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9" r:id="rId6"/>
    <p:sldId id="260" r:id="rId7"/>
    <p:sldId id="261" r:id="rId8"/>
    <p:sldId id="262" r:id="rId9"/>
    <p:sldId id="263" r:id="rId10"/>
    <p:sldId id="264" r:id="rId11"/>
    <p:sldId id="308" r:id="rId12"/>
    <p:sldId id="309" r:id="rId13"/>
    <p:sldId id="310" r:id="rId14"/>
    <p:sldId id="265" r:id="rId15"/>
    <p:sldId id="266" r:id="rId16"/>
    <p:sldId id="272" r:id="rId17"/>
    <p:sldId id="305" r:id="rId18"/>
    <p:sldId id="306" r:id="rId19"/>
    <p:sldId id="312" r:id="rId20"/>
    <p:sldId id="314" r:id="rId21"/>
    <p:sldId id="313" r:id="rId22"/>
    <p:sldId id="270" r:id="rId23"/>
    <p:sldId id="286" r:id="rId24"/>
    <p:sldId id="304" r:id="rId25"/>
    <p:sldId id="271" r:id="rId26"/>
    <p:sldId id="315" r:id="rId27"/>
    <p:sldId id="316" r:id="rId28"/>
    <p:sldId id="273" r:id="rId29"/>
    <p:sldId id="307" r:id="rId30"/>
    <p:sldId id="295" r:id="rId31"/>
    <p:sldId id="296" r:id="rId32"/>
    <p:sldId id="297" r:id="rId33"/>
    <p:sldId id="298" r:id="rId34"/>
    <p:sldId id="317" r:id="rId35"/>
    <p:sldId id="300" r:id="rId36"/>
    <p:sldId id="303" r:id="rId37"/>
    <p:sldId id="301" r:id="rId38"/>
    <p:sldId id="302" r:id="rId39"/>
    <p:sldId id="318"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weiwe.METROSTATE\Documents\STAT621%20Fall%202013\Week%209%20Chapter%2011%20part%20I%20Linear%20regression\Type%20of%20association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weiwe.METROSTATE\Documents\STAT621%20Fall%202013\Week%209%20Chapter%2011%20part%20I%20Linear%20regression\Type%20of%20association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weiwe.METROSTATE\Documents\STAT621%20Fall%202013\Week%209%20Chapter%2011%20part%20I%20Linear%20regression\Type%20of%20associations.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weiwe\Documents\Stat%20201%20Fall%202012\Chapter%203\residual%20plots%20and%20outlier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28575">
              <a:noFill/>
            </a:ln>
          </c:spPr>
          <c:xVal>
            <c:numRef>
              <c:f>Sheet3!$A$1:$A$10</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Sheet3!$B$1:$B$10</c:f>
              <c:numCache>
                <c:formatCode>General</c:formatCode>
                <c:ptCount val="10"/>
                <c:pt idx="0">
                  <c:v>2</c:v>
                </c:pt>
                <c:pt idx="1">
                  <c:v>6</c:v>
                </c:pt>
                <c:pt idx="2">
                  <c:v>5</c:v>
                </c:pt>
                <c:pt idx="3">
                  <c:v>10</c:v>
                </c:pt>
                <c:pt idx="4">
                  <c:v>9</c:v>
                </c:pt>
                <c:pt idx="5">
                  <c:v>14</c:v>
                </c:pt>
                <c:pt idx="6">
                  <c:v>13</c:v>
                </c:pt>
                <c:pt idx="7">
                  <c:v>18</c:v>
                </c:pt>
                <c:pt idx="8">
                  <c:v>19</c:v>
                </c:pt>
                <c:pt idx="9">
                  <c:v>21</c:v>
                </c:pt>
              </c:numCache>
            </c:numRef>
          </c:yVal>
          <c:smooth val="0"/>
        </c:ser>
        <c:dLbls>
          <c:showLegendKey val="0"/>
          <c:showVal val="0"/>
          <c:showCatName val="0"/>
          <c:showSerName val="0"/>
          <c:showPercent val="0"/>
          <c:showBubbleSize val="0"/>
        </c:dLbls>
        <c:axId val="83577720"/>
        <c:axId val="269423656"/>
      </c:scatterChart>
      <c:valAx>
        <c:axId val="83577720"/>
        <c:scaling>
          <c:orientation val="minMax"/>
        </c:scaling>
        <c:delete val="0"/>
        <c:axPos val="b"/>
        <c:title>
          <c:tx>
            <c:rich>
              <a:bodyPr/>
              <a:lstStyle/>
              <a:p>
                <a:pPr>
                  <a:defRPr/>
                </a:pPr>
                <a:r>
                  <a:rPr lang="en-US"/>
                  <a:t>x</a:t>
                </a:r>
              </a:p>
            </c:rich>
          </c:tx>
          <c:overlay val="0"/>
        </c:title>
        <c:numFmt formatCode="General" sourceLinked="1"/>
        <c:majorTickMark val="none"/>
        <c:minorTickMark val="none"/>
        <c:tickLblPos val="nextTo"/>
        <c:crossAx val="269423656"/>
        <c:crosses val="autoZero"/>
        <c:crossBetween val="midCat"/>
      </c:valAx>
      <c:valAx>
        <c:axId val="269423656"/>
        <c:scaling>
          <c:orientation val="minMax"/>
        </c:scaling>
        <c:delete val="0"/>
        <c:axPos val="l"/>
        <c:title>
          <c:tx>
            <c:rich>
              <a:bodyPr/>
              <a:lstStyle/>
              <a:p>
                <a:pPr>
                  <a:defRPr/>
                </a:pPr>
                <a:r>
                  <a:rPr lang="en-US"/>
                  <a:t>y</a:t>
                </a:r>
              </a:p>
            </c:rich>
          </c:tx>
          <c:overlay val="0"/>
        </c:title>
        <c:numFmt formatCode="General" sourceLinked="1"/>
        <c:majorTickMark val="none"/>
        <c:minorTickMark val="none"/>
        <c:tickLblPos val="nextTo"/>
        <c:crossAx val="83577720"/>
        <c:crosses val="autoZero"/>
        <c:crossBetween val="midCat"/>
      </c:valAx>
    </c:plotArea>
    <c:plotVisOnly val="1"/>
    <c:dispBlanksAs val="gap"/>
    <c:showDLblsOverMax val="0"/>
  </c:chart>
  <c:txPr>
    <a:bodyPr/>
    <a:lstStyle/>
    <a:p>
      <a:pPr>
        <a:defRPr sz="14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998604604804147"/>
          <c:y val="4.0913587724611344E-2"/>
          <c:w val="0.82024602146250702"/>
          <c:h val="0.74525060569351909"/>
        </c:manualLayout>
      </c:layout>
      <c:scatterChart>
        <c:scatterStyle val="lineMarker"/>
        <c:varyColors val="0"/>
        <c:ser>
          <c:idx val="0"/>
          <c:order val="0"/>
          <c:spPr>
            <a:ln w="28575">
              <a:noFill/>
            </a:ln>
          </c:spPr>
          <c:xVal>
            <c:numRef>
              <c:f>Sheet2!$A$1:$A$10</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Sheet2!$B$1:$B$10</c:f>
              <c:numCache>
                <c:formatCode>General</c:formatCode>
                <c:ptCount val="10"/>
                <c:pt idx="0">
                  <c:v>19</c:v>
                </c:pt>
                <c:pt idx="1">
                  <c:v>15</c:v>
                </c:pt>
                <c:pt idx="2">
                  <c:v>16</c:v>
                </c:pt>
                <c:pt idx="3">
                  <c:v>11</c:v>
                </c:pt>
                <c:pt idx="4">
                  <c:v>12</c:v>
                </c:pt>
                <c:pt idx="5">
                  <c:v>6</c:v>
                </c:pt>
                <c:pt idx="6">
                  <c:v>5</c:v>
                </c:pt>
                <c:pt idx="7">
                  <c:v>6</c:v>
                </c:pt>
                <c:pt idx="8">
                  <c:v>3</c:v>
                </c:pt>
                <c:pt idx="9">
                  <c:v>1</c:v>
                </c:pt>
              </c:numCache>
            </c:numRef>
          </c:yVal>
          <c:smooth val="0"/>
        </c:ser>
        <c:dLbls>
          <c:showLegendKey val="0"/>
          <c:showVal val="0"/>
          <c:showCatName val="0"/>
          <c:showSerName val="0"/>
          <c:showPercent val="0"/>
          <c:showBubbleSize val="0"/>
        </c:dLbls>
        <c:axId val="83457480"/>
        <c:axId val="83456304"/>
      </c:scatterChart>
      <c:valAx>
        <c:axId val="83457480"/>
        <c:scaling>
          <c:orientation val="minMax"/>
        </c:scaling>
        <c:delete val="0"/>
        <c:axPos val="b"/>
        <c:title>
          <c:tx>
            <c:rich>
              <a:bodyPr/>
              <a:lstStyle/>
              <a:p>
                <a:pPr>
                  <a:defRPr/>
                </a:pPr>
                <a:r>
                  <a:rPr lang="en-US"/>
                  <a:t>x</a:t>
                </a:r>
              </a:p>
            </c:rich>
          </c:tx>
          <c:overlay val="0"/>
        </c:title>
        <c:numFmt formatCode="General" sourceLinked="1"/>
        <c:majorTickMark val="none"/>
        <c:minorTickMark val="none"/>
        <c:tickLblPos val="nextTo"/>
        <c:crossAx val="83456304"/>
        <c:crosses val="autoZero"/>
        <c:crossBetween val="midCat"/>
      </c:valAx>
      <c:valAx>
        <c:axId val="83456304"/>
        <c:scaling>
          <c:orientation val="minMax"/>
        </c:scaling>
        <c:delete val="0"/>
        <c:axPos val="l"/>
        <c:title>
          <c:tx>
            <c:rich>
              <a:bodyPr/>
              <a:lstStyle/>
              <a:p>
                <a:pPr>
                  <a:defRPr/>
                </a:pPr>
                <a:r>
                  <a:rPr lang="en-US"/>
                  <a:t>y</a:t>
                </a:r>
              </a:p>
            </c:rich>
          </c:tx>
          <c:overlay val="0"/>
        </c:title>
        <c:numFmt formatCode="General" sourceLinked="1"/>
        <c:majorTickMark val="none"/>
        <c:minorTickMark val="none"/>
        <c:tickLblPos val="nextTo"/>
        <c:crossAx val="83457480"/>
        <c:crosses val="autoZero"/>
        <c:crossBetween val="midCat"/>
      </c:valAx>
    </c:plotArea>
    <c:plotVisOnly val="1"/>
    <c:dispBlanksAs val="gap"/>
    <c:showDLblsOverMax val="0"/>
  </c:chart>
  <c:txPr>
    <a:bodyPr/>
    <a:lstStyle/>
    <a:p>
      <a:pPr>
        <a:defRPr sz="16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28575">
              <a:noFill/>
            </a:ln>
          </c:spPr>
          <c:xVal>
            <c:numRef>
              <c:f>Sheet1!$A$1:$A$10</c:f>
              <c:numCache>
                <c:formatCode>General</c:formatCode>
                <c:ptCount val="10"/>
                <c:pt idx="0">
                  <c:v>1</c:v>
                </c:pt>
                <c:pt idx="1">
                  <c:v>2</c:v>
                </c:pt>
                <c:pt idx="2">
                  <c:v>3</c:v>
                </c:pt>
                <c:pt idx="3">
                  <c:v>4</c:v>
                </c:pt>
                <c:pt idx="4">
                  <c:v>5</c:v>
                </c:pt>
                <c:pt idx="5">
                  <c:v>6</c:v>
                </c:pt>
                <c:pt idx="6">
                  <c:v>7</c:v>
                </c:pt>
                <c:pt idx="7">
                  <c:v>8</c:v>
                </c:pt>
                <c:pt idx="8">
                  <c:v>9</c:v>
                </c:pt>
                <c:pt idx="9">
                  <c:v>10</c:v>
                </c:pt>
              </c:numCache>
            </c:numRef>
          </c:xVal>
          <c:yVal>
            <c:numRef>
              <c:f>Sheet1!$B$1:$B$10</c:f>
              <c:numCache>
                <c:formatCode>General</c:formatCode>
                <c:ptCount val="10"/>
                <c:pt idx="0">
                  <c:v>2</c:v>
                </c:pt>
                <c:pt idx="1">
                  <c:v>3</c:v>
                </c:pt>
                <c:pt idx="2">
                  <c:v>2</c:v>
                </c:pt>
                <c:pt idx="3">
                  <c:v>3</c:v>
                </c:pt>
                <c:pt idx="4">
                  <c:v>2</c:v>
                </c:pt>
                <c:pt idx="5">
                  <c:v>2</c:v>
                </c:pt>
                <c:pt idx="6">
                  <c:v>3</c:v>
                </c:pt>
                <c:pt idx="7">
                  <c:v>2</c:v>
                </c:pt>
                <c:pt idx="8">
                  <c:v>3</c:v>
                </c:pt>
                <c:pt idx="9">
                  <c:v>2</c:v>
                </c:pt>
              </c:numCache>
            </c:numRef>
          </c:yVal>
          <c:smooth val="0"/>
        </c:ser>
        <c:dLbls>
          <c:showLegendKey val="0"/>
          <c:showVal val="0"/>
          <c:showCatName val="0"/>
          <c:showSerName val="0"/>
          <c:showPercent val="0"/>
          <c:showBubbleSize val="0"/>
        </c:dLbls>
        <c:axId val="244476688"/>
        <c:axId val="244477864"/>
      </c:scatterChart>
      <c:valAx>
        <c:axId val="244476688"/>
        <c:scaling>
          <c:orientation val="minMax"/>
        </c:scaling>
        <c:delete val="0"/>
        <c:axPos val="b"/>
        <c:title>
          <c:tx>
            <c:rich>
              <a:bodyPr/>
              <a:lstStyle/>
              <a:p>
                <a:pPr>
                  <a:defRPr/>
                </a:pPr>
                <a:r>
                  <a:rPr lang="en-US"/>
                  <a:t>x</a:t>
                </a:r>
              </a:p>
            </c:rich>
          </c:tx>
          <c:overlay val="0"/>
        </c:title>
        <c:numFmt formatCode="General" sourceLinked="1"/>
        <c:majorTickMark val="none"/>
        <c:minorTickMark val="none"/>
        <c:tickLblPos val="nextTo"/>
        <c:crossAx val="244477864"/>
        <c:crosses val="autoZero"/>
        <c:crossBetween val="midCat"/>
      </c:valAx>
      <c:valAx>
        <c:axId val="244477864"/>
        <c:scaling>
          <c:orientation val="minMax"/>
        </c:scaling>
        <c:delete val="0"/>
        <c:axPos val="l"/>
        <c:title>
          <c:tx>
            <c:rich>
              <a:bodyPr/>
              <a:lstStyle/>
              <a:p>
                <a:pPr>
                  <a:defRPr/>
                </a:pPr>
                <a:r>
                  <a:rPr lang="en-US"/>
                  <a:t>y</a:t>
                </a:r>
              </a:p>
            </c:rich>
          </c:tx>
          <c:overlay val="0"/>
        </c:title>
        <c:numFmt formatCode="General" sourceLinked="1"/>
        <c:majorTickMark val="none"/>
        <c:minorTickMark val="none"/>
        <c:tickLblPos val="nextTo"/>
        <c:crossAx val="244476688"/>
        <c:crosses val="autoZero"/>
        <c:crossBetween val="midCat"/>
      </c:valAx>
    </c:plotArea>
    <c:plotVisOnly val="1"/>
    <c:dispBlanksAs val="gap"/>
    <c:showDLblsOverMax val="0"/>
  </c:chart>
  <c:txPr>
    <a:bodyPr/>
    <a:lstStyle/>
    <a:p>
      <a:pPr>
        <a:defRPr sz="14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39532905609021"/>
          <c:y val="0.12551853274438257"/>
          <c:w val="0.75995868571984071"/>
          <c:h val="0.73573025146050297"/>
        </c:manualLayout>
      </c:layout>
      <c:scatterChart>
        <c:scatterStyle val="lineMarker"/>
        <c:varyColors val="0"/>
        <c:ser>
          <c:idx val="0"/>
          <c:order val="0"/>
          <c:tx>
            <c:strRef>
              <c:f>Sheet1!$A$2</c:f>
              <c:strCache>
                <c:ptCount val="1"/>
                <c:pt idx="0">
                  <c:v>College GPA</c:v>
                </c:pt>
              </c:strCache>
            </c:strRef>
          </c:tx>
          <c:spPr>
            <a:ln w="28575">
              <a:noFill/>
            </a:ln>
          </c:spPr>
          <c:xVal>
            <c:numRef>
              <c:f>Sheet1!$B$1:$K$1</c:f>
              <c:numCache>
                <c:formatCode>General</c:formatCode>
                <c:ptCount val="10"/>
                <c:pt idx="0">
                  <c:v>3.9</c:v>
                </c:pt>
                <c:pt idx="1">
                  <c:v>2</c:v>
                </c:pt>
                <c:pt idx="2">
                  <c:v>1.7</c:v>
                </c:pt>
                <c:pt idx="3">
                  <c:v>4</c:v>
                </c:pt>
                <c:pt idx="4">
                  <c:v>3.5</c:v>
                </c:pt>
                <c:pt idx="5">
                  <c:v>3.1</c:v>
                </c:pt>
                <c:pt idx="6">
                  <c:v>2.5</c:v>
                </c:pt>
                <c:pt idx="7">
                  <c:v>1</c:v>
                </c:pt>
                <c:pt idx="8">
                  <c:v>3.3</c:v>
                </c:pt>
                <c:pt idx="9">
                  <c:v>3.7</c:v>
                </c:pt>
              </c:numCache>
            </c:numRef>
          </c:xVal>
          <c:yVal>
            <c:numRef>
              <c:f>Sheet1!$B$2:$K$2</c:f>
              <c:numCache>
                <c:formatCode>General</c:formatCode>
                <c:ptCount val="10"/>
                <c:pt idx="0">
                  <c:v>3.5</c:v>
                </c:pt>
                <c:pt idx="1">
                  <c:v>2.2000000000000002</c:v>
                </c:pt>
                <c:pt idx="2">
                  <c:v>2</c:v>
                </c:pt>
                <c:pt idx="3">
                  <c:v>4</c:v>
                </c:pt>
                <c:pt idx="4">
                  <c:v>3.7</c:v>
                </c:pt>
                <c:pt idx="5">
                  <c:v>1.5</c:v>
                </c:pt>
                <c:pt idx="6">
                  <c:v>2.9</c:v>
                </c:pt>
                <c:pt idx="7">
                  <c:v>1.8</c:v>
                </c:pt>
                <c:pt idx="8">
                  <c:v>3.2</c:v>
                </c:pt>
                <c:pt idx="9">
                  <c:v>3.5</c:v>
                </c:pt>
              </c:numCache>
            </c:numRef>
          </c:yVal>
          <c:smooth val="0"/>
        </c:ser>
        <c:dLbls>
          <c:showLegendKey val="0"/>
          <c:showVal val="0"/>
          <c:showCatName val="0"/>
          <c:showSerName val="0"/>
          <c:showPercent val="0"/>
          <c:showBubbleSize val="0"/>
        </c:dLbls>
        <c:axId val="271285632"/>
        <c:axId val="271286024"/>
      </c:scatterChart>
      <c:valAx>
        <c:axId val="271285632"/>
        <c:scaling>
          <c:orientation val="minMax"/>
        </c:scaling>
        <c:delete val="0"/>
        <c:axPos val="b"/>
        <c:numFmt formatCode="General" sourceLinked="1"/>
        <c:majorTickMark val="out"/>
        <c:minorTickMark val="none"/>
        <c:tickLblPos val="nextTo"/>
        <c:txPr>
          <a:bodyPr/>
          <a:lstStyle/>
          <a:p>
            <a:pPr>
              <a:defRPr sz="1400"/>
            </a:pPr>
            <a:endParaRPr lang="en-US"/>
          </a:p>
        </c:txPr>
        <c:crossAx val="271286024"/>
        <c:crosses val="autoZero"/>
        <c:crossBetween val="midCat"/>
        <c:majorUnit val="0.5"/>
      </c:valAx>
      <c:valAx>
        <c:axId val="271286024"/>
        <c:scaling>
          <c:orientation val="minMax"/>
          <c:max val="4"/>
        </c:scaling>
        <c:delete val="0"/>
        <c:axPos val="l"/>
        <c:numFmt formatCode="General" sourceLinked="1"/>
        <c:majorTickMark val="out"/>
        <c:minorTickMark val="none"/>
        <c:tickLblPos val="nextTo"/>
        <c:txPr>
          <a:bodyPr/>
          <a:lstStyle/>
          <a:p>
            <a:pPr>
              <a:defRPr sz="1400"/>
            </a:pPr>
            <a:endParaRPr lang="en-US"/>
          </a:p>
        </c:txPr>
        <c:crossAx val="271285632"/>
        <c:crosses val="autoZero"/>
        <c:crossBetween val="midCat"/>
      </c:valAx>
    </c:plotArea>
    <c:plotVisOnly val="1"/>
    <c:dispBlanksAs val="gap"/>
    <c:showDLblsOverMax val="0"/>
  </c:chart>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6/29/2016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6/29/2016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0.png"/><Relationship Id="rId1" Type="http://schemas.openxmlformats.org/officeDocument/2006/relationships/slideLayout" Target="../slideLayouts/slideLayout2.xml"/><Relationship Id="rId4" Type="http://schemas.openxmlformats.org/officeDocument/2006/relationships/image" Target="../media/image14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11.png"/><Relationship Id="rId1" Type="http://schemas.openxmlformats.org/officeDocument/2006/relationships/slideLayout" Target="../slideLayouts/slideLayout2.xml"/><Relationship Id="rId5" Type="http://schemas.openxmlformats.org/officeDocument/2006/relationships/image" Target="../media/image210.png"/></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2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1.pn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3 linear regression</a:t>
            </a:r>
            <a:endParaRPr lang="en-US" dirty="0"/>
          </a:p>
        </p:txBody>
      </p:sp>
      <p:sp>
        <p:nvSpPr>
          <p:cNvPr id="3" name="Subtitle 2"/>
          <p:cNvSpPr>
            <a:spLocks noGrp="1"/>
          </p:cNvSpPr>
          <p:nvPr>
            <p:ph type="subTitle" idx="1"/>
          </p:nvPr>
        </p:nvSpPr>
        <p:spPr/>
        <p:txBody>
          <a:bodyPr/>
          <a:lstStyle/>
          <a:p>
            <a:r>
              <a:rPr lang="en-US" dirty="0" smtClean="0"/>
              <a:t>Wei </a:t>
            </a:r>
            <a:r>
              <a:rPr lang="en-US" dirty="0" err="1" smtClean="0"/>
              <a:t>Wei</a:t>
            </a:r>
            <a:endParaRPr lang="en-US" dirty="0" smtClean="0"/>
          </a:p>
          <a:p>
            <a:r>
              <a:rPr lang="en-US" dirty="0" smtClean="0"/>
              <a:t>Metropolitan State University</a:t>
            </a:r>
          </a:p>
          <a:p>
            <a:r>
              <a:rPr lang="en-US" dirty="0" smtClean="0"/>
              <a:t>Saint Paul, MN USA</a:t>
            </a:r>
            <a:endParaRPr lang="en-US" dirty="0"/>
          </a:p>
        </p:txBody>
      </p:sp>
    </p:spTree>
    <p:extLst>
      <p:ext uri="{BB962C8B-B14F-4D97-AF65-F5344CB8AC3E}">
        <p14:creationId xmlns:p14="http://schemas.microsoft.com/office/powerpoint/2010/main" val="31616436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obtain least square regression line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r>
                  <a:rPr lang="en-US" dirty="0" smtClean="0"/>
                  <a:t>The coefficient of least square line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a:rPr>
                          <m:t>𝑦</m:t>
                        </m:r>
                      </m:e>
                    </m:acc>
                    <m:r>
                      <a:rPr lang="en-US" b="0" i="1" dirty="0" smtClean="0">
                        <a:latin typeface="Cambria Math"/>
                      </a:rPr>
                      <m:t>=</m:t>
                    </m:r>
                    <m:r>
                      <a:rPr lang="en-US" b="0" i="1" dirty="0" smtClean="0">
                        <a:latin typeface="Cambria Math"/>
                      </a:rPr>
                      <m:t>𝛼</m:t>
                    </m:r>
                    <m:r>
                      <a:rPr lang="en-US" b="0" i="1" dirty="0" smtClean="0">
                        <a:latin typeface="Cambria Math"/>
                      </a:rPr>
                      <m:t>+</m:t>
                    </m:r>
                    <m:r>
                      <a:rPr lang="en-US" b="0" i="1" dirty="0" smtClean="0">
                        <a:latin typeface="Cambria Math"/>
                      </a:rPr>
                      <m:t>𝛽</m:t>
                    </m:r>
                    <m:r>
                      <a:rPr lang="en-US" b="0" i="1" dirty="0" smtClean="0">
                        <a:latin typeface="Cambria Math"/>
                      </a:rPr>
                      <m:t>𝑥</m:t>
                    </m:r>
                  </m:oMath>
                </a14:m>
                <a:r>
                  <a:rPr lang="en-US" dirty="0" smtClean="0"/>
                  <a:t> are given by:</a:t>
                </a:r>
              </a:p>
              <a:p>
                <a:pPr lvl="1"/>
                <a14:m>
                  <m:oMath xmlns:m="http://schemas.openxmlformats.org/officeDocument/2006/math">
                    <m:r>
                      <a:rPr lang="en-US" b="0" i="1" smtClean="0">
                        <a:latin typeface="Cambria Math"/>
                      </a:rPr>
                      <m:t>𝛽</m:t>
                    </m:r>
                    <m:r>
                      <a:rPr lang="en-US" b="0" i="1" smtClean="0">
                        <a:latin typeface="Cambria Math"/>
                      </a:rPr>
                      <m:t>=</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a:rPr>
                              <m:t>𝐿</m:t>
                            </m:r>
                          </m:e>
                          <m:sub>
                            <m:r>
                              <a:rPr lang="en-US" b="0" i="1" smtClean="0">
                                <a:latin typeface="Cambria Math"/>
                              </a:rPr>
                              <m:t>𝑥𝑦</m:t>
                            </m:r>
                          </m:sub>
                        </m:sSub>
                      </m:num>
                      <m:den>
                        <m:r>
                          <a:rPr lang="en-US" b="0" i="1" smtClean="0">
                            <a:latin typeface="Cambria Math"/>
                          </a:rPr>
                          <m:t>𝐿𝑥𝑥</m:t>
                        </m:r>
                      </m:den>
                    </m:f>
                    <m:r>
                      <a:rPr lang="en-US" b="0" i="1" smtClean="0">
                        <a:latin typeface="Cambria Math"/>
                      </a:rPr>
                      <m:t>, </m:t>
                    </m:r>
                  </m:oMath>
                </a14:m>
                <a:endParaRPr lang="en-US" b="0" i="1" dirty="0" smtClean="0">
                  <a:latin typeface="Cambria Math"/>
                </a:endParaRPr>
              </a:p>
              <a:p>
                <a:pPr lvl="2"/>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𝐿</m:t>
                        </m:r>
                      </m:e>
                      <m:sub>
                        <m:r>
                          <a:rPr lang="en-US" b="0" i="1" smtClean="0">
                            <a:latin typeface="Cambria Math"/>
                          </a:rPr>
                          <m:t>𝑥𝑦</m:t>
                        </m:r>
                      </m:sub>
                    </m:sSub>
                    <m:r>
                      <a:rPr lang="en-US" b="0" i="1" smtClean="0">
                        <a:latin typeface="Cambria Math"/>
                      </a:rPr>
                      <m:t>=</m:t>
                    </m:r>
                    <m:nary>
                      <m:naryPr>
                        <m:chr m:val="∑"/>
                        <m:subHide m:val="on"/>
                        <m:supHide m:val="on"/>
                        <m:ctrlPr>
                          <a:rPr lang="en-US" b="0" i="1" smtClean="0">
                            <a:latin typeface="Cambria Math" panose="02040503050406030204" pitchFamily="18" charset="0"/>
                          </a:rPr>
                        </m:ctrlPr>
                      </m:naryPr>
                      <m:sub/>
                      <m:sup/>
                      <m:e>
                        <m:sSub>
                          <m:sSubPr>
                            <m:ctrlPr>
                              <a:rPr lang="en-US" b="0" i="1" smtClean="0">
                                <a:latin typeface="Cambria Math" panose="02040503050406030204" pitchFamily="18" charset="0"/>
                              </a:rPr>
                            </m:ctrlPr>
                          </m:sSubPr>
                          <m:e>
                            <m:r>
                              <a:rPr lang="en-US" b="0" i="1" smtClean="0">
                                <a:latin typeface="Cambria Math"/>
                              </a:rPr>
                              <m:t>𝑥</m:t>
                            </m:r>
                          </m:e>
                          <m:sub>
                            <m:r>
                              <a:rPr lang="en-US" b="0" i="1" smtClean="0">
                                <a:latin typeface="Cambria Math"/>
                              </a:rPr>
                              <m:t>𝑖</m:t>
                            </m:r>
                          </m:sub>
                        </m:sSub>
                        <m:sSub>
                          <m:sSubPr>
                            <m:ctrlPr>
                              <a:rPr lang="en-US" b="0" i="1" smtClean="0">
                                <a:latin typeface="Cambria Math" panose="02040503050406030204" pitchFamily="18" charset="0"/>
                              </a:rPr>
                            </m:ctrlPr>
                          </m:sSubPr>
                          <m:e>
                            <m:r>
                              <a:rPr lang="en-US" b="0" i="1" smtClean="0">
                                <a:latin typeface="Cambria Math"/>
                              </a:rPr>
                              <m:t>𝑦</m:t>
                            </m:r>
                          </m:e>
                          <m:sub>
                            <m:r>
                              <a:rPr lang="en-US" b="0" i="1" smtClean="0">
                                <a:latin typeface="Cambria Math"/>
                              </a:rPr>
                              <m:t>𝑖</m:t>
                            </m:r>
                          </m:sub>
                        </m:sSub>
                      </m:e>
                    </m:nary>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𝑥</m:t>
                            </m:r>
                          </m:e>
                          <m:sub>
                            <m:r>
                              <a:rPr lang="en-US" b="0" i="1" smtClean="0">
                                <a:latin typeface="Cambria Math"/>
                              </a:rPr>
                              <m:t>𝑖</m:t>
                            </m:r>
                          </m:sub>
                        </m:sSub>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𝑦</m:t>
                            </m:r>
                          </m:e>
                          <m:sub>
                            <m:r>
                              <a:rPr lang="en-US" b="0" i="1" smtClean="0">
                                <a:latin typeface="Cambria Math"/>
                              </a:rPr>
                              <m:t>𝑖</m:t>
                            </m:r>
                          </m:sub>
                        </m:sSub>
                      </m:num>
                      <m:den>
                        <m:r>
                          <a:rPr lang="en-US" b="0" i="1" smtClean="0">
                            <a:latin typeface="Cambria Math"/>
                          </a:rPr>
                          <m:t>𝑛</m:t>
                        </m:r>
                      </m:den>
                    </m:f>
                  </m:oMath>
                </a14:m>
                <a:r>
                  <a:rPr lang="en-US" dirty="0" smtClean="0"/>
                  <a:t>, </a:t>
                </a:r>
                <a14:m>
                  <m:oMath xmlns:m="http://schemas.openxmlformats.org/officeDocument/2006/math">
                    <m:sSub>
                      <m:sSubPr>
                        <m:ctrlPr>
                          <a:rPr lang="en-US" b="0" i="1" dirty="0" smtClean="0">
                            <a:latin typeface="Cambria Math" panose="02040503050406030204" pitchFamily="18" charset="0"/>
                          </a:rPr>
                        </m:ctrlPr>
                      </m:sSubPr>
                      <m:e>
                        <m:r>
                          <a:rPr lang="en-US" b="0" i="1" dirty="0" smtClean="0">
                            <a:latin typeface="Cambria Math"/>
                          </a:rPr>
                          <m:t>𝐿</m:t>
                        </m:r>
                      </m:e>
                      <m:sub>
                        <m:r>
                          <a:rPr lang="en-US" b="0" i="1" dirty="0" smtClean="0">
                            <a:latin typeface="Cambria Math"/>
                          </a:rPr>
                          <m:t>𝑥𝑥</m:t>
                        </m:r>
                      </m:sub>
                    </m:sSub>
                    <m:r>
                      <a:rPr lang="en-US" b="0" i="1" dirty="0" smtClean="0">
                        <a:latin typeface="Cambria Math"/>
                      </a:rPr>
                      <m:t>=∑</m:t>
                    </m:r>
                    <m:sSubSup>
                      <m:sSubSupPr>
                        <m:ctrlPr>
                          <a:rPr lang="en-US" b="0" i="1" dirty="0" smtClean="0">
                            <a:latin typeface="Cambria Math" panose="02040503050406030204" pitchFamily="18" charset="0"/>
                          </a:rPr>
                        </m:ctrlPr>
                      </m:sSubSupPr>
                      <m:e>
                        <m:r>
                          <a:rPr lang="en-US" b="0" i="1" dirty="0" smtClean="0">
                            <a:latin typeface="Cambria Math"/>
                          </a:rPr>
                          <m:t>𝑥</m:t>
                        </m:r>
                      </m:e>
                      <m:sub>
                        <m:r>
                          <a:rPr lang="en-US" b="0" i="1" dirty="0" smtClean="0">
                            <a:latin typeface="Cambria Math"/>
                          </a:rPr>
                          <m:t>𝑖</m:t>
                        </m:r>
                      </m:sub>
                      <m:sup>
                        <m:r>
                          <a:rPr lang="en-US" b="0" i="1" dirty="0" smtClean="0">
                            <a:latin typeface="Cambria Math"/>
                          </a:rPr>
                          <m:t>2</m:t>
                        </m:r>
                      </m:sup>
                    </m:sSubSup>
                    <m:r>
                      <a:rPr lang="en-US" b="0" i="1" dirty="0" smtClean="0">
                        <a:latin typeface="Cambria Math"/>
                      </a:rPr>
                      <m:t>−</m:t>
                    </m:r>
                    <m:f>
                      <m:fPr>
                        <m:ctrlPr>
                          <a:rPr lang="en-US" b="0" i="1" dirty="0" smtClean="0">
                            <a:latin typeface="Cambria Math" panose="02040503050406030204" pitchFamily="18" charset="0"/>
                          </a:rPr>
                        </m:ctrlPr>
                      </m:fPr>
                      <m:num>
                        <m:sSup>
                          <m:sSupPr>
                            <m:ctrlPr>
                              <a:rPr lang="en-US" b="0" i="1" dirty="0" smtClean="0">
                                <a:latin typeface="Cambria Math" panose="02040503050406030204" pitchFamily="18" charset="0"/>
                              </a:rPr>
                            </m:ctrlPr>
                          </m:sSupPr>
                          <m:e>
                            <m:d>
                              <m:dPr>
                                <m:ctrlPr>
                                  <a:rPr lang="en-US" b="0" i="1" dirty="0" smtClean="0">
                                    <a:latin typeface="Cambria Math" panose="02040503050406030204" pitchFamily="18" charset="0"/>
                                  </a:rPr>
                                </m:ctrlPr>
                              </m:dPr>
                              <m:e>
                                <m:r>
                                  <a:rPr lang="en-US" b="0" i="1" dirty="0" smtClean="0">
                                    <a:latin typeface="Cambria Math"/>
                                  </a:rPr>
                                  <m:t>∑</m:t>
                                </m:r>
                                <m:sSub>
                                  <m:sSubPr>
                                    <m:ctrlPr>
                                      <a:rPr lang="en-US" b="0" i="1" dirty="0" smtClean="0">
                                        <a:latin typeface="Cambria Math" panose="02040503050406030204" pitchFamily="18" charset="0"/>
                                      </a:rPr>
                                    </m:ctrlPr>
                                  </m:sSubPr>
                                  <m:e>
                                    <m:r>
                                      <a:rPr lang="en-US" b="0" i="1" dirty="0" smtClean="0">
                                        <a:latin typeface="Cambria Math"/>
                                      </a:rPr>
                                      <m:t>𝑥</m:t>
                                    </m:r>
                                  </m:e>
                                  <m:sub>
                                    <m:r>
                                      <a:rPr lang="en-US" b="0" i="1" dirty="0" smtClean="0">
                                        <a:latin typeface="Cambria Math"/>
                                      </a:rPr>
                                      <m:t>𝑖</m:t>
                                    </m:r>
                                  </m:sub>
                                </m:sSub>
                              </m:e>
                            </m:d>
                          </m:e>
                          <m:sup>
                            <m:r>
                              <a:rPr lang="en-US" b="0" i="1" dirty="0" smtClean="0">
                                <a:latin typeface="Cambria Math"/>
                              </a:rPr>
                              <m:t>2</m:t>
                            </m:r>
                          </m:sup>
                        </m:sSup>
                      </m:num>
                      <m:den>
                        <m:r>
                          <a:rPr lang="en-US" b="0" i="1" dirty="0" smtClean="0">
                            <a:latin typeface="Cambria Math"/>
                          </a:rPr>
                          <m:t>𝑛</m:t>
                        </m:r>
                      </m:den>
                    </m:f>
                  </m:oMath>
                </a14:m>
                <a:endParaRPr lang="en-US" dirty="0" smtClean="0"/>
              </a:p>
              <a:p>
                <a:pPr lvl="2"/>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𝐿</m:t>
                        </m:r>
                      </m:e>
                      <m:sub>
                        <m:r>
                          <a:rPr lang="en-US" b="0" i="1" smtClean="0">
                            <a:latin typeface="Cambria Math"/>
                          </a:rPr>
                          <m:t>𝑥𝑦</m:t>
                        </m:r>
                      </m:sub>
                    </m:sSub>
                  </m:oMath>
                </a14:m>
                <a:r>
                  <a:rPr lang="en-US" dirty="0" smtClean="0"/>
                  <a:t> is called the corrected sum of cross products</a:t>
                </a:r>
              </a:p>
              <a:p>
                <a:pPr lvl="2"/>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𝐿</m:t>
                        </m:r>
                      </m:e>
                      <m:sub>
                        <m:r>
                          <a:rPr lang="en-US" b="0" i="1" smtClean="0">
                            <a:latin typeface="Cambria Math"/>
                          </a:rPr>
                          <m:t>𝑥𝑥</m:t>
                        </m:r>
                      </m:sub>
                    </m:sSub>
                  </m:oMath>
                </a14:m>
                <a:r>
                  <a:rPr lang="en-US" dirty="0" smtClean="0"/>
                  <a:t> is called the corrected sum of squares</a:t>
                </a:r>
              </a:p>
              <a:p>
                <a:pPr lvl="1"/>
                <a14:m>
                  <m:oMath xmlns:m="http://schemas.openxmlformats.org/officeDocument/2006/math">
                    <m:r>
                      <a:rPr lang="en-US" b="0" i="1" smtClean="0">
                        <a:latin typeface="Cambria Math"/>
                      </a:rPr>
                      <m:t>𝛼</m:t>
                    </m:r>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𝑦</m:t>
                            </m:r>
                          </m:e>
                          <m:sub>
                            <m:r>
                              <a:rPr lang="en-US" b="0" i="1" smtClean="0">
                                <a:latin typeface="Cambria Math"/>
                              </a:rPr>
                              <m:t>𝑖</m:t>
                            </m:r>
                          </m:sub>
                        </m:sSub>
                        <m:r>
                          <a:rPr lang="en-US" b="0" i="1" smtClean="0">
                            <a:latin typeface="Cambria Math"/>
                          </a:rPr>
                          <m:t>−</m:t>
                        </m:r>
                        <m:r>
                          <a:rPr lang="en-US" b="0" i="1" smtClean="0">
                            <a:latin typeface="Cambria Math"/>
                          </a:rPr>
                          <m:t>𝛽</m:t>
                        </m:r>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𝑥</m:t>
                            </m:r>
                          </m:e>
                          <m:sub>
                            <m:r>
                              <a:rPr lang="en-US" b="0" i="1" smtClean="0">
                                <a:latin typeface="Cambria Math"/>
                              </a:rPr>
                              <m:t>𝑖</m:t>
                            </m:r>
                          </m:sub>
                        </m:sSub>
                      </m:num>
                      <m:den>
                        <m:r>
                          <a:rPr lang="en-US" b="0" i="1" smtClean="0">
                            <a:latin typeface="Cambria Math"/>
                          </a:rPr>
                          <m:t>𝑛</m:t>
                        </m:r>
                      </m:den>
                    </m:f>
                  </m:oMath>
                </a14:m>
                <a:endParaRPr lang="en-US" dirty="0" smtClean="0"/>
              </a:p>
              <a:p>
                <a:pPr lvl="1"/>
                <a:r>
                  <a:rPr lang="en-US" dirty="0" smtClean="0"/>
                  <a:t>SPSS will give us the coefficients of the line</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704" t="-2695" b="-1348"/>
                </a:stretch>
              </a:blipFill>
            </p:spPr>
            <p:txBody>
              <a:bodyPr/>
              <a:lstStyle/>
              <a:p>
                <a:r>
                  <a:rPr lang="en-US">
                    <a:noFill/>
                  </a:rPr>
                  <a:t> </a:t>
                </a:r>
              </a:p>
            </p:txBody>
          </p:sp>
        </mc:Fallback>
      </mc:AlternateContent>
    </p:spTree>
    <p:extLst>
      <p:ext uri="{BB962C8B-B14F-4D97-AF65-F5344CB8AC3E}">
        <p14:creationId xmlns:p14="http://schemas.microsoft.com/office/powerpoint/2010/main" val="4228928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obtain least square regression</a:t>
            </a:r>
            <a:endParaRPr lang="en-US" dirty="0"/>
          </a:p>
        </p:txBody>
      </p:sp>
      <p:sp>
        <p:nvSpPr>
          <p:cNvPr id="3" name="Content Placeholder 2"/>
          <p:cNvSpPr>
            <a:spLocks noGrp="1"/>
          </p:cNvSpPr>
          <p:nvPr>
            <p:ph idx="1"/>
          </p:nvPr>
        </p:nvSpPr>
        <p:spPr>
          <a:xfrm>
            <a:off x="457200" y="1600201"/>
            <a:ext cx="8229600" cy="2057400"/>
          </a:xfrm>
        </p:spPr>
        <p:txBody>
          <a:bodyPr>
            <a:normAutofit fontScale="70000" lnSpcReduction="20000"/>
          </a:bodyPr>
          <a:lstStyle/>
          <a:p>
            <a:pPr marL="0" indent="0">
              <a:buNone/>
            </a:pPr>
            <a:r>
              <a:rPr lang="en-US" dirty="0" smtClean="0"/>
              <a:t>Example: </a:t>
            </a:r>
            <a:r>
              <a:rPr lang="en-US" dirty="0"/>
              <a:t>A student wonders if tall women tend to date taller men than do short women. She measures herself, her dormitory roommates and the women in the adjoining rooms. Then she measures the height of man that each woman dates, in </a:t>
            </a:r>
            <a:r>
              <a:rPr lang="en-US" b="1" dirty="0"/>
              <a:t>inches</a:t>
            </a:r>
            <a:r>
              <a:rPr lang="en-US" dirty="0"/>
              <a:t>. Is there a significant correlation between the heights of women and the heights of men they date? Is there anything about the data that might make the results questionable?</a:t>
            </a:r>
          </a:p>
          <a:p>
            <a:pPr marL="0"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203597296"/>
              </p:ext>
            </p:extLst>
          </p:nvPr>
        </p:nvGraphicFramePr>
        <p:xfrm>
          <a:off x="761998" y="3670394"/>
          <a:ext cx="6011198" cy="1402080"/>
        </p:xfrm>
        <a:graphic>
          <a:graphicData uri="http://schemas.openxmlformats.org/drawingml/2006/table">
            <a:tbl>
              <a:tblPr firstRow="1" firstCol="1" bandRow="1">
                <a:tableStyleId>{5C22544A-7EE6-4342-B048-85BDC9FD1C3A}</a:tableStyleId>
              </a:tblPr>
              <a:tblGrid>
                <a:gridCol w="1016123"/>
                <a:gridCol w="998263"/>
                <a:gridCol w="999203"/>
                <a:gridCol w="999203"/>
                <a:gridCol w="999203"/>
                <a:gridCol w="999203"/>
              </a:tblGrid>
              <a:tr h="604466">
                <a:tc>
                  <a:txBody>
                    <a:bodyPr/>
                    <a:lstStyle/>
                    <a:p>
                      <a:pPr marL="0" marR="0">
                        <a:lnSpc>
                          <a:spcPct val="115000"/>
                        </a:lnSpc>
                        <a:spcBef>
                          <a:spcPts val="0"/>
                        </a:spcBef>
                        <a:spcAft>
                          <a:spcPts val="0"/>
                        </a:spcAft>
                      </a:pPr>
                      <a:r>
                        <a:rPr lang="en-US" sz="2000" dirty="0">
                          <a:effectLst/>
                        </a:rPr>
                        <a:t>Women</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dirty="0" smtClean="0">
                          <a:effectLst/>
                        </a:rPr>
                        <a:t>66 (167cm)</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64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68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65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dirty="0" smtClean="0">
                          <a:effectLst/>
                        </a:rPr>
                        <a:t>70 (178cm)</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r>
              <a:tr h="601939">
                <a:tc>
                  <a:txBody>
                    <a:bodyPr/>
                    <a:lstStyle/>
                    <a:p>
                      <a:pPr marL="0" marR="0">
                        <a:lnSpc>
                          <a:spcPct val="115000"/>
                        </a:lnSpc>
                        <a:spcBef>
                          <a:spcPts val="0"/>
                        </a:spcBef>
                        <a:spcAft>
                          <a:spcPts val="0"/>
                        </a:spcAft>
                      </a:pPr>
                      <a:r>
                        <a:rPr lang="en-US" sz="2000">
                          <a:effectLst/>
                        </a:rPr>
                        <a:t>Men</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dirty="0" smtClean="0">
                          <a:effectLst/>
                        </a:rPr>
                        <a:t>69 (175cm)</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68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70</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68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dirty="0" smtClean="0">
                          <a:effectLst/>
                        </a:rPr>
                        <a:t>71 (180cm)</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2487017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obtain least square regression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52400" y="1600201"/>
                <a:ext cx="8839200" cy="4419599"/>
              </a:xfrm>
            </p:spPr>
            <p:txBody>
              <a:bodyPr>
                <a:normAutofit fontScale="85000" lnSpcReduction="10000"/>
              </a:bodyPr>
              <a:lstStyle/>
              <a:p>
                <a14:m>
                  <m:oMath xmlns:m="http://schemas.openxmlformats.org/officeDocument/2006/math">
                    <m:sSub>
                      <m:sSubPr>
                        <m:ctrlPr>
                          <a:rPr lang="en-US" i="1" smtClean="0">
                            <a:latin typeface="Cambria Math" panose="02040503050406030204" pitchFamily="18" charset="0"/>
                          </a:rPr>
                        </m:ctrlPr>
                      </m:sSubPr>
                      <m:e>
                        <m:r>
                          <a:rPr lang="en-US" i="1">
                            <a:latin typeface="Cambria Math"/>
                          </a:rPr>
                          <m:t>𝐿</m:t>
                        </m:r>
                      </m:e>
                      <m:sub>
                        <m:r>
                          <a:rPr lang="en-US" i="1">
                            <a:latin typeface="Cambria Math"/>
                          </a:rPr>
                          <m:t>𝑥𝑦</m:t>
                        </m:r>
                      </m:sub>
                    </m:sSub>
                    <m:r>
                      <a:rPr lang="en-US" i="1">
                        <a:latin typeface="Cambria Math"/>
                      </a:rPr>
                      <m:t>=</m:t>
                    </m:r>
                    <m:nary>
                      <m:naryPr>
                        <m:chr m:val="∑"/>
                        <m:subHide m:val="on"/>
                        <m:supHide m:val="on"/>
                        <m:ctrlPr>
                          <a:rPr lang="en-US" i="1">
                            <a:latin typeface="Cambria Math" panose="02040503050406030204" pitchFamily="18" charset="0"/>
                          </a:rPr>
                        </m:ctrlPr>
                      </m:naryPr>
                      <m:sub/>
                      <m:sup/>
                      <m:e>
                        <m:sSub>
                          <m:sSubPr>
                            <m:ctrlPr>
                              <a:rPr lang="en-US" i="1">
                                <a:latin typeface="Cambria Math" panose="02040503050406030204" pitchFamily="18" charset="0"/>
                              </a:rPr>
                            </m:ctrlPr>
                          </m:sSubPr>
                          <m:e>
                            <m:r>
                              <a:rPr lang="en-US" i="1">
                                <a:latin typeface="Cambria Math"/>
                              </a:rPr>
                              <m:t>𝑥</m:t>
                            </m:r>
                          </m:e>
                          <m:sub>
                            <m:r>
                              <a:rPr lang="en-US" i="1">
                                <a:latin typeface="Cambria Math"/>
                              </a:rPr>
                              <m:t>𝑖</m:t>
                            </m:r>
                          </m:sub>
                        </m:sSub>
                        <m:sSub>
                          <m:sSubPr>
                            <m:ctrlPr>
                              <a:rPr lang="en-US" i="1">
                                <a:latin typeface="Cambria Math" panose="02040503050406030204" pitchFamily="18" charset="0"/>
                              </a:rPr>
                            </m:ctrlPr>
                          </m:sSubPr>
                          <m:e>
                            <m:r>
                              <a:rPr lang="en-US" i="1">
                                <a:latin typeface="Cambria Math"/>
                              </a:rPr>
                              <m:t>𝑦</m:t>
                            </m:r>
                          </m:e>
                          <m:sub>
                            <m:r>
                              <a:rPr lang="en-US" i="1">
                                <a:latin typeface="Cambria Math"/>
                              </a:rPr>
                              <m:t>𝑖</m:t>
                            </m:r>
                          </m:sub>
                        </m:sSub>
                      </m:e>
                    </m:nary>
                    <m:r>
                      <a:rPr lang="en-US" i="1">
                        <a:latin typeface="Cambria Math"/>
                      </a:rPr>
                      <m:t>−</m:t>
                    </m:r>
                    <m:f>
                      <m:fPr>
                        <m:ctrlPr>
                          <a:rPr lang="en-US" i="1">
                            <a:latin typeface="Cambria Math" panose="02040503050406030204" pitchFamily="18" charset="0"/>
                          </a:rPr>
                        </m:ctrlPr>
                      </m:fPr>
                      <m:num>
                        <m:r>
                          <a:rPr lang="en-US" i="1">
                            <a:latin typeface="Cambria Math"/>
                          </a:rPr>
                          <m:t>∑</m:t>
                        </m:r>
                        <m:sSub>
                          <m:sSubPr>
                            <m:ctrlPr>
                              <a:rPr lang="en-US" i="1">
                                <a:latin typeface="Cambria Math" panose="02040503050406030204" pitchFamily="18" charset="0"/>
                              </a:rPr>
                            </m:ctrlPr>
                          </m:sSubPr>
                          <m:e>
                            <m:r>
                              <a:rPr lang="en-US" i="1">
                                <a:latin typeface="Cambria Math"/>
                              </a:rPr>
                              <m:t>𝑥</m:t>
                            </m:r>
                          </m:e>
                          <m:sub>
                            <m:r>
                              <a:rPr lang="en-US" i="1">
                                <a:latin typeface="Cambria Math"/>
                              </a:rPr>
                              <m:t>𝑖</m:t>
                            </m:r>
                          </m:sub>
                        </m:sSub>
                        <m:r>
                          <a:rPr lang="en-US" i="1">
                            <a:latin typeface="Cambria Math"/>
                          </a:rPr>
                          <m:t>∑</m:t>
                        </m:r>
                        <m:sSub>
                          <m:sSubPr>
                            <m:ctrlPr>
                              <a:rPr lang="en-US" i="1">
                                <a:latin typeface="Cambria Math" panose="02040503050406030204" pitchFamily="18" charset="0"/>
                              </a:rPr>
                            </m:ctrlPr>
                          </m:sSubPr>
                          <m:e>
                            <m:r>
                              <a:rPr lang="en-US" i="1">
                                <a:latin typeface="Cambria Math"/>
                              </a:rPr>
                              <m:t>𝑦</m:t>
                            </m:r>
                          </m:e>
                          <m:sub>
                            <m:r>
                              <a:rPr lang="en-US" i="1">
                                <a:latin typeface="Cambria Math"/>
                              </a:rPr>
                              <m:t>𝑖</m:t>
                            </m:r>
                          </m:sub>
                        </m:sSub>
                      </m:num>
                      <m:den>
                        <m:r>
                          <a:rPr lang="en-US" i="1">
                            <a:latin typeface="Cambria Math"/>
                          </a:rPr>
                          <m:t>𝑛</m:t>
                        </m:r>
                      </m:den>
                    </m:f>
                    <m:r>
                      <a:rPr lang="en-US" b="0" i="0" smtClean="0">
                        <a:latin typeface="Cambria Math" panose="02040503050406030204" pitchFamily="18" charset="0"/>
                      </a:rPr>
                      <m:t>=</m:t>
                    </m:r>
                  </m:oMath>
                </a14:m>
                <a:endParaRPr lang="en-US" b="0" dirty="0" smtClean="0"/>
              </a:p>
              <a:p>
                <a:pPr marL="0" indent="0">
                  <a:buNone/>
                </a:pPr>
                <a14:m>
                  <m:oMath xmlns:m="http://schemas.openxmlformats.org/officeDocument/2006/math">
                    <m:r>
                      <a:rPr lang="en-US" b="0" i="1" smtClean="0">
                        <a:latin typeface="Cambria Math" panose="02040503050406030204" pitchFamily="18" charset="0"/>
                      </a:rPr>
                      <m:t>=4554+4352+4760+4420+4970−</m:t>
                    </m:r>
                    <m:f>
                      <m:fPr>
                        <m:ctrlPr>
                          <a:rPr lang="en-US" b="0" i="1" smtClean="0">
                            <a:latin typeface="Cambria Math" panose="02040503050406030204" pitchFamily="18" charset="0"/>
                          </a:rPr>
                        </m:ctrlPr>
                      </m:fPr>
                      <m:num>
                        <m:r>
                          <a:rPr lang="en-US" b="0" i="1" smtClean="0">
                            <a:latin typeface="Cambria Math" panose="02040503050406030204" pitchFamily="18" charset="0"/>
                          </a:rPr>
                          <m:t>333∗346</m:t>
                        </m:r>
                      </m:num>
                      <m:den>
                        <m:r>
                          <a:rPr lang="en-US" b="0" i="1" smtClean="0">
                            <a:latin typeface="Cambria Math" panose="02040503050406030204" pitchFamily="18" charset="0"/>
                          </a:rPr>
                          <m:t>5</m:t>
                        </m:r>
                      </m:den>
                    </m:f>
                    <m:r>
                      <a:rPr lang="en-US" b="0" i="1" smtClean="0">
                        <a:latin typeface="Cambria Math" panose="02040503050406030204" pitchFamily="18" charset="0"/>
                      </a:rPr>
                      <m:t>=12.4</m:t>
                    </m:r>
                  </m:oMath>
                </a14:m>
                <a:r>
                  <a:rPr lang="en-US" dirty="0" smtClean="0"/>
                  <a:t> </a:t>
                </a:r>
              </a:p>
              <a:p>
                <a14:m>
                  <m:oMath xmlns:m="http://schemas.openxmlformats.org/officeDocument/2006/math">
                    <m:sSub>
                      <m:sSubPr>
                        <m:ctrlPr>
                          <a:rPr lang="en-US" i="1" dirty="0">
                            <a:latin typeface="Cambria Math" panose="02040503050406030204" pitchFamily="18" charset="0"/>
                          </a:rPr>
                        </m:ctrlPr>
                      </m:sSubPr>
                      <m:e>
                        <m:r>
                          <a:rPr lang="en-US" i="1" dirty="0">
                            <a:latin typeface="Cambria Math"/>
                          </a:rPr>
                          <m:t>𝐿</m:t>
                        </m:r>
                      </m:e>
                      <m:sub>
                        <m:r>
                          <a:rPr lang="en-US" i="1" dirty="0">
                            <a:latin typeface="Cambria Math"/>
                          </a:rPr>
                          <m:t>𝑥𝑥</m:t>
                        </m:r>
                      </m:sub>
                    </m:sSub>
                    <m:r>
                      <a:rPr lang="en-US" i="1" dirty="0">
                        <a:latin typeface="Cambria Math"/>
                      </a:rPr>
                      <m:t>=∑</m:t>
                    </m:r>
                    <m:sSubSup>
                      <m:sSubSupPr>
                        <m:ctrlPr>
                          <a:rPr lang="en-US" i="1" dirty="0">
                            <a:latin typeface="Cambria Math" panose="02040503050406030204" pitchFamily="18" charset="0"/>
                          </a:rPr>
                        </m:ctrlPr>
                      </m:sSubSupPr>
                      <m:e>
                        <m:r>
                          <a:rPr lang="en-US" i="1" dirty="0">
                            <a:latin typeface="Cambria Math"/>
                          </a:rPr>
                          <m:t>𝑥</m:t>
                        </m:r>
                      </m:e>
                      <m:sub>
                        <m:r>
                          <a:rPr lang="en-US" i="1" dirty="0">
                            <a:latin typeface="Cambria Math"/>
                          </a:rPr>
                          <m:t>𝑖</m:t>
                        </m:r>
                      </m:sub>
                      <m:sup>
                        <m:r>
                          <a:rPr lang="en-US" i="1" dirty="0">
                            <a:latin typeface="Cambria Math"/>
                          </a:rPr>
                          <m:t>2</m:t>
                        </m:r>
                      </m:sup>
                    </m:sSubSup>
                    <m:r>
                      <a:rPr lang="en-US" i="1" dirty="0">
                        <a:latin typeface="Cambria Math"/>
                      </a:rPr>
                      <m:t>−</m:t>
                    </m:r>
                    <m:f>
                      <m:fPr>
                        <m:ctrlPr>
                          <a:rPr lang="en-US" i="1" dirty="0">
                            <a:latin typeface="Cambria Math" panose="02040503050406030204" pitchFamily="18" charset="0"/>
                          </a:rPr>
                        </m:ctrlPr>
                      </m:fPr>
                      <m:num>
                        <m:sSup>
                          <m:sSupPr>
                            <m:ctrlPr>
                              <a:rPr lang="en-US" i="1" dirty="0">
                                <a:latin typeface="Cambria Math" panose="02040503050406030204" pitchFamily="18" charset="0"/>
                              </a:rPr>
                            </m:ctrlPr>
                          </m:sSupPr>
                          <m:e>
                            <m:d>
                              <m:dPr>
                                <m:ctrlPr>
                                  <a:rPr lang="en-US" i="1" dirty="0">
                                    <a:latin typeface="Cambria Math" panose="02040503050406030204" pitchFamily="18" charset="0"/>
                                  </a:rPr>
                                </m:ctrlPr>
                              </m:dPr>
                              <m:e>
                                <m:r>
                                  <a:rPr lang="en-US" i="1" dirty="0">
                                    <a:latin typeface="Cambria Math"/>
                                  </a:rPr>
                                  <m:t>∑</m:t>
                                </m:r>
                                <m:sSub>
                                  <m:sSubPr>
                                    <m:ctrlPr>
                                      <a:rPr lang="en-US" i="1" dirty="0">
                                        <a:latin typeface="Cambria Math" panose="02040503050406030204" pitchFamily="18" charset="0"/>
                                      </a:rPr>
                                    </m:ctrlPr>
                                  </m:sSubPr>
                                  <m:e>
                                    <m:r>
                                      <a:rPr lang="en-US" i="1" dirty="0">
                                        <a:latin typeface="Cambria Math"/>
                                      </a:rPr>
                                      <m:t>𝑥</m:t>
                                    </m:r>
                                  </m:e>
                                  <m:sub>
                                    <m:r>
                                      <a:rPr lang="en-US" i="1" dirty="0">
                                        <a:latin typeface="Cambria Math"/>
                                      </a:rPr>
                                      <m:t>𝑖</m:t>
                                    </m:r>
                                  </m:sub>
                                </m:sSub>
                              </m:e>
                            </m:d>
                          </m:e>
                          <m:sup>
                            <m:r>
                              <a:rPr lang="en-US" i="1" dirty="0">
                                <a:latin typeface="Cambria Math"/>
                              </a:rPr>
                              <m:t>2</m:t>
                            </m:r>
                          </m:sup>
                        </m:sSup>
                      </m:num>
                      <m:den>
                        <m:r>
                          <a:rPr lang="en-US" i="1" dirty="0">
                            <a:latin typeface="Cambria Math"/>
                          </a:rPr>
                          <m:t>𝑛</m:t>
                        </m:r>
                      </m:den>
                    </m:f>
                    <m:r>
                      <a:rPr lang="en-US" b="0" i="1" dirty="0" smtClean="0">
                        <a:latin typeface="Cambria Math" panose="02040503050406030204" pitchFamily="18" charset="0"/>
                      </a:rPr>
                      <m:t>=</m:t>
                    </m:r>
                  </m:oMath>
                </a14:m>
                <a:endParaRPr lang="en-US" b="0" dirty="0" smtClean="0"/>
              </a:p>
              <a:p>
                <a:pPr marL="0" indent="0">
                  <a:buNone/>
                </a:pPr>
                <a:r>
                  <a:rPr lang="en-US" dirty="0" smtClean="0"/>
                  <a:t> </a:t>
                </a:r>
                <a14:m>
                  <m:oMath xmlns:m="http://schemas.openxmlformats.org/officeDocument/2006/math">
                    <m:r>
                      <a:rPr lang="en-US" b="0" i="1" smtClean="0">
                        <a:latin typeface="Cambria Math" panose="02040503050406030204" pitchFamily="18" charset="0"/>
                      </a:rPr>
                      <m:t>=4356+4096+4624+4225+4900−</m:t>
                    </m:r>
                    <m:f>
                      <m:fPr>
                        <m:ctrlPr>
                          <a:rPr lang="en-US" b="0" i="1" smtClean="0">
                            <a:latin typeface="Cambria Math" panose="02040503050406030204" pitchFamily="18" charset="0"/>
                          </a:rPr>
                        </m:ctrlPr>
                      </m:fPr>
                      <m:num>
                        <m:r>
                          <a:rPr lang="en-US" b="0" i="1" smtClean="0">
                            <a:latin typeface="Cambria Math" panose="02040503050406030204" pitchFamily="18" charset="0"/>
                          </a:rPr>
                          <m:t>110889</m:t>
                        </m:r>
                      </m:num>
                      <m:den>
                        <m:r>
                          <a:rPr lang="en-US" b="0" i="1" smtClean="0">
                            <a:latin typeface="Cambria Math" panose="02040503050406030204" pitchFamily="18" charset="0"/>
                          </a:rPr>
                          <m:t>5</m:t>
                        </m:r>
                      </m:den>
                    </m:f>
                    <m:r>
                      <a:rPr lang="en-US" b="0" i="1" smtClean="0">
                        <a:latin typeface="Cambria Math" panose="02040503050406030204" pitchFamily="18" charset="0"/>
                      </a:rPr>
                      <m:t>=23.2</m:t>
                    </m:r>
                  </m:oMath>
                </a14:m>
                <a:endParaRPr lang="en-US" dirty="0" smtClean="0"/>
              </a:p>
              <a:p>
                <a14:m>
                  <m:oMath xmlns:m="http://schemas.openxmlformats.org/officeDocument/2006/math">
                    <m:r>
                      <a:rPr lang="en-US" i="1">
                        <a:latin typeface="Cambria Math"/>
                      </a:rPr>
                      <m:t>𝛽</m:t>
                    </m:r>
                    <m:r>
                      <a:rPr lang="en-US" i="1">
                        <a:latin typeface="Cambria Math"/>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a:rPr>
                              <m:t>𝐿</m:t>
                            </m:r>
                          </m:e>
                          <m:sub>
                            <m:r>
                              <a:rPr lang="en-US" i="1">
                                <a:latin typeface="Cambria Math"/>
                              </a:rPr>
                              <m:t>𝑥𝑦</m:t>
                            </m:r>
                          </m:sub>
                        </m:sSub>
                      </m:num>
                      <m:den>
                        <m:r>
                          <a:rPr lang="en-US" i="1">
                            <a:latin typeface="Cambria Math"/>
                          </a:rPr>
                          <m:t>𝐿𝑥𝑥</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12.4</m:t>
                        </m:r>
                      </m:num>
                      <m:den>
                        <m:r>
                          <a:rPr lang="en-US" b="0" i="1" smtClean="0">
                            <a:latin typeface="Cambria Math" panose="02040503050406030204" pitchFamily="18" charset="0"/>
                          </a:rPr>
                          <m:t>23.2</m:t>
                        </m:r>
                      </m:den>
                    </m:f>
                    <m:r>
                      <a:rPr lang="en-US" b="0" i="1" smtClean="0">
                        <a:latin typeface="Cambria Math" panose="02040503050406030204" pitchFamily="18" charset="0"/>
                      </a:rPr>
                      <m:t>=0.534</m:t>
                    </m:r>
                  </m:oMath>
                </a14:m>
                <a:endParaRPr lang="en-US" b="0" dirty="0" smtClean="0"/>
              </a:p>
              <a:p>
                <a14:m>
                  <m:oMath xmlns:m="http://schemas.openxmlformats.org/officeDocument/2006/math">
                    <m:r>
                      <a:rPr lang="en-US" i="1">
                        <a:latin typeface="Cambria Math"/>
                      </a:rPr>
                      <m:t>𝛼</m:t>
                    </m:r>
                    <m:r>
                      <a:rPr lang="en-US" i="1">
                        <a:latin typeface="Cambria Math"/>
                      </a:rPr>
                      <m:t>=</m:t>
                    </m:r>
                    <m:f>
                      <m:fPr>
                        <m:ctrlPr>
                          <a:rPr lang="en-US" i="1">
                            <a:latin typeface="Cambria Math" panose="02040503050406030204" pitchFamily="18" charset="0"/>
                          </a:rPr>
                        </m:ctrlPr>
                      </m:fPr>
                      <m:num>
                        <m:r>
                          <a:rPr lang="en-US" i="1">
                            <a:latin typeface="Cambria Math"/>
                          </a:rPr>
                          <m:t>∑</m:t>
                        </m:r>
                        <m:sSub>
                          <m:sSubPr>
                            <m:ctrlPr>
                              <a:rPr lang="en-US" i="1">
                                <a:latin typeface="Cambria Math" panose="02040503050406030204" pitchFamily="18" charset="0"/>
                              </a:rPr>
                            </m:ctrlPr>
                          </m:sSubPr>
                          <m:e>
                            <m:r>
                              <a:rPr lang="en-US" i="1">
                                <a:latin typeface="Cambria Math"/>
                              </a:rPr>
                              <m:t>𝑦</m:t>
                            </m:r>
                          </m:e>
                          <m:sub>
                            <m:r>
                              <a:rPr lang="en-US" i="1">
                                <a:latin typeface="Cambria Math"/>
                              </a:rPr>
                              <m:t>𝑖</m:t>
                            </m:r>
                          </m:sub>
                        </m:sSub>
                        <m:r>
                          <a:rPr lang="en-US" i="1">
                            <a:latin typeface="Cambria Math"/>
                          </a:rPr>
                          <m:t>−</m:t>
                        </m:r>
                        <m:r>
                          <a:rPr lang="en-US" i="1">
                            <a:latin typeface="Cambria Math"/>
                          </a:rPr>
                          <m:t>𝛽</m:t>
                        </m:r>
                        <m:r>
                          <a:rPr lang="en-US" i="1">
                            <a:latin typeface="Cambria Math"/>
                          </a:rPr>
                          <m:t>∑</m:t>
                        </m:r>
                        <m:sSub>
                          <m:sSubPr>
                            <m:ctrlPr>
                              <a:rPr lang="en-US" i="1">
                                <a:latin typeface="Cambria Math" panose="02040503050406030204" pitchFamily="18" charset="0"/>
                              </a:rPr>
                            </m:ctrlPr>
                          </m:sSubPr>
                          <m:e>
                            <m:r>
                              <a:rPr lang="en-US" i="1">
                                <a:latin typeface="Cambria Math"/>
                              </a:rPr>
                              <m:t>𝑥</m:t>
                            </m:r>
                          </m:e>
                          <m:sub>
                            <m:r>
                              <a:rPr lang="en-US" i="1">
                                <a:latin typeface="Cambria Math"/>
                              </a:rPr>
                              <m:t>𝑖</m:t>
                            </m:r>
                          </m:sub>
                        </m:sSub>
                      </m:num>
                      <m:den>
                        <m:r>
                          <a:rPr lang="en-US" i="1">
                            <a:latin typeface="Cambria Math"/>
                          </a:rPr>
                          <m:t>𝑛</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346−0.534∗333</m:t>
                        </m:r>
                      </m:num>
                      <m:den>
                        <m:r>
                          <a:rPr lang="en-US" b="0" i="1" smtClean="0">
                            <a:latin typeface="Cambria Math" panose="02040503050406030204" pitchFamily="18" charset="0"/>
                          </a:rPr>
                          <m:t>5</m:t>
                        </m:r>
                      </m:den>
                    </m:f>
                    <m:r>
                      <a:rPr lang="en-US" b="0" i="1" smtClean="0">
                        <a:latin typeface="Cambria Math" panose="02040503050406030204" pitchFamily="18" charset="0"/>
                      </a:rPr>
                      <m:t>=33.636</m:t>
                    </m:r>
                  </m:oMath>
                </a14:m>
                <a:endParaRPr lang="en-US" b="0" dirty="0" smtClean="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52400" y="1600201"/>
                <a:ext cx="8839200" cy="4419599"/>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13280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Use SPSS to get the regression model</a:t>
            </a:r>
            <a:endParaRPr lang="en-US" dirty="0"/>
          </a:p>
        </p:txBody>
      </p:sp>
      <p:sp>
        <p:nvSpPr>
          <p:cNvPr id="3" name="Content Placeholder 2"/>
          <p:cNvSpPr>
            <a:spLocks noGrp="1"/>
          </p:cNvSpPr>
          <p:nvPr>
            <p:ph idx="1"/>
          </p:nvPr>
        </p:nvSpPr>
        <p:spPr/>
        <p:txBody>
          <a:bodyPr/>
          <a:lstStyle/>
          <a:p>
            <a:pPr marL="342900" lvl="1" indent="-342900">
              <a:buFont typeface="Arial" pitchFamily="34" charset="0"/>
              <a:buChar char="•"/>
            </a:pPr>
            <a:r>
              <a:rPr lang="en-US" dirty="0"/>
              <a:t>Analyze-&gt;Regression-&gt;Linear-&gt;choose your dependent and independent variables</a:t>
            </a:r>
          </a:p>
          <a:p>
            <a:endParaRPr lang="en-US" dirty="0"/>
          </a:p>
        </p:txBody>
      </p:sp>
      <mc:AlternateContent xmlns:mc="http://schemas.openxmlformats.org/markup-compatibility/2006" xmlns:a14="http://schemas.microsoft.com/office/drawing/2010/main">
        <mc:Choice Requires="a14">
          <p:sp>
            <p:nvSpPr>
              <p:cNvPr id="6" name="TextBox 5"/>
              <p:cNvSpPr txBox="1"/>
              <p:nvPr/>
            </p:nvSpPr>
            <p:spPr>
              <a:xfrm>
                <a:off x="1066800" y="5058072"/>
                <a:ext cx="6553200"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𝑦</m:t>
                      </m:r>
                      <m:r>
                        <a:rPr lang="en-US" sz="2400" b="0" i="1" smtClean="0">
                          <a:latin typeface="Cambria Math" panose="02040503050406030204" pitchFamily="18" charset="0"/>
                        </a:rPr>
                        <m:t>=33.603+0.534</m:t>
                      </m:r>
                      <m:r>
                        <a:rPr lang="en-US" sz="2400" b="0" i="1" smtClean="0">
                          <a:latin typeface="Cambria Math" panose="02040503050406030204" pitchFamily="18" charset="0"/>
                        </a:rPr>
                        <m:t>𝑥</m:t>
                      </m:r>
                    </m:oMath>
                  </m:oMathPara>
                </a14:m>
                <a:endParaRPr lang="en-US" sz="2400" dirty="0"/>
              </a:p>
            </p:txBody>
          </p:sp>
        </mc:Choice>
        <mc:Fallback xmlns="">
          <p:sp>
            <p:nvSpPr>
              <p:cNvPr id="6" name="TextBox 5"/>
              <p:cNvSpPr txBox="1">
                <a:spLocks noRot="1" noChangeAspect="1" noMove="1" noResize="1" noEditPoints="1" noAdjustHandles="1" noChangeArrowheads="1" noChangeShapeType="1" noTextEdit="1"/>
              </p:cNvSpPr>
              <p:nvPr/>
            </p:nvSpPr>
            <p:spPr>
              <a:xfrm>
                <a:off x="1066800" y="5058072"/>
                <a:ext cx="6553200" cy="461665"/>
              </a:xfrm>
              <a:prstGeom prst="rect">
                <a:avLst/>
              </a:prstGeom>
              <a:blipFill rotWithShape="0">
                <a:blip r:embed="rId2"/>
                <a:stretch>
                  <a:fillRect b="-10667"/>
                </a:stretch>
              </a:blipFill>
            </p:spPr>
            <p:txBody>
              <a:bodyPr/>
              <a:lstStyle/>
              <a:p>
                <a:r>
                  <a:rPr lang="en-US">
                    <a:noFill/>
                  </a:rPr>
                  <a:t> </a:t>
                </a:r>
              </a:p>
            </p:txBody>
          </p:sp>
        </mc:Fallback>
      </mc:AlternateContent>
      <p:pic>
        <p:nvPicPr>
          <p:cNvPr id="7" name="Picture 6"/>
          <p:cNvPicPr>
            <a:picLocks noChangeAspect="1"/>
          </p:cNvPicPr>
          <p:nvPr/>
        </p:nvPicPr>
        <p:blipFill>
          <a:blip r:embed="rId3"/>
          <a:stretch>
            <a:fillRect/>
          </a:stretch>
        </p:blipFill>
        <p:spPr>
          <a:xfrm>
            <a:off x="707790" y="2813049"/>
            <a:ext cx="7728419" cy="2100263"/>
          </a:xfrm>
          <a:prstGeom prst="rect">
            <a:avLst/>
          </a:prstGeom>
        </p:spPr>
      </p:pic>
    </p:spTree>
    <p:extLst>
      <p:ext uri="{BB962C8B-B14F-4D97-AF65-F5344CB8AC3E}">
        <p14:creationId xmlns:p14="http://schemas.microsoft.com/office/powerpoint/2010/main" val="2367240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a:t>
            </a:r>
            <a:r>
              <a:rPr lang="en-US" dirty="0" smtClean="0"/>
              <a:t>east regression line using SPSS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1"/>
                <a:ext cx="8229600" cy="3352800"/>
              </a:xfrm>
            </p:spPr>
            <p:txBody>
              <a:bodyPr>
                <a:normAutofit fontScale="85000" lnSpcReduction="20000"/>
              </a:bodyPr>
              <a:lstStyle/>
              <a:p>
                <a:r>
                  <a:rPr lang="en-US" dirty="0" smtClean="0"/>
                  <a:t>Example 1: Back to the case study, </a:t>
                </a:r>
              </a:p>
              <a:p>
                <a:pPr lvl="1"/>
                <a:r>
                  <a:rPr lang="en-US" dirty="0" smtClean="0"/>
                  <a:t>What is the predicted birthweight if a pregnant woman has an </a:t>
                </a:r>
                <a:r>
                  <a:rPr lang="en-US" dirty="0" err="1" smtClean="0"/>
                  <a:t>estriol</a:t>
                </a:r>
                <a:r>
                  <a:rPr lang="en-US" dirty="0" smtClean="0"/>
                  <a:t> level of 15 mg/24hr? </a:t>
                </a:r>
              </a:p>
              <a:p>
                <a:pPr lvl="1"/>
                <a:r>
                  <a:rPr lang="en-US" dirty="0" smtClean="0"/>
                  <a:t>Low birthweight is defined as </a:t>
                </a:r>
                <a14:m>
                  <m:oMath xmlns:m="http://schemas.openxmlformats.org/officeDocument/2006/math">
                    <m:r>
                      <a:rPr lang="en-US" b="0" i="1" smtClean="0">
                        <a:latin typeface="Cambria Math"/>
                      </a:rPr>
                      <m:t>≤</m:t>
                    </m:r>
                  </m:oMath>
                </a14:m>
                <a:r>
                  <a:rPr lang="en-US" dirty="0" smtClean="0"/>
                  <a:t>2500 g, for at least what </a:t>
                </a:r>
                <a:r>
                  <a:rPr lang="en-US" dirty="0" err="1" smtClean="0"/>
                  <a:t>estriol</a:t>
                </a:r>
                <a:r>
                  <a:rPr lang="en-US" dirty="0" smtClean="0"/>
                  <a:t> level would the expected </a:t>
                </a:r>
                <a:r>
                  <a:rPr lang="en-US" dirty="0" err="1" smtClean="0"/>
                  <a:t>birthweight</a:t>
                </a:r>
                <a:r>
                  <a:rPr lang="en-US" dirty="0" smtClean="0"/>
                  <a:t> not be low </a:t>
                </a:r>
                <a:r>
                  <a:rPr lang="en-US" dirty="0" err="1" smtClean="0"/>
                  <a:t>birthweight</a:t>
                </a:r>
                <a:r>
                  <a:rPr lang="en-US" dirty="0" smtClean="0"/>
                  <a:t>?</a:t>
                </a:r>
              </a:p>
              <a:p>
                <a:pPr marL="457200" lvl="1" indent="0">
                  <a:buNone/>
                </a:pP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a:rPr>
                          <m:t>𝑦</m:t>
                        </m:r>
                      </m:e>
                    </m:acc>
                  </m:oMath>
                </a14:m>
                <a:r>
                  <a:rPr lang="en-US" dirty="0" smtClean="0"/>
                  <a:t>=1402.303+99.539</a:t>
                </a:r>
                <a14:m>
                  <m:oMath xmlns:m="http://schemas.openxmlformats.org/officeDocument/2006/math">
                    <m:r>
                      <a:rPr lang="en-US" b="0" i="1" smtClean="0">
                        <a:latin typeface="Cambria Math"/>
                      </a:rPr>
                      <m:t>𝑥</m:t>
                    </m:r>
                  </m:oMath>
                </a14:m>
                <a:endParaRPr lang="en-US" dirty="0" smtClean="0"/>
              </a:p>
              <a:p>
                <a:pPr marL="457200" lvl="1" indent="0">
                  <a:buNone/>
                </a:pPr>
                <a:r>
                  <a:rPr lang="en-US" dirty="0" smtClean="0"/>
                  <a:t>When </a:t>
                </a:r>
                <a14:m>
                  <m:oMath xmlns:m="http://schemas.openxmlformats.org/officeDocument/2006/math">
                    <m:r>
                      <a:rPr lang="en-US" b="0" i="1" smtClean="0">
                        <a:latin typeface="Cambria Math"/>
                      </a:rPr>
                      <m:t>𝑥</m:t>
                    </m:r>
                  </m:oMath>
                </a14:m>
                <a:r>
                  <a:rPr lang="en-US" dirty="0" smtClean="0"/>
                  <a:t>=15,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a:rPr>
                          <m:t>𝑦</m:t>
                        </m:r>
                      </m:e>
                    </m:acc>
                    <m:r>
                      <a:rPr lang="en-US" b="0" i="1" dirty="0" smtClean="0">
                        <a:latin typeface="Cambria Math"/>
                      </a:rPr>
                      <m:t>=</m:t>
                    </m:r>
                  </m:oMath>
                </a14:m>
                <a:r>
                  <a:rPr lang="en-US" dirty="0" smtClean="0"/>
                  <a:t>2895.388;</a:t>
                </a:r>
              </a:p>
              <a:p>
                <a:pPr marL="457200" lvl="1" indent="0">
                  <a:buNone/>
                </a:pPr>
                <a:r>
                  <a:rPr lang="en-US" dirty="0" smtClean="0"/>
                  <a:t>When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a:rPr>
                          <m:t>𝑦</m:t>
                        </m:r>
                      </m:e>
                    </m:acc>
                    <m:r>
                      <a:rPr lang="en-US" b="0" i="1" dirty="0" smtClean="0">
                        <a:latin typeface="Cambria Math"/>
                      </a:rPr>
                      <m:t>=</m:t>
                    </m:r>
                  </m:oMath>
                </a14:m>
                <a:r>
                  <a:rPr lang="en-US" dirty="0" smtClean="0"/>
                  <a:t>2500, solve for </a:t>
                </a:r>
                <a14:m>
                  <m:oMath xmlns:m="http://schemas.openxmlformats.org/officeDocument/2006/math">
                    <m:r>
                      <a:rPr lang="en-US" b="0" i="1" smtClean="0">
                        <a:latin typeface="Cambria Math"/>
                      </a:rPr>
                      <m:t>𝑥</m:t>
                    </m:r>
                    <m:r>
                      <a:rPr lang="en-US" b="0" i="0" smtClean="0">
                        <a:latin typeface="Cambria Math"/>
                      </a:rPr>
                      <m:t>,</m:t>
                    </m:r>
                  </m:oMath>
                </a14:m>
                <a:r>
                  <a:rPr lang="en-US" dirty="0" smtClean="0"/>
                  <a:t> </a:t>
                </a:r>
                <a14:m>
                  <m:oMath xmlns:m="http://schemas.openxmlformats.org/officeDocument/2006/math">
                    <m:r>
                      <a:rPr lang="en-US" b="0" i="1" dirty="0" smtClean="0">
                        <a:latin typeface="Cambria Math"/>
                      </a:rPr>
                      <m:t>𝑥</m:t>
                    </m:r>
                  </m:oMath>
                </a14:m>
                <a:r>
                  <a:rPr lang="en-US" dirty="0" smtClean="0"/>
                  <a:t>=11</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1"/>
                <a:ext cx="8229600" cy="3352800"/>
              </a:xfrm>
              <a:blipFill rotWithShape="0">
                <a:blip r:embed="rId2"/>
                <a:stretch>
                  <a:fillRect l="-1259" t="-3818" r="-1852"/>
                </a:stretch>
              </a:blipFill>
            </p:spPr>
            <p:txBody>
              <a:bodyPr/>
              <a:lstStyle/>
              <a:p>
                <a:r>
                  <a:rPr lang="en-US">
                    <a:noFill/>
                  </a:rPr>
                  <a:t> </a:t>
                </a:r>
              </a:p>
            </p:txBody>
          </p:sp>
        </mc:Fallback>
      </mc:AlternateContent>
      <p:pic>
        <p:nvPicPr>
          <p:cNvPr id="4" name="Picture 3"/>
          <p:cNvPicPr>
            <a:picLocks noChangeAspect="1"/>
          </p:cNvPicPr>
          <p:nvPr/>
        </p:nvPicPr>
        <p:blipFill>
          <a:blip r:embed="rId3"/>
          <a:stretch>
            <a:fillRect/>
          </a:stretch>
        </p:blipFill>
        <p:spPr>
          <a:xfrm>
            <a:off x="1143000" y="4800600"/>
            <a:ext cx="7316714" cy="2057400"/>
          </a:xfrm>
          <a:prstGeom prst="rect">
            <a:avLst/>
          </a:prstGeom>
        </p:spPr>
      </p:pic>
    </p:spTree>
    <p:extLst>
      <p:ext uri="{BB962C8B-B14F-4D97-AF65-F5344CB8AC3E}">
        <p14:creationId xmlns:p14="http://schemas.microsoft.com/office/powerpoint/2010/main" val="2944457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Interpret the parameters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marL="457200" lvl="1" indent="0">
                  <a:buNone/>
                </a:pPr>
                <a14:m>
                  <m:oMathPara xmlns:m="http://schemas.openxmlformats.org/officeDocument/2006/math">
                    <m:oMathParaPr>
                      <m:jc m:val="centerGroup"/>
                    </m:oMathParaPr>
                    <m:oMath xmlns:m="http://schemas.openxmlformats.org/officeDocument/2006/math">
                      <m:acc>
                        <m:accPr>
                          <m:chr m:val="̂"/>
                          <m:ctrlPr>
                            <a:rPr lang="en-US" i="1" smtClean="0">
                              <a:latin typeface="Cambria Math" panose="02040503050406030204" pitchFamily="18" charset="0"/>
                            </a:rPr>
                          </m:ctrlPr>
                        </m:accPr>
                        <m:e>
                          <m:r>
                            <a:rPr lang="en-US" i="1">
                              <a:latin typeface="Cambria Math"/>
                            </a:rPr>
                            <m:t>𝑦</m:t>
                          </m:r>
                        </m:e>
                      </m:acc>
                      <m:r>
                        <m:rPr>
                          <m:nor/>
                        </m:rPr>
                        <a:rPr lang="en-US" dirty="0"/>
                        <m:t>=</m:t>
                      </m:r>
                      <m:r>
                        <a:rPr lang="en-US" b="0" i="1" dirty="0" smtClean="0">
                          <a:latin typeface="Cambria Math" panose="02040503050406030204" pitchFamily="18" charset="0"/>
                        </a:rPr>
                        <m:t>33.603+0.534</m:t>
                      </m:r>
                      <m:r>
                        <a:rPr lang="en-US" i="1">
                          <a:latin typeface="Cambria Math"/>
                        </a:rPr>
                        <m:t>𝑥</m:t>
                      </m:r>
                    </m:oMath>
                  </m:oMathPara>
                </a14:m>
                <a:endParaRPr lang="en-US" dirty="0"/>
              </a:p>
              <a:p>
                <a14:m>
                  <m:oMath xmlns:m="http://schemas.openxmlformats.org/officeDocument/2006/math">
                    <m:r>
                      <a:rPr lang="en-US" i="1">
                        <a:latin typeface="Cambria Math"/>
                      </a:rPr>
                      <m:t>𝛼</m:t>
                    </m:r>
                  </m:oMath>
                </a14:m>
                <a:r>
                  <a:rPr lang="en-US" dirty="0"/>
                  <a:t> means: when x is 0, the value of </a:t>
                </a:r>
                <a:r>
                  <a:rPr lang="en-US" dirty="0" smtClean="0"/>
                  <a:t>y is 33.6 inch (85cm)</a:t>
                </a:r>
                <a:endParaRPr lang="en-US" dirty="0"/>
              </a:p>
              <a:p>
                <a:r>
                  <a:rPr lang="en-US" dirty="0" smtClean="0"/>
                  <a:t>Experiment 2: Try x=0 and x=1, what do you find out about the difference of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a:rPr>
                          <m:t>𝑦</m:t>
                        </m:r>
                      </m:e>
                    </m:acc>
                  </m:oMath>
                </a14:m>
                <a:r>
                  <a:rPr lang="en-US" dirty="0" smtClean="0"/>
                  <a:t>?</a:t>
                </a:r>
              </a:p>
              <a:p>
                <a14:m>
                  <m:oMath xmlns:m="http://schemas.openxmlformats.org/officeDocument/2006/math">
                    <m:r>
                      <a:rPr lang="en-US" b="0" i="1" smtClean="0">
                        <a:latin typeface="Cambria Math"/>
                      </a:rPr>
                      <m:t>𝛽</m:t>
                    </m:r>
                  </m:oMath>
                </a14:m>
                <a:r>
                  <a:rPr lang="en-US" dirty="0" smtClean="0"/>
                  <a:t> means: the amount of increase/decrease of y when x increases one unit.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704" r="-1037"/>
                </a:stretch>
              </a:blipFill>
            </p:spPr>
            <p:txBody>
              <a:bodyPr/>
              <a:lstStyle/>
              <a:p>
                <a:r>
                  <a:rPr lang="en-US">
                    <a:noFill/>
                  </a:rPr>
                  <a:t> </a:t>
                </a:r>
              </a:p>
            </p:txBody>
          </p:sp>
        </mc:Fallback>
      </mc:AlternateContent>
    </p:spTree>
    <p:extLst>
      <p:ext uri="{BB962C8B-B14F-4D97-AF65-F5344CB8AC3E}">
        <p14:creationId xmlns:p14="http://schemas.microsoft.com/office/powerpoint/2010/main" val="42730085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1</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The data in the following table give the infant-mortality rates per 1000 </a:t>
            </a:r>
            <a:r>
              <a:rPr lang="en-US" dirty="0" err="1" smtClean="0"/>
              <a:t>livebirths</a:t>
            </a:r>
            <a:r>
              <a:rPr lang="en-US" dirty="0" smtClean="0"/>
              <a:t> in the U.S. for the period 1960-2005.</a:t>
            </a:r>
          </a:p>
          <a:p>
            <a:r>
              <a:rPr lang="en-US" dirty="0" smtClean="0"/>
              <a:t>Generate a scatter plot and fit a regression line relating infant-mortality rate to chronological year using the data. What is the equation of the regression line?</a:t>
            </a:r>
          </a:p>
        </p:txBody>
      </p:sp>
    </p:spTree>
    <p:extLst>
      <p:ext uri="{BB962C8B-B14F-4D97-AF65-F5344CB8AC3E}">
        <p14:creationId xmlns:p14="http://schemas.microsoft.com/office/powerpoint/2010/main" val="32610232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1</a:t>
            </a:r>
            <a:endParaRPr lang="en-US" dirty="0"/>
          </a:p>
        </p:txBody>
      </p:sp>
      <p:sp>
        <p:nvSpPr>
          <p:cNvPr id="3" name="Content Placeholder 2"/>
          <p:cNvSpPr>
            <a:spLocks noGrp="1"/>
          </p:cNvSpPr>
          <p:nvPr>
            <p:ph idx="1"/>
          </p:nvPr>
        </p:nvSpPr>
        <p:spPr/>
        <p:txBody>
          <a:bodyPr>
            <a:normAutofit fontScale="92500" lnSpcReduction="10000"/>
          </a:bodyPr>
          <a:lstStyle/>
          <a:p>
            <a:r>
              <a:rPr lang="en-US" dirty="0"/>
              <a:t>If the present trends continue, what would be the predicted infant-mortality rate in 2010?</a:t>
            </a:r>
          </a:p>
          <a:p>
            <a:r>
              <a:rPr lang="en-US" dirty="0"/>
              <a:t>In which year (round up to the nearest integer), the infant-mortality rate will be down to 4.0 per 1000 </a:t>
            </a:r>
            <a:r>
              <a:rPr lang="en-US" dirty="0" err="1"/>
              <a:t>livebirths</a:t>
            </a:r>
            <a:r>
              <a:rPr lang="en-US" dirty="0"/>
              <a:t>?</a:t>
            </a:r>
          </a:p>
          <a:p>
            <a:pPr marL="514350" indent="-514350">
              <a:buAutoNum type="alphaLcParenR"/>
            </a:pPr>
            <a:r>
              <a:rPr lang="en-US" dirty="0" smtClean="0"/>
              <a:t>930.095, 0.462</a:t>
            </a:r>
          </a:p>
          <a:p>
            <a:pPr marL="514350" indent="-514350">
              <a:buAutoNum type="alphaLcParenR"/>
            </a:pPr>
            <a:r>
              <a:rPr lang="en-US" dirty="0" smtClean="0"/>
              <a:t>1.475, 2005</a:t>
            </a:r>
          </a:p>
          <a:p>
            <a:pPr marL="514350" indent="-514350">
              <a:buAutoNum type="alphaLcParenR"/>
            </a:pPr>
            <a:r>
              <a:rPr lang="en-US" dirty="0" smtClean="0"/>
              <a:t>0.462, 930.095</a:t>
            </a:r>
          </a:p>
          <a:p>
            <a:pPr marL="514350" indent="-514350">
              <a:buAutoNum type="alphaLcParenR"/>
            </a:pPr>
            <a:r>
              <a:rPr lang="en-US" dirty="0" smtClean="0"/>
              <a:t>906.995, 2004</a:t>
            </a:r>
            <a:endParaRPr lang="en-US" dirty="0"/>
          </a:p>
        </p:txBody>
      </p:sp>
    </p:spTree>
    <p:extLst>
      <p:ext uri="{BB962C8B-B14F-4D97-AF65-F5344CB8AC3E}">
        <p14:creationId xmlns:p14="http://schemas.microsoft.com/office/powerpoint/2010/main" val="1540232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1</a:t>
            </a:r>
            <a:endParaRPr lang="en-US" dirty="0"/>
          </a:p>
        </p:txBody>
      </p:sp>
      <p:sp>
        <p:nvSpPr>
          <p:cNvPr id="3" name="Content Placeholder 2"/>
          <p:cNvSpPr>
            <a:spLocks noGrp="1"/>
          </p:cNvSpPr>
          <p:nvPr>
            <p:ph idx="1"/>
          </p:nvPr>
        </p:nvSpPr>
        <p:spPr/>
        <p:txBody>
          <a:bodyPr/>
          <a:lstStyle/>
          <a:p>
            <a:r>
              <a:rPr lang="en-US" dirty="0" smtClean="0"/>
              <a:t>Interpret </a:t>
            </a:r>
            <a:r>
              <a:rPr lang="en-US" dirty="0"/>
              <a:t>the slope in the context</a:t>
            </a:r>
          </a:p>
          <a:p>
            <a:pPr lvl="1"/>
            <a:r>
              <a:rPr lang="en-US" dirty="0" smtClean="0"/>
              <a:t>When the birth rate increases by 1, the death rate decreases by 0.462 per 1000 birth</a:t>
            </a:r>
            <a:endParaRPr lang="en-US" dirty="0"/>
          </a:p>
        </p:txBody>
      </p:sp>
    </p:spTree>
    <p:extLst>
      <p:ext uri="{BB962C8B-B14F-4D97-AF65-F5344CB8AC3E}">
        <p14:creationId xmlns:p14="http://schemas.microsoft.com/office/powerpoint/2010/main" val="35958718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of slope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55000" lnSpcReduction="20000"/>
              </a:bodyPr>
              <a:lstStyle/>
              <a:p>
                <a:r>
                  <a:rPr lang="en-US" dirty="0" smtClean="0"/>
                  <a:t>Total Sum of Square (Total SS)</a:t>
                </a:r>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i="1">
                              <a:latin typeface="Cambria Math" panose="02040503050406030204" pitchFamily="18" charset="0"/>
                            </a:rPr>
                          </m:ctrlPr>
                        </m:naryPr>
                        <m:sub>
                          <m: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𝑛</m:t>
                          </m:r>
                        </m:sup>
                        <m:e>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𝑦</m:t>
                                      </m:r>
                                    </m:e>
                                  </m:acc>
                                </m:e>
                              </m:d>
                            </m:e>
                            <m:sup>
                              <m:r>
                                <a:rPr lang="en-US" i="1">
                                  <a:latin typeface="Cambria Math" panose="02040503050406030204" pitchFamily="18" charset="0"/>
                                </a:rPr>
                                <m:t>2</m:t>
                              </m:r>
                            </m:sup>
                          </m:sSup>
                        </m:e>
                      </m:nary>
                    </m:oMath>
                  </m:oMathPara>
                </a14:m>
                <a:endParaRPr lang="en-US" dirty="0" smtClean="0"/>
              </a:p>
              <a:p>
                <a:r>
                  <a:rPr lang="en-US" dirty="0" smtClean="0"/>
                  <a:t>Regression sum of square (</a:t>
                </a:r>
                <a:r>
                  <a:rPr lang="en-US" dirty="0" err="1" smtClean="0"/>
                  <a:t>Reg</a:t>
                </a:r>
                <a:r>
                  <a:rPr lang="en-US" dirty="0" smtClean="0"/>
                  <a:t> SS)</a:t>
                </a:r>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i="1">
                              <a:latin typeface="Cambria Math" panose="02040503050406030204" pitchFamily="18" charset="0"/>
                            </a:rPr>
                          </m:ctrlPr>
                        </m:naryPr>
                        <m:sub>
                          <m: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𝑛</m:t>
                          </m:r>
                        </m:sup>
                        <m:e>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a:latin typeface="Cambria Math" panose="02040503050406030204" pitchFamily="18" charset="0"/>
                                        </a:rPr>
                                        <m:t>𝑖</m:t>
                                      </m:r>
                                    </m:sub>
                                  </m:sSub>
                                  <m:r>
                                    <a:rPr lang="en-US" i="1">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panose="02040503050406030204" pitchFamily="18" charset="0"/>
                                        </a:rPr>
                                        <m:t>𝑦</m:t>
                                      </m:r>
                                    </m:e>
                                  </m:acc>
                                </m:e>
                              </m:d>
                            </m:e>
                            <m:sup>
                              <m:r>
                                <a:rPr lang="en-US" i="1">
                                  <a:latin typeface="Cambria Math" panose="02040503050406030204" pitchFamily="18" charset="0"/>
                                </a:rPr>
                                <m:t>2</m:t>
                              </m:r>
                            </m:sup>
                          </m:sSup>
                        </m:e>
                      </m:nary>
                    </m:oMath>
                  </m:oMathPara>
                </a14:m>
                <a:endParaRPr lang="en-US" dirty="0" smtClean="0"/>
              </a:p>
              <a:p>
                <a:r>
                  <a:rPr lang="en-US" dirty="0" smtClean="0"/>
                  <a:t>Residual sum of square (Res SS)</a:t>
                </a:r>
              </a:p>
              <a:p>
                <a:pPr marL="0" indent="0">
                  <a:buNone/>
                </a:pPr>
                <a14:m>
                  <m:oMathPara xmlns:m="http://schemas.openxmlformats.org/officeDocument/2006/math">
                    <m:oMathParaPr>
                      <m:jc m:val="centerGroup"/>
                    </m:oMathParaPr>
                    <m:oMath xmlns:m="http://schemas.openxmlformats.org/officeDocument/2006/math">
                      <m:nary>
                        <m:naryPr>
                          <m:chr m:val="∑"/>
                          <m:limLoc m:val="undOvr"/>
                          <m:ctrlPr>
                            <a:rPr lang="en-US" i="1">
                              <a:latin typeface="Cambria Math" panose="02040503050406030204" pitchFamily="18" charset="0"/>
                            </a:rPr>
                          </m:ctrlPr>
                        </m:naryPr>
                        <m:sub>
                          <m: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𝑛</m:t>
                          </m:r>
                        </m:sup>
                        <m:e>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a:latin typeface="Cambria Math" panose="02040503050406030204" pitchFamily="18" charset="0"/>
                                        </a:rPr>
                                        <m:t>𝑖</m:t>
                                      </m:r>
                                    </m:sub>
                                  </m:sSub>
                                </m:e>
                              </m:d>
                            </m:e>
                            <m:sup>
                              <m:r>
                                <a:rPr lang="en-US" i="1">
                                  <a:latin typeface="Cambria Math" panose="02040503050406030204" pitchFamily="18" charset="0"/>
                                </a:rPr>
                                <m:t>2</m:t>
                              </m:r>
                            </m:sup>
                          </m:sSup>
                        </m:e>
                      </m:nary>
                    </m:oMath>
                  </m:oMathPara>
                </a14:m>
                <a:endParaRPr lang="en-US" dirty="0" smtClean="0"/>
              </a:p>
              <a:p>
                <a14:m>
                  <m:oMath xmlns:m="http://schemas.openxmlformats.org/officeDocument/2006/math">
                    <m:r>
                      <a:rPr lang="en-US" i="1">
                        <a:latin typeface="Cambria Math" panose="02040503050406030204" pitchFamily="18" charset="0"/>
                      </a:rPr>
                      <m:t>𝑅𝑒𝑔𝑟𝑒𝑠𝑠𝑖𝑜𝑛</m:t>
                    </m:r>
                    <m:r>
                      <a:rPr lang="en-US" i="1">
                        <a:latin typeface="Cambria Math" panose="02040503050406030204" pitchFamily="18" charset="0"/>
                      </a:rPr>
                      <m:t> </m:t>
                    </m:r>
                    <m:r>
                      <a:rPr lang="en-US" i="1">
                        <a:latin typeface="Cambria Math" panose="02040503050406030204" pitchFamily="18" charset="0"/>
                      </a:rPr>
                      <m:t>𝑆𝑆</m:t>
                    </m:r>
                    <m:r>
                      <a:rPr lang="en-US" i="1">
                        <a:latin typeface="Cambria Math" panose="02040503050406030204" pitchFamily="18" charset="0"/>
                      </a:rPr>
                      <m:t>=</m:t>
                    </m:r>
                    <m:r>
                      <a:rPr lang="en-US" i="1">
                        <a:latin typeface="Cambria Math" panose="02040503050406030204" pitchFamily="18" charset="0"/>
                      </a:rPr>
                      <m:t>𝑏</m:t>
                    </m:r>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𝑥𝑦</m:t>
                        </m:r>
                      </m:sub>
                    </m:sSub>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𝑏</m:t>
                        </m:r>
                      </m:e>
                      <m:sup>
                        <m:r>
                          <a:rPr lang="en-US" i="1">
                            <a:latin typeface="Cambria Math" panose="02040503050406030204" pitchFamily="18" charset="0"/>
                          </a:rPr>
                          <m:t>2</m:t>
                        </m:r>
                      </m:sup>
                    </m:sSup>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𝑥𝑥</m:t>
                        </m:r>
                      </m:sub>
                    </m:sSub>
                    <m:r>
                      <a:rPr lang="en-US" i="1">
                        <a:latin typeface="Cambria Math" panose="02040503050406030204" pitchFamily="18" charset="0"/>
                      </a:rPr>
                      <m:t>=</m:t>
                    </m:r>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𝐿</m:t>
                            </m:r>
                          </m:e>
                          <m:sub>
                            <m:r>
                              <a:rPr lang="en-US" i="1">
                                <a:latin typeface="Cambria Math" panose="02040503050406030204" pitchFamily="18" charset="0"/>
                              </a:rPr>
                              <m:t>𝑥𝑦</m:t>
                            </m:r>
                          </m:sub>
                          <m:sup>
                            <m:r>
                              <a:rPr lang="en-US" i="1">
                                <a:latin typeface="Cambria Math" panose="02040503050406030204" pitchFamily="18" charset="0"/>
                              </a:rPr>
                              <m:t>2</m:t>
                            </m:r>
                          </m:sup>
                        </m:sSubSup>
                      </m:num>
                      <m:den>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𝑥𝑥</m:t>
                            </m:r>
                          </m:sub>
                        </m:sSub>
                      </m:den>
                    </m:f>
                  </m:oMath>
                </a14:m>
                <a:endParaRPr lang="en-US" dirty="0"/>
              </a:p>
              <a:p>
                <a14:m>
                  <m:oMath xmlns:m="http://schemas.openxmlformats.org/officeDocument/2006/math">
                    <m:r>
                      <a:rPr lang="en-US" i="1">
                        <a:latin typeface="Cambria Math" panose="02040503050406030204" pitchFamily="18" charset="0"/>
                      </a:rPr>
                      <m:t>𝑅𝑒𝑠𝑖𝑑𝑢𝑎𝑙</m:t>
                    </m:r>
                    <m:r>
                      <a:rPr lang="en-US" i="1">
                        <a:latin typeface="Cambria Math" panose="02040503050406030204" pitchFamily="18" charset="0"/>
                      </a:rPr>
                      <m:t> </m:t>
                    </m:r>
                    <m:r>
                      <a:rPr lang="en-US" i="1">
                        <a:latin typeface="Cambria Math" panose="02040503050406030204" pitchFamily="18" charset="0"/>
                      </a:rPr>
                      <m:t>𝑆𝑆</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𝑦𝑦</m:t>
                        </m:r>
                      </m:sub>
                    </m:sSub>
                    <m:r>
                      <a:rPr lang="en-US" i="1">
                        <a:latin typeface="Cambria Math" panose="02040503050406030204" pitchFamily="18" charset="0"/>
                      </a:rPr>
                      <m:t>−</m:t>
                    </m:r>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𝐿</m:t>
                            </m:r>
                          </m:e>
                          <m:sub>
                            <m:r>
                              <a:rPr lang="en-US" i="1">
                                <a:latin typeface="Cambria Math" panose="02040503050406030204" pitchFamily="18" charset="0"/>
                              </a:rPr>
                              <m:t>𝑥𝑦</m:t>
                            </m:r>
                          </m:sub>
                          <m:sup>
                            <m:r>
                              <a:rPr lang="en-US" i="1">
                                <a:latin typeface="Cambria Math" panose="02040503050406030204" pitchFamily="18" charset="0"/>
                              </a:rPr>
                              <m:t>2</m:t>
                            </m:r>
                          </m:sup>
                        </m:sSubSup>
                      </m:num>
                      <m:den>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𝑥𝑥</m:t>
                            </m:r>
                          </m:sub>
                        </m:sSub>
                      </m:den>
                    </m:f>
                  </m:oMath>
                </a14:m>
                <a:endParaRPr lang="en-US" dirty="0" smtClean="0"/>
              </a:p>
              <a:p>
                <a:endParaRPr lang="en-US" dirty="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444" t="-1887"/>
                </a:stretch>
              </a:blipFill>
            </p:spPr>
            <p:txBody>
              <a:bodyPr/>
              <a:lstStyle/>
              <a:p>
                <a:r>
                  <a:rPr lang="en-US">
                    <a:noFill/>
                  </a:rPr>
                  <a:t> </a:t>
                </a:r>
              </a:p>
            </p:txBody>
          </p:sp>
        </mc:Fallback>
      </mc:AlternateContent>
    </p:spTree>
    <p:extLst>
      <p:ext uri="{BB962C8B-B14F-4D97-AF65-F5344CB8AC3E}">
        <p14:creationId xmlns:p14="http://schemas.microsoft.com/office/powerpoint/2010/main" val="25191568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 and outcomes</a:t>
            </a:r>
            <a:endParaRPr lang="en-US" dirty="0"/>
          </a:p>
        </p:txBody>
      </p:sp>
      <p:sp>
        <p:nvSpPr>
          <p:cNvPr id="3" name="Content Placeholder 2"/>
          <p:cNvSpPr>
            <a:spLocks noGrp="1"/>
          </p:cNvSpPr>
          <p:nvPr>
            <p:ph idx="1"/>
          </p:nvPr>
        </p:nvSpPr>
        <p:spPr/>
        <p:txBody>
          <a:bodyPr>
            <a:normAutofit/>
          </a:bodyPr>
          <a:lstStyle/>
          <a:p>
            <a:r>
              <a:rPr lang="en-US" dirty="0" smtClean="0"/>
              <a:t>Know how to fit a linear regression model to data in SPSS</a:t>
            </a:r>
          </a:p>
          <a:p>
            <a:r>
              <a:rPr lang="en-US" dirty="0" smtClean="0"/>
              <a:t>Know how to estimate (in SPSS) and interpret the slope and intercept of a linear regression model</a:t>
            </a:r>
          </a:p>
          <a:p>
            <a:r>
              <a:rPr lang="en-US" dirty="0" smtClean="0"/>
              <a:t>Know how to test whether there is a significant relationship between two variables</a:t>
            </a:r>
          </a:p>
          <a:p>
            <a:r>
              <a:rPr lang="en-US" dirty="0" smtClean="0"/>
              <a:t>Know how to do a residual analysis</a:t>
            </a:r>
          </a:p>
        </p:txBody>
      </p:sp>
    </p:spTree>
    <p:extLst>
      <p:ext uri="{BB962C8B-B14F-4D97-AF65-F5344CB8AC3E}">
        <p14:creationId xmlns:p14="http://schemas.microsoft.com/office/powerpoint/2010/main" val="33449772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of slope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r>
                      <a:rPr lang="en-US" i="1" smtClean="0">
                        <a:latin typeface="Cambria Math" panose="02040503050406030204" pitchFamily="18" charset="0"/>
                      </a:rPr>
                      <m:t>𝑅𝑒𝑔𝑀𝑆</m:t>
                    </m:r>
                    <m:r>
                      <a:rPr lang="en-US"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𝑅𝑒𝑔𝑆𝑆</m:t>
                        </m:r>
                      </m:num>
                      <m:den>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𝑓</m:t>
                            </m:r>
                          </m:e>
                          <m:sub>
                            <m:r>
                              <a:rPr lang="en-US" i="1">
                                <a:latin typeface="Cambria Math" panose="02040503050406030204" pitchFamily="18" charset="0"/>
                              </a:rPr>
                              <m:t>𝑅𝑒𝑔</m:t>
                            </m:r>
                          </m:sub>
                        </m:sSub>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𝑅𝑒𝑔𝑆𝑆</m:t>
                        </m:r>
                      </m:num>
                      <m:den>
                        <m:r>
                          <a:rPr lang="en-US" b="0" i="1" smtClean="0">
                            <a:latin typeface="Cambria Math" panose="02040503050406030204" pitchFamily="18" charset="0"/>
                          </a:rPr>
                          <m:t>𝑘</m:t>
                        </m:r>
                      </m:den>
                    </m:f>
                  </m:oMath>
                </a14:m>
                <a:r>
                  <a:rPr lang="en-US" dirty="0" smtClean="0"/>
                  <a:t>, k is the number of predictors</a:t>
                </a:r>
              </a:p>
              <a:p>
                <a14:m>
                  <m:oMath xmlns:m="http://schemas.openxmlformats.org/officeDocument/2006/math">
                    <m:r>
                      <a:rPr lang="en-US" i="1">
                        <a:latin typeface="Cambria Math" panose="02040503050406030204" pitchFamily="18" charset="0"/>
                      </a:rPr>
                      <m:t>𝑅𝑒𝑠𝑀𝑆</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𝑅𝑒𝑠𝑆𝑆</m:t>
                        </m:r>
                      </m:num>
                      <m:den>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𝑓</m:t>
                            </m:r>
                          </m:e>
                          <m:sub>
                            <m:r>
                              <a:rPr lang="en-US" i="1">
                                <a:latin typeface="Cambria Math" panose="02040503050406030204" pitchFamily="18" charset="0"/>
                              </a:rPr>
                              <m:t>𝑅𝑒𝑠</m:t>
                            </m:r>
                          </m:sub>
                        </m:sSub>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𝑅𝑒𝑠𝑆𝑆</m:t>
                        </m:r>
                      </m:num>
                      <m:den>
                        <m:r>
                          <a:rPr lang="en-US" b="0" i="1" smtClean="0">
                            <a:latin typeface="Cambria Math" panose="02040503050406030204" pitchFamily="18" charset="0"/>
                          </a:rPr>
                          <m:t>𝑛</m:t>
                        </m:r>
                        <m:r>
                          <a:rPr lang="en-US" b="0" i="1" smtClean="0">
                            <a:latin typeface="Cambria Math" panose="02040503050406030204" pitchFamily="18" charset="0"/>
                          </a:rPr>
                          <m:t>−</m:t>
                        </m:r>
                        <m:r>
                          <a:rPr lang="en-US" b="0" i="1" smtClean="0">
                            <a:latin typeface="Cambria Math" panose="02040503050406030204" pitchFamily="18" charset="0"/>
                          </a:rPr>
                          <m:t>𝑘</m:t>
                        </m:r>
                        <m:r>
                          <a:rPr lang="en-US" b="0" i="1" smtClean="0">
                            <a:latin typeface="Cambria Math" panose="02040503050406030204" pitchFamily="18" charset="0"/>
                          </a:rPr>
                          <m:t>−1</m:t>
                        </m:r>
                      </m:den>
                    </m:f>
                  </m:oMath>
                </a14:m>
                <a:r>
                  <a:rPr lang="en-US" dirty="0" smtClean="0"/>
                  <a:t>, n is the total sample size</a:t>
                </a:r>
              </a:p>
              <a:p>
                <a14:m>
                  <m:oMath xmlns:m="http://schemas.openxmlformats.org/officeDocument/2006/math">
                    <m:r>
                      <a:rPr lang="en-US" b="0" i="1" smtClean="0">
                        <a:latin typeface="Cambria Math" panose="02040503050406030204" pitchFamily="18" charset="0"/>
                      </a:rPr>
                      <m:t>𝐹</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𝑅𝑒𝑔𝑀𝑆</m:t>
                        </m:r>
                      </m:num>
                      <m:den>
                        <m:r>
                          <a:rPr lang="en-US" b="0" i="1" smtClean="0">
                            <a:latin typeface="Cambria Math" panose="02040503050406030204" pitchFamily="18" charset="0"/>
                          </a:rPr>
                          <m:t>𝑅𝑒𝑠𝑀𝑆</m:t>
                        </m:r>
                      </m:den>
                    </m:f>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r="-1407"/>
                </a:stretch>
              </a:blipFill>
            </p:spPr>
            <p:txBody>
              <a:bodyPr/>
              <a:lstStyle/>
              <a:p>
                <a:r>
                  <a:rPr lang="en-US">
                    <a:noFill/>
                  </a:rPr>
                  <a:t> </a:t>
                </a:r>
              </a:p>
            </p:txBody>
          </p:sp>
        </mc:Fallback>
      </mc:AlternateContent>
    </p:spTree>
    <p:extLst>
      <p:ext uri="{BB962C8B-B14F-4D97-AF65-F5344CB8AC3E}">
        <p14:creationId xmlns:p14="http://schemas.microsoft.com/office/powerpoint/2010/main" val="9768367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of slope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85000" lnSpcReduction="20000"/>
              </a:bodyPr>
              <a:lstStyle/>
              <a:p>
                <a:r>
                  <a:rPr lang="en-US" dirty="0" smtClean="0"/>
                  <a:t>F=</a:t>
                </a:r>
                <a:r>
                  <a:rPr lang="en-US" dirty="0" err="1" smtClean="0"/>
                  <a:t>RegSS</a:t>
                </a:r>
                <a:r>
                  <a:rPr lang="en-US" dirty="0" smtClean="0"/>
                  <a:t>/</a:t>
                </a:r>
                <a:r>
                  <a:rPr lang="en-US" dirty="0" err="1" smtClean="0"/>
                  <a:t>ResSS</a:t>
                </a:r>
                <a:endParaRPr lang="en-US" dirty="0" smtClean="0"/>
              </a:p>
              <a:p>
                <a:r>
                  <a:rPr lang="en-US" dirty="0" smtClean="0"/>
                  <a:t>Example (women and men height example)</a:t>
                </a:r>
              </a:p>
              <a:p>
                <a:pPr marL="0" indent="0">
                  <a:buNone/>
                </a:pPr>
                <a:r>
                  <a:rPr lang="en-US" dirty="0" err="1" smtClean="0"/>
                  <a:t>RegSS</a:t>
                </a:r>
                <a:r>
                  <a:rPr lang="en-US" dirty="0" smtClean="0"/>
                  <a:t>=</a:t>
                </a:r>
                <a14:m>
                  <m:oMath xmlns:m="http://schemas.openxmlformats.org/officeDocument/2006/math">
                    <m:r>
                      <a:rPr lang="en-US" i="1">
                        <a:latin typeface="Cambria Math" panose="02040503050406030204" pitchFamily="18" charset="0"/>
                      </a:rPr>
                      <m:t>𝑏</m:t>
                    </m:r>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𝑥𝑦</m:t>
                        </m:r>
                      </m:sub>
                    </m:sSub>
                  </m:oMath>
                </a14:m>
                <a:r>
                  <a:rPr lang="en-US" dirty="0" smtClean="0"/>
                  <a:t>=0.534*12.4=6.62</a:t>
                </a:r>
              </a:p>
              <a:p>
                <a:pPr marL="0" indent="0">
                  <a:buNone/>
                </a:pPr>
                <a:r>
                  <a:rPr lang="en-US" dirty="0" err="1" smtClean="0"/>
                  <a:t>ResSS</a:t>
                </a:r>
                <a:r>
                  <a:rPr lang="en-US" dirty="0" smtClean="0"/>
                  <a:t>=</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𝑦𝑦</m:t>
                        </m:r>
                      </m:sub>
                    </m:sSub>
                    <m:r>
                      <a:rPr lang="en-US" i="1">
                        <a:latin typeface="Cambria Math" panose="02040503050406030204" pitchFamily="18" charset="0"/>
                      </a:rPr>
                      <m:t>−</m:t>
                    </m:r>
                    <m:f>
                      <m:fPr>
                        <m:ctrlPr>
                          <a:rPr lang="en-US" i="1">
                            <a:latin typeface="Cambria Math" panose="02040503050406030204" pitchFamily="18" charset="0"/>
                          </a:rPr>
                        </m:ctrlPr>
                      </m:fPr>
                      <m:num>
                        <m:sSubSup>
                          <m:sSubSupPr>
                            <m:ctrlPr>
                              <a:rPr lang="en-US" i="1">
                                <a:latin typeface="Cambria Math" panose="02040503050406030204" pitchFamily="18" charset="0"/>
                              </a:rPr>
                            </m:ctrlPr>
                          </m:sSubSupPr>
                          <m:e>
                            <m:r>
                              <a:rPr lang="en-US" i="1">
                                <a:latin typeface="Cambria Math" panose="02040503050406030204" pitchFamily="18" charset="0"/>
                              </a:rPr>
                              <m:t>𝐿</m:t>
                            </m:r>
                          </m:e>
                          <m:sub>
                            <m:r>
                              <a:rPr lang="en-US" i="1">
                                <a:latin typeface="Cambria Math" panose="02040503050406030204" pitchFamily="18" charset="0"/>
                              </a:rPr>
                              <m:t>𝑥𝑦</m:t>
                            </m:r>
                          </m:sub>
                          <m:sup>
                            <m:r>
                              <a:rPr lang="en-US" i="1">
                                <a:latin typeface="Cambria Math" panose="02040503050406030204" pitchFamily="18" charset="0"/>
                              </a:rPr>
                              <m:t>2</m:t>
                            </m:r>
                          </m:sup>
                        </m:sSubSup>
                      </m:num>
                      <m:den>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𝑥𝑥</m:t>
                            </m:r>
                          </m:sub>
                        </m:sSub>
                      </m:den>
                    </m:f>
                  </m:oMath>
                </a14:m>
                <a:endParaRPr lang="en-US" dirty="0" smtClean="0"/>
              </a:p>
              <a:p>
                <a:pPr marL="0" indent="0">
                  <a:buNone/>
                </a:pPr>
                <a14:m>
                  <m:oMath xmlns:m="http://schemas.openxmlformats.org/officeDocument/2006/math">
                    <m:sSub>
                      <m:sSubPr>
                        <m:ctrlPr>
                          <a:rPr lang="en-US" i="1" dirty="0">
                            <a:latin typeface="Cambria Math" panose="02040503050406030204" pitchFamily="18" charset="0"/>
                          </a:rPr>
                        </m:ctrlPr>
                      </m:sSubPr>
                      <m:e>
                        <m:r>
                          <a:rPr lang="en-US" i="1" dirty="0">
                            <a:latin typeface="Cambria Math"/>
                          </a:rPr>
                          <m:t>𝐿</m:t>
                        </m:r>
                      </m:e>
                      <m:sub>
                        <m:r>
                          <a:rPr lang="en-US" b="0" i="1" dirty="0" smtClean="0">
                            <a:latin typeface="Cambria Math" panose="02040503050406030204" pitchFamily="18" charset="0"/>
                          </a:rPr>
                          <m:t>𝑦𝑦</m:t>
                        </m:r>
                      </m:sub>
                    </m:sSub>
                    <m:r>
                      <a:rPr lang="en-US" i="1" dirty="0">
                        <a:latin typeface="Cambria Math"/>
                      </a:rPr>
                      <m:t>=∑</m:t>
                    </m:r>
                    <m:sSubSup>
                      <m:sSubSupPr>
                        <m:ctrlPr>
                          <a:rPr lang="en-US" i="1" dirty="0">
                            <a:latin typeface="Cambria Math" panose="02040503050406030204" pitchFamily="18" charset="0"/>
                          </a:rPr>
                        </m:ctrlPr>
                      </m:sSubSupPr>
                      <m:e>
                        <m:r>
                          <a:rPr lang="en-US" b="0" i="1" dirty="0" smtClean="0">
                            <a:latin typeface="Cambria Math" panose="02040503050406030204" pitchFamily="18" charset="0"/>
                          </a:rPr>
                          <m:t>𝑦</m:t>
                        </m:r>
                      </m:e>
                      <m:sub>
                        <m:r>
                          <a:rPr lang="en-US" i="1" dirty="0">
                            <a:latin typeface="Cambria Math"/>
                          </a:rPr>
                          <m:t>𝑖</m:t>
                        </m:r>
                      </m:sub>
                      <m:sup>
                        <m:r>
                          <a:rPr lang="en-US" i="1" dirty="0">
                            <a:latin typeface="Cambria Math"/>
                          </a:rPr>
                          <m:t>2</m:t>
                        </m:r>
                      </m:sup>
                    </m:sSubSup>
                    <m:r>
                      <a:rPr lang="en-US" i="1" dirty="0">
                        <a:latin typeface="Cambria Math"/>
                      </a:rPr>
                      <m:t>−</m:t>
                    </m:r>
                    <m:f>
                      <m:fPr>
                        <m:ctrlPr>
                          <a:rPr lang="en-US" i="1" dirty="0">
                            <a:latin typeface="Cambria Math" panose="02040503050406030204" pitchFamily="18" charset="0"/>
                          </a:rPr>
                        </m:ctrlPr>
                      </m:fPr>
                      <m:num>
                        <m:sSup>
                          <m:sSupPr>
                            <m:ctrlPr>
                              <a:rPr lang="en-US" i="1" dirty="0">
                                <a:latin typeface="Cambria Math" panose="02040503050406030204" pitchFamily="18" charset="0"/>
                              </a:rPr>
                            </m:ctrlPr>
                          </m:sSupPr>
                          <m:e>
                            <m:d>
                              <m:dPr>
                                <m:ctrlPr>
                                  <a:rPr lang="en-US" i="1" dirty="0">
                                    <a:latin typeface="Cambria Math" panose="02040503050406030204" pitchFamily="18" charset="0"/>
                                  </a:rPr>
                                </m:ctrlPr>
                              </m:dPr>
                              <m:e>
                                <m:r>
                                  <a:rPr lang="en-US" i="1" dirty="0">
                                    <a:latin typeface="Cambria Math"/>
                                  </a:rPr>
                                  <m:t>∑</m:t>
                                </m:r>
                                <m:sSub>
                                  <m:sSubPr>
                                    <m:ctrlPr>
                                      <a:rPr lang="en-US" i="1" dirty="0">
                                        <a:latin typeface="Cambria Math" panose="02040503050406030204" pitchFamily="18" charset="0"/>
                                      </a:rPr>
                                    </m:ctrlPr>
                                  </m:sSubPr>
                                  <m:e>
                                    <m:r>
                                      <a:rPr lang="en-US" b="0" i="1" dirty="0" smtClean="0">
                                        <a:latin typeface="Cambria Math" panose="02040503050406030204" pitchFamily="18" charset="0"/>
                                      </a:rPr>
                                      <m:t>𝑦</m:t>
                                    </m:r>
                                  </m:e>
                                  <m:sub>
                                    <m:r>
                                      <a:rPr lang="en-US" i="1" dirty="0">
                                        <a:latin typeface="Cambria Math"/>
                                      </a:rPr>
                                      <m:t>𝑖</m:t>
                                    </m:r>
                                  </m:sub>
                                </m:sSub>
                              </m:e>
                            </m:d>
                          </m:e>
                          <m:sup>
                            <m:r>
                              <a:rPr lang="en-US" i="1" dirty="0">
                                <a:latin typeface="Cambria Math"/>
                              </a:rPr>
                              <m:t>2</m:t>
                            </m:r>
                          </m:sup>
                        </m:sSup>
                      </m:num>
                      <m:den>
                        <m:r>
                          <a:rPr lang="en-US" i="1" dirty="0">
                            <a:latin typeface="Cambria Math"/>
                          </a:rPr>
                          <m:t>𝑛</m:t>
                        </m:r>
                      </m:den>
                    </m:f>
                    <m:r>
                      <a:rPr lang="en-US" b="0" i="1" dirty="0" smtClean="0">
                        <a:latin typeface="Cambria Math" panose="02040503050406030204" pitchFamily="18" charset="0"/>
                      </a:rPr>
                      <m:t>=23950−</m:t>
                    </m:r>
                    <m:f>
                      <m:fPr>
                        <m:ctrlPr>
                          <a:rPr lang="en-US" b="0" i="1" dirty="0" smtClean="0">
                            <a:latin typeface="Cambria Math" panose="02040503050406030204" pitchFamily="18" charset="0"/>
                          </a:rPr>
                        </m:ctrlPr>
                      </m:fPr>
                      <m:num>
                        <m:r>
                          <a:rPr lang="en-US" b="0" i="1" dirty="0" smtClean="0">
                            <a:latin typeface="Cambria Math" panose="02040503050406030204" pitchFamily="18" charset="0"/>
                          </a:rPr>
                          <m:t>119716</m:t>
                        </m:r>
                      </m:num>
                      <m:den>
                        <m:r>
                          <a:rPr lang="en-US" b="0" i="1" dirty="0" smtClean="0">
                            <a:latin typeface="Cambria Math" panose="02040503050406030204" pitchFamily="18" charset="0"/>
                          </a:rPr>
                          <m:t>5</m:t>
                        </m:r>
                      </m:den>
                    </m:f>
                    <m:r>
                      <a:rPr lang="en-US" b="0" i="1" dirty="0" smtClean="0">
                        <a:latin typeface="Cambria Math" panose="02040503050406030204" pitchFamily="18" charset="0"/>
                      </a:rPr>
                      <m:t>=6.8</m:t>
                    </m:r>
                  </m:oMath>
                </a14:m>
                <a:r>
                  <a:rPr lang="en-US" dirty="0" smtClean="0"/>
                  <a:t> </a:t>
                </a:r>
              </a:p>
              <a:p>
                <a:pPr marL="0" indent="0">
                  <a:buNone/>
                </a:pPr>
                <a:r>
                  <a:rPr lang="en-US" dirty="0" err="1" smtClean="0"/>
                  <a:t>ResSS</a:t>
                </a:r>
                <a:r>
                  <a:rPr lang="en-US" dirty="0" smtClean="0"/>
                  <a:t>=</a:t>
                </a:r>
                <a14:m>
                  <m:oMath xmlns:m="http://schemas.openxmlformats.org/officeDocument/2006/math">
                    <m:r>
                      <a:rPr lang="en-US" b="0" i="1" smtClean="0">
                        <a:latin typeface="Cambria Math" panose="02040503050406030204" pitchFamily="18" charset="0"/>
                      </a:rPr>
                      <m:t>6.8−</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12.4</m:t>
                            </m:r>
                          </m:e>
                          <m:sup>
                            <m:r>
                              <a:rPr lang="en-US" b="0" i="1" smtClean="0">
                                <a:latin typeface="Cambria Math" panose="02040503050406030204" pitchFamily="18" charset="0"/>
                              </a:rPr>
                              <m:t>2</m:t>
                            </m:r>
                          </m:sup>
                        </m:sSup>
                      </m:num>
                      <m:den>
                        <m:r>
                          <a:rPr lang="en-US" b="0" i="1" smtClean="0">
                            <a:latin typeface="Cambria Math" panose="02040503050406030204" pitchFamily="18" charset="0"/>
                          </a:rPr>
                          <m:t>23.2</m:t>
                        </m:r>
                      </m:den>
                    </m:f>
                    <m:r>
                      <a:rPr lang="en-US" b="0" i="1" smtClean="0">
                        <a:latin typeface="Cambria Math" panose="02040503050406030204" pitchFamily="18" charset="0"/>
                      </a:rPr>
                      <m:t>=6.8−6.628=0.172</m:t>
                    </m:r>
                  </m:oMath>
                </a14:m>
                <a:endParaRPr lang="en-US" dirty="0" smtClean="0"/>
              </a:p>
              <a:p>
                <a:pPr marL="0" indent="0">
                  <a:buNone/>
                </a:pPr>
                <a:r>
                  <a:rPr lang="en-US" dirty="0" err="1" smtClean="0"/>
                  <a:t>RegMS</a:t>
                </a:r>
                <a:r>
                  <a:rPr lang="en-US" dirty="0" smtClean="0"/>
                  <a:t>=6.62, </a:t>
                </a:r>
                <a:r>
                  <a:rPr lang="en-US" dirty="0" err="1" smtClean="0"/>
                  <a:t>ResSS</a:t>
                </a:r>
                <a:r>
                  <a:rPr lang="en-US" dirty="0" smtClean="0"/>
                  <a:t>=0.172/3=0.057</a:t>
                </a:r>
              </a:p>
              <a:p>
                <a:pPr marL="0" indent="0">
                  <a:buNone/>
                </a:pPr>
                <a:r>
                  <a:rPr lang="en-US" dirty="0" smtClean="0"/>
                  <a:t>F=</a:t>
                </a:r>
                <a14:m>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6.62</m:t>
                        </m:r>
                      </m:num>
                      <m:den>
                        <m:r>
                          <a:rPr lang="en-US" b="0" i="1" smtClean="0">
                            <a:latin typeface="Cambria Math" panose="02040503050406030204" pitchFamily="18" charset="0"/>
                          </a:rPr>
                          <m:t>0.057</m:t>
                        </m:r>
                      </m:den>
                    </m:f>
                    <m:r>
                      <a:rPr lang="en-US" b="0" i="1" smtClean="0">
                        <a:latin typeface="Cambria Math" panose="02040503050406030204" pitchFamily="18" charset="0"/>
                      </a:rPr>
                      <m:t>=116.14</m:t>
                    </m:r>
                  </m:oMath>
                </a14:m>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407" t="-2830"/>
                </a:stretch>
              </a:blipFill>
            </p:spPr>
            <p:txBody>
              <a:bodyPr/>
              <a:lstStyle/>
              <a:p>
                <a:r>
                  <a:rPr lang="en-US">
                    <a:noFill/>
                  </a:rPr>
                  <a:t> </a:t>
                </a:r>
              </a:p>
            </p:txBody>
          </p:sp>
        </mc:Fallback>
      </mc:AlternateContent>
    </p:spTree>
    <p:extLst>
      <p:ext uri="{BB962C8B-B14F-4D97-AF65-F5344CB8AC3E}">
        <p14:creationId xmlns:p14="http://schemas.microsoft.com/office/powerpoint/2010/main" val="35384719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ANOVA test of slope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143000"/>
                <a:ext cx="8458200" cy="5562600"/>
              </a:xfrm>
            </p:spPr>
            <p:txBody>
              <a:bodyPr>
                <a:normAutofit fontScale="62500" lnSpcReduction="20000"/>
              </a:bodyPr>
              <a:lstStyle/>
              <a:p>
                <a:r>
                  <a:rPr lang="en-US" dirty="0" smtClean="0"/>
                  <a:t>Step 1: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𝐻</m:t>
                        </m:r>
                      </m:e>
                      <m:sub>
                        <m:r>
                          <a:rPr lang="en-US" b="0" i="1" smtClean="0">
                            <a:latin typeface="Cambria Math"/>
                          </a:rPr>
                          <m:t>0</m:t>
                        </m:r>
                      </m:sub>
                    </m:sSub>
                    <m:r>
                      <a:rPr lang="en-US" b="0" i="1" smtClean="0">
                        <a:latin typeface="Cambria Math"/>
                      </a:rPr>
                      <m:t>:</m:t>
                    </m:r>
                    <m:r>
                      <a:rPr lang="en-US" b="0" i="1" smtClean="0">
                        <a:latin typeface="Cambria Math"/>
                      </a:rPr>
                      <m:t>𝛽</m:t>
                    </m:r>
                    <m:r>
                      <a:rPr lang="en-US" b="0" i="1" smtClean="0">
                        <a:latin typeface="Cambria Math"/>
                      </a:rPr>
                      <m:t>=0</m:t>
                    </m:r>
                  </m:oMath>
                </a14:m>
                <a:r>
                  <a:rPr lang="en-US" dirty="0" smtClean="0"/>
                  <a:t> vs.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𝐻</m:t>
                        </m:r>
                      </m:e>
                      <m:sub>
                        <m:r>
                          <a:rPr lang="en-US" b="0" i="1" smtClean="0">
                            <a:latin typeface="Cambria Math"/>
                          </a:rPr>
                          <m:t>𝑎</m:t>
                        </m:r>
                      </m:sub>
                    </m:sSub>
                    <m:r>
                      <a:rPr lang="en-US" b="0" i="1" smtClean="0">
                        <a:latin typeface="Cambria Math"/>
                      </a:rPr>
                      <m:t>:</m:t>
                    </m:r>
                    <m:r>
                      <a:rPr lang="en-US" b="0" i="1" smtClean="0">
                        <a:latin typeface="Cambria Math"/>
                      </a:rPr>
                      <m:t>𝛽</m:t>
                    </m:r>
                    <m:r>
                      <a:rPr lang="en-US" b="0" i="1" smtClean="0">
                        <a:latin typeface="Cambria Math"/>
                      </a:rPr>
                      <m:t>≠0</m:t>
                    </m:r>
                  </m:oMath>
                </a14:m>
                <a:endParaRPr lang="en-US" b="0" dirty="0" smtClean="0"/>
              </a:p>
              <a:p>
                <a:r>
                  <a:rPr lang="en-US" dirty="0" smtClean="0"/>
                  <a:t>Step 2: F test</a:t>
                </a:r>
              </a:p>
              <a:p>
                <a:r>
                  <a:rPr lang="en-US" dirty="0" smtClean="0"/>
                  <a:t>Step 3: Find the F statistic and P-value</a:t>
                </a:r>
              </a:p>
              <a:p>
                <a:pPr marL="0" indent="0">
                  <a:buNone/>
                </a:pPr>
                <a:r>
                  <a:rPr lang="en-US" b="0" dirty="0" smtClean="0"/>
                  <a:t> 					</a:t>
                </a:r>
                <a14:m>
                  <m:oMath xmlns:m="http://schemas.openxmlformats.org/officeDocument/2006/math">
                    <m:r>
                      <a:rPr lang="en-US" b="0" i="1" smtClean="0">
                        <a:latin typeface="Cambria Math"/>
                      </a:rPr>
                      <m:t>𝐹</m:t>
                    </m:r>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𝑅𝑒𝑔𝑀𝑆</m:t>
                        </m:r>
                      </m:num>
                      <m:den>
                        <m:r>
                          <a:rPr lang="en-US" b="0" i="1" smtClean="0">
                            <a:latin typeface="Cambria Math"/>
                          </a:rPr>
                          <m:t>𝑅𝑒𝑠𝑀𝑆</m:t>
                        </m:r>
                      </m:den>
                    </m:f>
                  </m:oMath>
                </a14:m>
                <a:endParaRPr lang="en-US" dirty="0"/>
              </a:p>
              <a:p>
                <a:endParaRPr lang="en-US" dirty="0" smtClean="0"/>
              </a:p>
              <a:p>
                <a:pPr marL="0" indent="0">
                  <a:buNone/>
                </a:pPr>
                <a:endParaRPr lang="en-US" dirty="0"/>
              </a:p>
              <a:p>
                <a:pPr marL="0" indent="0">
                  <a:buNone/>
                </a:pPr>
                <a:endParaRPr lang="en-US" dirty="0" smtClean="0"/>
              </a:p>
              <a:p>
                <a:endParaRPr lang="en-US" dirty="0" smtClean="0"/>
              </a:p>
              <a:p>
                <a:pPr marL="0" indent="0">
                  <a:buNone/>
                </a:pPr>
                <a:endParaRPr lang="en-US" dirty="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smtClean="0"/>
              </a:p>
              <a:p>
                <a:r>
                  <a:rPr lang="en-US" dirty="0" smtClean="0"/>
                  <a:t>Step 4: Make a decision on </a:t>
                </a:r>
                <a14:m>
                  <m:oMath xmlns:m="http://schemas.openxmlformats.org/officeDocument/2006/math">
                    <m:r>
                      <a:rPr lang="en-US" b="0" i="1" smtClean="0">
                        <a:latin typeface="Cambria Math"/>
                      </a:rPr>
                      <m:t>𝛽</m:t>
                    </m:r>
                    <m:r>
                      <a:rPr lang="en-US" b="0" i="1" smtClean="0">
                        <a:latin typeface="Cambria Math"/>
                      </a:rPr>
                      <m:t> </m:t>
                    </m:r>
                  </m:oMath>
                </a14:m>
                <a:r>
                  <a:rPr lang="en-US" dirty="0" smtClean="0"/>
                  <a:t>based on the p-value and significance level. </a:t>
                </a:r>
              </a:p>
              <a:p>
                <a:pPr lvl="1"/>
                <a:r>
                  <a:rPr lang="en-US" dirty="0" smtClean="0"/>
                  <a:t>If p&gt;0.05, there is NO significant linear relationship between the x and y (</a:t>
                </a:r>
                <a14:m>
                  <m:oMath xmlns:m="http://schemas.openxmlformats.org/officeDocument/2006/math">
                    <m:r>
                      <a:rPr lang="en-US" b="0" i="1" smtClean="0">
                        <a:latin typeface="Cambria Math" panose="02040503050406030204" pitchFamily="18" charset="0"/>
                      </a:rPr>
                      <m:t>𝛽</m:t>
                    </m:r>
                    <m:r>
                      <a:rPr lang="en-US" b="0" i="1" smtClean="0">
                        <a:latin typeface="Cambria Math" panose="02040503050406030204" pitchFamily="18" charset="0"/>
                      </a:rPr>
                      <m:t>=0)</m:t>
                    </m:r>
                  </m:oMath>
                </a14:m>
                <a:endParaRPr lang="en-US" dirty="0" smtClean="0"/>
              </a:p>
              <a:p>
                <a:pPr lvl="1"/>
                <a:r>
                  <a:rPr lang="en-US" dirty="0" smtClean="0"/>
                  <a:t>If p&lt;0.05, there is a significant linear relationship between the x and y (</a:t>
                </a:r>
                <a14:m>
                  <m:oMath xmlns:m="http://schemas.openxmlformats.org/officeDocument/2006/math">
                    <m:r>
                      <a:rPr lang="en-US" b="0" i="1" smtClean="0">
                        <a:latin typeface="Cambria Math" panose="02040503050406030204" pitchFamily="18" charset="0"/>
                      </a:rPr>
                      <m:t>𝛽</m:t>
                    </m:r>
                    <m:r>
                      <a:rPr lang="en-US" b="0" i="1" smtClean="0">
                        <a:latin typeface="Cambria Math" panose="02040503050406030204" pitchFamily="18" charset="0"/>
                      </a:rPr>
                      <m:t>≠0</m:t>
                    </m:r>
                  </m:oMath>
                </a14:m>
                <a:r>
                  <a:rPr lang="en-US" dirty="0" smtClean="0"/>
                  <a:t>).</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143000"/>
                <a:ext cx="8458200" cy="5562600"/>
              </a:xfrm>
              <a:blipFill rotWithShape="0">
                <a:blip r:embed="rId2"/>
                <a:stretch>
                  <a:fillRect l="-648" t="-1645"/>
                </a:stretch>
              </a:blipFill>
            </p:spPr>
            <p:txBody>
              <a:bodyPr/>
              <a:lstStyle/>
              <a:p>
                <a:r>
                  <a:rPr lang="en-US">
                    <a:noFill/>
                  </a:rPr>
                  <a:t> </a:t>
                </a:r>
              </a:p>
            </p:txBody>
          </p:sp>
        </mc:Fallback>
      </mc:AlternateContent>
      <p:grpSp>
        <p:nvGrpSpPr>
          <p:cNvPr id="12" name="Group 11"/>
          <p:cNvGrpSpPr/>
          <p:nvPr/>
        </p:nvGrpSpPr>
        <p:grpSpPr>
          <a:xfrm>
            <a:off x="659642" y="2547937"/>
            <a:ext cx="5169658" cy="2752725"/>
            <a:chOff x="659642" y="2547937"/>
            <a:chExt cx="5169658" cy="2752725"/>
          </a:xfrm>
        </p:grpSpPr>
        <p:grpSp>
          <p:nvGrpSpPr>
            <p:cNvPr id="7" name="Group 6"/>
            <p:cNvGrpSpPr/>
            <p:nvPr/>
          </p:nvGrpSpPr>
          <p:grpSpPr>
            <a:xfrm>
              <a:off x="659642" y="2547937"/>
              <a:ext cx="3912358" cy="2752725"/>
              <a:chOff x="685801" y="2685256"/>
              <a:chExt cx="3912358" cy="2752725"/>
            </a:xfrm>
          </p:grpSpPr>
          <p:pic>
            <p:nvPicPr>
              <p:cNvPr id="4" name="Picture 2" descr="http://aaq.auburn.edu/sites/default/files/images/regressionAnalysis_0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1" y="2685256"/>
                <a:ext cx="3912358" cy="275272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85801" y="2685256"/>
                <a:ext cx="3581399" cy="2865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Rectangle 8"/>
            <p:cNvSpPr/>
            <p:nvPr/>
          </p:nvSpPr>
          <p:spPr>
            <a:xfrm>
              <a:off x="3505200" y="2834481"/>
              <a:ext cx="1066800" cy="1111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314700" y="3576849"/>
              <a:ext cx="2514600" cy="369332"/>
            </a:xfrm>
            <a:prstGeom prst="rect">
              <a:avLst/>
            </a:prstGeom>
            <a:noFill/>
          </p:spPr>
          <p:txBody>
            <a:bodyPr wrap="square" rtlCol="0">
              <a:spAutoFit/>
            </a:bodyPr>
            <a:lstStyle/>
            <a:p>
              <a:r>
                <a:rPr lang="en-US" dirty="0" smtClean="0"/>
                <a:t>Regression component</a:t>
              </a:r>
              <a:endParaRPr lang="en-US" dirty="0"/>
            </a:p>
          </p:txBody>
        </p:sp>
        <p:sp>
          <p:nvSpPr>
            <p:cNvPr id="10" name="TextBox 9"/>
            <p:cNvSpPr txBox="1"/>
            <p:nvPr/>
          </p:nvSpPr>
          <p:spPr>
            <a:xfrm>
              <a:off x="2587388" y="3121025"/>
              <a:ext cx="2514600" cy="369332"/>
            </a:xfrm>
            <a:prstGeom prst="rect">
              <a:avLst/>
            </a:prstGeom>
            <a:noFill/>
          </p:spPr>
          <p:txBody>
            <a:bodyPr wrap="square" rtlCol="0">
              <a:spAutoFit/>
            </a:bodyPr>
            <a:lstStyle/>
            <a:p>
              <a:r>
                <a:rPr lang="en-US" dirty="0" smtClean="0"/>
                <a:t>Residual component</a:t>
              </a:r>
              <a:endParaRPr lang="en-US" dirty="0"/>
            </a:p>
          </p:txBody>
        </p:sp>
        <mc:AlternateContent xmlns:mc="http://schemas.openxmlformats.org/markup-compatibility/2006" xmlns:a14="http://schemas.microsoft.com/office/drawing/2010/main">
          <mc:Choice Requires="a14">
            <p:sp>
              <p:nvSpPr>
                <p:cNvPr id="11" name="TextBox 10"/>
                <p:cNvSpPr txBox="1"/>
                <p:nvPr/>
              </p:nvSpPr>
              <p:spPr>
                <a:xfrm>
                  <a:off x="4150056" y="3863393"/>
                  <a:ext cx="3048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oMath>
                    </m:oMathPara>
                  </a14:m>
                  <a:endParaRPr lang="en-US" dirty="0"/>
                </a:p>
              </p:txBody>
            </p:sp>
          </mc:Choice>
          <mc:Fallback xmlns="">
            <p:sp>
              <p:nvSpPr>
                <p:cNvPr id="11" name="TextBox 10"/>
                <p:cNvSpPr txBox="1">
                  <a:spLocks noRot="1" noChangeAspect="1" noMove="1" noResize="1" noEditPoints="1" noAdjustHandles="1" noChangeArrowheads="1" noChangeShapeType="1" noTextEdit="1"/>
                </p:cNvSpPr>
                <p:nvPr/>
              </p:nvSpPr>
              <p:spPr>
                <a:xfrm>
                  <a:off x="4150056" y="3863393"/>
                  <a:ext cx="304800" cy="369332"/>
                </a:xfrm>
                <a:prstGeom prst="rect">
                  <a:avLst/>
                </a:prstGeom>
                <a:blipFill rotWithShape="0">
                  <a:blip r:embed="rId4"/>
                  <a:stretch>
                    <a:fillRect b="-6667"/>
                  </a:stretch>
                </a:blipFill>
              </p:spPr>
              <p:txBody>
                <a:bodyPr/>
                <a:lstStyle/>
                <a:p>
                  <a:r>
                    <a:rPr lang="en-US">
                      <a:noFill/>
                    </a:rPr>
                    <a:t> </a:t>
                  </a:r>
                </a:p>
              </p:txBody>
            </p:sp>
          </mc:Fallback>
        </mc:AlternateContent>
      </p:grpSp>
    </p:spTree>
    <p:extLst>
      <p:ext uri="{BB962C8B-B14F-4D97-AF65-F5344CB8AC3E}">
        <p14:creationId xmlns:p14="http://schemas.microsoft.com/office/powerpoint/2010/main" val="28766550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a:t>
            </a:r>
            <a:r>
              <a:rPr lang="en-US" dirty="0" smtClean="0"/>
              <a:t>est of slope and confidence interval of slope and intercept</a:t>
            </a:r>
            <a:endParaRPr lang="en-US" dirty="0"/>
          </a:p>
        </p:txBody>
      </p:sp>
      <p:sp>
        <p:nvSpPr>
          <p:cNvPr id="3" name="Content Placeholder 2"/>
          <p:cNvSpPr>
            <a:spLocks noGrp="1"/>
          </p:cNvSpPr>
          <p:nvPr>
            <p:ph idx="1"/>
          </p:nvPr>
        </p:nvSpPr>
        <p:spPr>
          <a:xfrm>
            <a:off x="457200" y="1600200"/>
            <a:ext cx="8229600" cy="3657599"/>
          </a:xfrm>
        </p:spPr>
        <p:txBody>
          <a:bodyPr>
            <a:normAutofit fontScale="85000" lnSpcReduction="20000"/>
          </a:bodyPr>
          <a:lstStyle/>
          <a:p>
            <a:r>
              <a:rPr lang="en-US" dirty="0" smtClean="0"/>
              <a:t>You can either do an ANOVA or a T-test on the slope.</a:t>
            </a:r>
          </a:p>
          <a:p>
            <a:r>
              <a:rPr lang="en-US" dirty="0" smtClean="0"/>
              <a:t>ANOVA and T-test conclusions are consistent</a:t>
            </a:r>
          </a:p>
          <a:p>
            <a:r>
              <a:rPr lang="en-US" dirty="0" smtClean="0"/>
              <a:t>Analyze -&gt; Regression-&gt; Linear-&gt; Choose your dependent and independent variables</a:t>
            </a:r>
          </a:p>
          <a:p>
            <a:r>
              <a:rPr lang="en-US" dirty="0" smtClean="0"/>
              <a:t>SPSS can also generate the confidence interval estimation for slope and intercept</a:t>
            </a:r>
          </a:p>
          <a:p>
            <a:r>
              <a:rPr lang="en-US" dirty="0" smtClean="0"/>
              <a:t>SPSS can also produce the standard error of slope and intercept</a:t>
            </a:r>
          </a:p>
          <a:p>
            <a:r>
              <a:rPr lang="en-US" dirty="0" smtClean="0"/>
              <a:t>Check “confidence intervals” in statistics</a:t>
            </a:r>
            <a:endParaRPr lang="en-US" dirty="0"/>
          </a:p>
        </p:txBody>
      </p:sp>
    </p:spTree>
    <p:extLst>
      <p:ext uri="{BB962C8B-B14F-4D97-AF65-F5344CB8AC3E}">
        <p14:creationId xmlns:p14="http://schemas.microsoft.com/office/powerpoint/2010/main" val="21839606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 steps of hypothesis testing</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Step 1: State the null and alternative hypotheses</a:t>
                </a:r>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𝐻</m:t>
                          </m:r>
                        </m:e>
                        <m:sub>
                          <m:r>
                            <a:rPr lang="en-US" b="0" i="1" smtClean="0">
                              <a:latin typeface="Cambria Math" panose="02040503050406030204" pitchFamily="18" charset="0"/>
                            </a:rPr>
                            <m:t>0</m:t>
                          </m:r>
                        </m:sub>
                      </m:sSub>
                      <m:r>
                        <a:rPr lang="en-US" b="0" i="1" smtClean="0">
                          <a:latin typeface="Cambria Math" panose="02040503050406030204" pitchFamily="18" charset="0"/>
                        </a:rPr>
                        <m:t>:</m:t>
                      </m:r>
                      <m:r>
                        <a:rPr lang="en-US" b="0" i="1" smtClean="0">
                          <a:latin typeface="Cambria Math" panose="02040503050406030204" pitchFamily="18" charset="0"/>
                        </a:rPr>
                        <m:t>𝛽</m:t>
                      </m:r>
                      <m:r>
                        <a:rPr lang="en-US" b="0" i="1" smtClean="0">
                          <a:latin typeface="Cambria Math" panose="02040503050406030204" pitchFamily="18" charset="0"/>
                        </a:rPr>
                        <m:t>=0;  </m:t>
                      </m:r>
                      <m:r>
                        <a:rPr lang="en-US" b="0" i="1" smtClean="0">
                          <a:latin typeface="Cambria Math" panose="02040503050406030204" pitchFamily="18" charset="0"/>
                        </a:rPr>
                        <m:t>𝑣𝑠</m:t>
                      </m:r>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𝐻</m:t>
                          </m:r>
                        </m:e>
                        <m:sub>
                          <m:r>
                            <a:rPr lang="en-US" b="0" i="1" smtClean="0">
                              <a:latin typeface="Cambria Math" panose="02040503050406030204" pitchFamily="18" charset="0"/>
                            </a:rPr>
                            <m:t>𝑎</m:t>
                          </m:r>
                        </m:sub>
                      </m:sSub>
                      <m:r>
                        <a:rPr lang="en-US" b="0" i="1" smtClean="0">
                          <a:latin typeface="Cambria Math" panose="02040503050406030204" pitchFamily="18" charset="0"/>
                        </a:rPr>
                        <m:t>:</m:t>
                      </m:r>
                      <m:r>
                        <a:rPr lang="en-US" b="0" i="1" smtClean="0">
                          <a:latin typeface="Cambria Math" panose="02040503050406030204" pitchFamily="18" charset="0"/>
                        </a:rPr>
                        <m:t>𝛽</m:t>
                      </m:r>
                      <m:r>
                        <a:rPr lang="en-US" b="0" i="1" smtClean="0">
                          <a:latin typeface="Cambria Math" panose="02040503050406030204" pitchFamily="18" charset="0"/>
                        </a:rPr>
                        <m:t>≠0</m:t>
                      </m:r>
                    </m:oMath>
                  </m:oMathPara>
                </a14:m>
                <a:endParaRPr lang="en-US" b="0" dirty="0" smtClean="0"/>
              </a:p>
              <a:p>
                <a:r>
                  <a:rPr lang="en-US" dirty="0" smtClean="0"/>
                  <a:t>Step 2: Choose a test (either ANOVA or T-test)</a:t>
                </a:r>
              </a:p>
              <a:p>
                <a:r>
                  <a:rPr lang="en-US" dirty="0" smtClean="0"/>
                  <a:t>Step 3: State the test statistic (F or T for the slope) and the p-value</a:t>
                </a:r>
              </a:p>
              <a:p>
                <a:r>
                  <a:rPr lang="en-US" dirty="0" smtClean="0"/>
                  <a:t>Step 4: Make a decision based on the p-value and the significance level.</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704" t="-1752" r="-222"/>
                </a:stretch>
              </a:blipFill>
            </p:spPr>
            <p:txBody>
              <a:bodyPr/>
              <a:lstStyle/>
              <a:p>
                <a:r>
                  <a:rPr lang="en-US">
                    <a:noFill/>
                  </a:rPr>
                  <a:t> </a:t>
                </a:r>
              </a:p>
            </p:txBody>
          </p:sp>
        </mc:Fallback>
      </mc:AlternateContent>
    </p:spTree>
    <p:extLst>
      <p:ext uri="{BB962C8B-B14F-4D97-AF65-F5344CB8AC3E}">
        <p14:creationId xmlns:p14="http://schemas.microsoft.com/office/powerpoint/2010/main" val="7736539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2</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dirty="0" smtClean="0"/>
                  <a:t>Continue with the case study, use the linear regression to assess the relationship between </a:t>
                </a:r>
                <a:r>
                  <a:rPr lang="en-US" dirty="0" err="1" smtClean="0"/>
                  <a:t>estriol</a:t>
                </a:r>
                <a:r>
                  <a:rPr lang="en-US" dirty="0" smtClean="0"/>
                  <a:t> level and birth weight.  </a:t>
                </a:r>
              </a:p>
              <a:p>
                <a:pPr marL="0" indent="0">
                  <a:buNone/>
                </a:pPr>
                <a:r>
                  <a:rPr lang="en-US" dirty="0" smtClean="0"/>
                  <a:t>a) Assess the relationship between </a:t>
                </a:r>
                <a:r>
                  <a:rPr lang="en-US" dirty="0" err="1" smtClean="0"/>
                  <a:t>estriol</a:t>
                </a:r>
                <a:r>
                  <a:rPr lang="en-US" dirty="0" smtClean="0"/>
                  <a:t> level and birth weight</a:t>
                </a:r>
              </a:p>
              <a:p>
                <a:pPr marL="0" indent="0">
                  <a:buNone/>
                </a:pPr>
                <a:r>
                  <a:rPr lang="en-US" dirty="0"/>
                  <a:t>b</a:t>
                </a:r>
                <a:r>
                  <a:rPr lang="en-US" dirty="0" smtClean="0"/>
                  <a:t>)What is the confidence interval of </a:t>
                </a:r>
                <a14:m>
                  <m:oMath xmlns:m="http://schemas.openxmlformats.org/officeDocument/2006/math">
                    <m:r>
                      <a:rPr lang="en-US" b="0" i="1" smtClean="0">
                        <a:latin typeface="Cambria Math"/>
                      </a:rPr>
                      <m:t>𝛽</m:t>
                    </m:r>
                  </m:oMath>
                </a14:m>
                <a:r>
                  <a:rPr lang="en-US" dirty="0" smtClean="0"/>
                  <a:t>? What can you conclude about the relationship based on this confidence interval?</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852" t="-1752" r="-667"/>
                </a:stretch>
              </a:blipFill>
            </p:spPr>
            <p:txBody>
              <a:bodyPr/>
              <a:lstStyle/>
              <a:p>
                <a:r>
                  <a:rPr lang="en-US">
                    <a:noFill/>
                  </a:rPr>
                  <a:t> </a:t>
                </a:r>
              </a:p>
            </p:txBody>
          </p:sp>
        </mc:Fallback>
      </mc:AlternateContent>
    </p:spTree>
    <p:extLst>
      <p:ext uri="{BB962C8B-B14F-4D97-AF65-F5344CB8AC3E}">
        <p14:creationId xmlns:p14="http://schemas.microsoft.com/office/powerpoint/2010/main" val="10273545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2 output</a:t>
            </a:r>
            <a:endParaRPr lang="en-US" dirty="0"/>
          </a:p>
        </p:txBody>
      </p:sp>
      <mc:AlternateContent xmlns:mc="http://schemas.openxmlformats.org/markup-compatibility/2006" xmlns:a14="http://schemas.microsoft.com/office/drawing/2010/main">
        <mc:Choice Requires="a14">
          <p:sp>
            <p:nvSpPr>
              <p:cNvPr id="4" name="Rectangle 3"/>
              <p:cNvSpPr/>
              <p:nvPr/>
            </p:nvSpPr>
            <p:spPr>
              <a:xfrm>
                <a:off x="533400" y="1417638"/>
                <a:ext cx="8153400" cy="2308324"/>
              </a:xfrm>
              <a:prstGeom prst="rect">
                <a:avLst/>
              </a:prstGeom>
            </p:spPr>
            <p:txBody>
              <a:bodyPr wrap="square">
                <a:spAutoFit/>
              </a:bodyPr>
              <a:lstStyle/>
              <a:p>
                <a:r>
                  <a:rPr lang="en-US" sz="2400" dirty="0"/>
                  <a:t>Step 1: </a:t>
                </a:r>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𝐻</m:t>
                        </m:r>
                      </m:e>
                      <m:sub>
                        <m:r>
                          <a:rPr lang="en-US" sz="2400" i="1">
                            <a:latin typeface="Cambria Math" panose="02040503050406030204" pitchFamily="18" charset="0"/>
                          </a:rPr>
                          <m:t>0</m:t>
                        </m:r>
                      </m:sub>
                    </m:sSub>
                    <m:r>
                      <a:rPr lang="en-US" sz="2400" i="1">
                        <a:latin typeface="Cambria Math" panose="02040503050406030204" pitchFamily="18" charset="0"/>
                      </a:rPr>
                      <m:t>:</m:t>
                    </m:r>
                    <m:r>
                      <a:rPr lang="en-US" sz="2400" i="1">
                        <a:latin typeface="Cambria Math" panose="02040503050406030204" pitchFamily="18" charset="0"/>
                      </a:rPr>
                      <m:t>𝛽</m:t>
                    </m:r>
                    <m:r>
                      <a:rPr lang="en-US" sz="2400" i="1">
                        <a:latin typeface="Cambria Math" panose="02040503050406030204" pitchFamily="18" charset="0"/>
                      </a:rPr>
                      <m:t>=0;  </m:t>
                    </m:r>
                    <m:r>
                      <a:rPr lang="en-US" sz="2400" i="1">
                        <a:latin typeface="Cambria Math" panose="02040503050406030204" pitchFamily="18" charset="0"/>
                      </a:rPr>
                      <m:t>𝑣𝑠</m:t>
                    </m:r>
                    <m:r>
                      <a:rPr lang="en-US" sz="2400" i="1">
                        <a:latin typeface="Cambria Math" panose="02040503050406030204" pitchFamily="18" charset="0"/>
                      </a:rPr>
                      <m:t>. </m:t>
                    </m:r>
                    <m:sSub>
                      <m:sSubPr>
                        <m:ctrlPr>
                          <a:rPr lang="en-US" sz="2400" i="1">
                            <a:latin typeface="Cambria Math" panose="02040503050406030204" pitchFamily="18" charset="0"/>
                          </a:rPr>
                        </m:ctrlPr>
                      </m:sSubPr>
                      <m:e>
                        <m:r>
                          <a:rPr lang="en-US" sz="2400" i="1">
                            <a:latin typeface="Cambria Math" panose="02040503050406030204" pitchFamily="18" charset="0"/>
                          </a:rPr>
                          <m:t>𝐻</m:t>
                        </m:r>
                      </m:e>
                      <m:sub>
                        <m:r>
                          <a:rPr lang="en-US" sz="2400" i="1">
                            <a:latin typeface="Cambria Math" panose="02040503050406030204" pitchFamily="18" charset="0"/>
                          </a:rPr>
                          <m:t>𝑎</m:t>
                        </m:r>
                      </m:sub>
                    </m:sSub>
                    <m:r>
                      <a:rPr lang="en-US" sz="2400" i="1">
                        <a:latin typeface="Cambria Math" panose="02040503050406030204" pitchFamily="18" charset="0"/>
                      </a:rPr>
                      <m:t>:</m:t>
                    </m:r>
                    <m:r>
                      <a:rPr lang="en-US" sz="2400" i="1">
                        <a:latin typeface="Cambria Math" panose="02040503050406030204" pitchFamily="18" charset="0"/>
                      </a:rPr>
                      <m:t>𝛽</m:t>
                    </m:r>
                    <m:r>
                      <a:rPr lang="en-US" sz="2400" i="1">
                        <a:latin typeface="Cambria Math" panose="02040503050406030204" pitchFamily="18" charset="0"/>
                      </a:rPr>
                      <m:t>≠0</m:t>
                    </m:r>
                  </m:oMath>
                </a14:m>
                <a:endParaRPr lang="en-US" sz="2400" dirty="0"/>
              </a:p>
              <a:p>
                <a:r>
                  <a:rPr lang="en-US" sz="2400" dirty="0"/>
                  <a:t>Step 2: Choose </a:t>
                </a:r>
                <a:r>
                  <a:rPr lang="en-US" sz="2400" dirty="0" smtClean="0"/>
                  <a:t>F-test</a:t>
                </a:r>
                <a:endParaRPr lang="en-US" sz="2400" dirty="0"/>
              </a:p>
              <a:p>
                <a:r>
                  <a:rPr lang="en-US" sz="2400" dirty="0"/>
                  <a:t>Step 3: </a:t>
                </a:r>
                <a:r>
                  <a:rPr lang="en-US" sz="2400" dirty="0" smtClean="0"/>
                  <a:t>F=19.865, p-value=0.000</a:t>
                </a:r>
                <a:endParaRPr lang="en-US" sz="2400" dirty="0"/>
              </a:p>
              <a:p>
                <a:r>
                  <a:rPr lang="en-US" sz="2400" dirty="0"/>
                  <a:t>Step 4: </a:t>
                </a:r>
                <a:r>
                  <a:rPr lang="en-US" sz="2400" dirty="0" smtClean="0"/>
                  <a:t>Reject H0</a:t>
                </a:r>
              </a:p>
              <a:p>
                <a:r>
                  <a:rPr lang="en-US" sz="2400" dirty="0" smtClean="0"/>
                  <a:t>Step 5: There is sufficient evidence that there is a significant linear relationship between the </a:t>
                </a:r>
                <a:r>
                  <a:rPr lang="en-US" sz="2400" dirty="0" err="1" smtClean="0"/>
                  <a:t>Estriol</a:t>
                </a:r>
                <a:r>
                  <a:rPr lang="en-US" sz="2400" dirty="0" smtClean="0"/>
                  <a:t> level and birth weight</a:t>
                </a:r>
                <a:endParaRPr lang="en-US" sz="2400" dirty="0"/>
              </a:p>
            </p:txBody>
          </p:sp>
        </mc:Choice>
        <mc:Fallback xmlns="">
          <p:sp>
            <p:nvSpPr>
              <p:cNvPr id="4" name="Rectangle 3"/>
              <p:cNvSpPr>
                <a:spLocks noRot="1" noChangeAspect="1" noMove="1" noResize="1" noEditPoints="1" noAdjustHandles="1" noChangeArrowheads="1" noChangeShapeType="1" noTextEdit="1"/>
              </p:cNvSpPr>
              <p:nvPr/>
            </p:nvSpPr>
            <p:spPr>
              <a:xfrm>
                <a:off x="533400" y="1417638"/>
                <a:ext cx="8153400" cy="2308324"/>
              </a:xfrm>
              <a:prstGeom prst="rect">
                <a:avLst/>
              </a:prstGeom>
              <a:blipFill rotWithShape="0">
                <a:blip r:embed="rId2"/>
                <a:stretch>
                  <a:fillRect l="-1197" t="-2116" b="-5291"/>
                </a:stretch>
              </a:blipFill>
            </p:spPr>
            <p:txBody>
              <a:bodyPr/>
              <a:lstStyle/>
              <a:p>
                <a:r>
                  <a:rPr lang="en-US">
                    <a:noFill/>
                  </a:rPr>
                  <a:t> </a:t>
                </a:r>
              </a:p>
            </p:txBody>
          </p:sp>
        </mc:Fallback>
      </mc:AlternateContent>
      <p:pic>
        <p:nvPicPr>
          <p:cNvPr id="5" name="Picture 4"/>
          <p:cNvPicPr>
            <a:picLocks noChangeAspect="1"/>
          </p:cNvPicPr>
          <p:nvPr/>
        </p:nvPicPr>
        <p:blipFill>
          <a:blip r:embed="rId3"/>
          <a:stretch>
            <a:fillRect/>
          </a:stretch>
        </p:blipFill>
        <p:spPr>
          <a:xfrm>
            <a:off x="1143000" y="3997655"/>
            <a:ext cx="6781800" cy="2235056"/>
          </a:xfrm>
          <a:prstGeom prst="rect">
            <a:avLst/>
          </a:prstGeom>
        </p:spPr>
      </p:pic>
    </p:spTree>
    <p:extLst>
      <p:ext uri="{BB962C8B-B14F-4D97-AF65-F5344CB8AC3E}">
        <p14:creationId xmlns:p14="http://schemas.microsoft.com/office/powerpoint/2010/main" val="1943858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2 output</a:t>
            </a:r>
            <a:endParaRPr lang="en-US" dirty="0"/>
          </a:p>
        </p:txBody>
      </p:sp>
      <p:pic>
        <p:nvPicPr>
          <p:cNvPr id="4" name="Picture 3"/>
          <p:cNvPicPr>
            <a:picLocks noChangeAspect="1"/>
          </p:cNvPicPr>
          <p:nvPr/>
        </p:nvPicPr>
        <p:blipFill>
          <a:blip r:embed="rId2"/>
          <a:stretch>
            <a:fillRect/>
          </a:stretch>
        </p:blipFill>
        <p:spPr>
          <a:xfrm>
            <a:off x="457200" y="1752600"/>
            <a:ext cx="7987553" cy="1676400"/>
          </a:xfrm>
          <a:prstGeom prst="rect">
            <a:avLst/>
          </a:prstGeom>
        </p:spPr>
      </p:pic>
      <p:sp>
        <p:nvSpPr>
          <p:cNvPr id="5" name="TextBox 4"/>
          <p:cNvSpPr txBox="1"/>
          <p:nvPr/>
        </p:nvSpPr>
        <p:spPr>
          <a:xfrm>
            <a:off x="1219200" y="3733800"/>
            <a:ext cx="6629400" cy="646331"/>
          </a:xfrm>
          <a:prstGeom prst="rect">
            <a:avLst/>
          </a:prstGeom>
          <a:noFill/>
        </p:spPr>
        <p:txBody>
          <a:bodyPr wrap="square" rtlCol="0">
            <a:spAutoFit/>
          </a:bodyPr>
          <a:lstStyle/>
          <a:p>
            <a:r>
              <a:rPr lang="en-US" dirty="0" smtClean="0"/>
              <a:t>The confidence interval for the slope is (53.863, 145.216)</a:t>
            </a:r>
          </a:p>
          <a:p>
            <a:r>
              <a:rPr lang="en-US" dirty="0" smtClean="0"/>
              <a:t>There is a significant linear relationship between the x and y</a:t>
            </a:r>
            <a:endParaRPr lang="en-US" dirty="0"/>
          </a:p>
        </p:txBody>
      </p:sp>
    </p:spTree>
    <p:extLst>
      <p:ext uri="{BB962C8B-B14F-4D97-AF65-F5344CB8AC3E}">
        <p14:creationId xmlns:p14="http://schemas.microsoft.com/office/powerpoint/2010/main" val="632376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2</a:t>
            </a:r>
            <a:endParaRPr lang="en-US" dirty="0"/>
          </a:p>
        </p:txBody>
      </p:sp>
      <p:sp>
        <p:nvSpPr>
          <p:cNvPr id="3" name="Content Placeholder 2"/>
          <p:cNvSpPr>
            <a:spLocks noGrp="1"/>
          </p:cNvSpPr>
          <p:nvPr>
            <p:ph idx="1"/>
          </p:nvPr>
        </p:nvSpPr>
        <p:spPr/>
        <p:txBody>
          <a:bodyPr>
            <a:normAutofit/>
          </a:bodyPr>
          <a:lstStyle/>
          <a:p>
            <a:r>
              <a:rPr lang="en-US" dirty="0" smtClean="0"/>
              <a:t>Continue with activity 1, assess whether the relationship between year and infant-mortality rate is significant</a:t>
            </a:r>
          </a:p>
        </p:txBody>
      </p:sp>
    </p:spTree>
    <p:extLst>
      <p:ext uri="{BB962C8B-B14F-4D97-AF65-F5344CB8AC3E}">
        <p14:creationId xmlns:p14="http://schemas.microsoft.com/office/powerpoint/2010/main" val="722935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2</a:t>
            </a:r>
            <a:endParaRPr lang="en-US" dirty="0"/>
          </a:p>
        </p:txBody>
      </p:sp>
      <p:sp>
        <p:nvSpPr>
          <p:cNvPr id="3" name="Content Placeholder 2"/>
          <p:cNvSpPr>
            <a:spLocks noGrp="1"/>
          </p:cNvSpPr>
          <p:nvPr>
            <p:ph idx="1"/>
          </p:nvPr>
        </p:nvSpPr>
        <p:spPr>
          <a:xfrm>
            <a:off x="457200" y="1600200"/>
            <a:ext cx="8229600" cy="4800600"/>
          </a:xfrm>
        </p:spPr>
        <p:txBody>
          <a:bodyPr>
            <a:normAutofit/>
          </a:bodyPr>
          <a:lstStyle/>
          <a:p>
            <a:r>
              <a:rPr lang="en-US" dirty="0"/>
              <a:t>What is the 95% confidence interval of the slope? What can you conclude based on the 95% confidence interval</a:t>
            </a:r>
            <a:r>
              <a:rPr lang="en-US" dirty="0" smtClean="0"/>
              <a:t>?</a:t>
            </a:r>
          </a:p>
          <a:p>
            <a:pPr marL="0" indent="0">
              <a:buNone/>
            </a:pPr>
            <a:endParaRPr lang="en-US" dirty="0"/>
          </a:p>
          <a:p>
            <a:r>
              <a:rPr lang="en-US" dirty="0" smtClean="0"/>
              <a:t>Do </a:t>
            </a:r>
            <a:r>
              <a:rPr lang="en-US" dirty="0"/>
              <a:t>you think the trend will continue to indefinitely? Why?</a:t>
            </a:r>
          </a:p>
          <a:p>
            <a:endParaRPr lang="en-US" dirty="0"/>
          </a:p>
        </p:txBody>
      </p:sp>
    </p:spTree>
    <p:extLst>
      <p:ext uri="{BB962C8B-B14F-4D97-AF65-F5344CB8AC3E}">
        <p14:creationId xmlns:p14="http://schemas.microsoft.com/office/powerpoint/2010/main" val="41020015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to use regression analysis</a:t>
            </a:r>
            <a:endParaRPr lang="en-US" dirty="0"/>
          </a:p>
        </p:txBody>
      </p:sp>
      <p:sp>
        <p:nvSpPr>
          <p:cNvPr id="3" name="Content Placeholder 2"/>
          <p:cNvSpPr>
            <a:spLocks noGrp="1"/>
          </p:cNvSpPr>
          <p:nvPr>
            <p:ph idx="1"/>
          </p:nvPr>
        </p:nvSpPr>
        <p:spPr/>
        <p:txBody>
          <a:bodyPr>
            <a:normAutofit/>
          </a:bodyPr>
          <a:lstStyle/>
          <a:p>
            <a:r>
              <a:rPr lang="en-US" dirty="0" smtClean="0"/>
              <a:t>ANOVA:</a:t>
            </a:r>
          </a:p>
          <a:p>
            <a:pPr lvl="1"/>
            <a:r>
              <a:rPr lang="en-US" dirty="0" smtClean="0"/>
              <a:t>The independent variable(s) is Categorical</a:t>
            </a:r>
          </a:p>
          <a:p>
            <a:pPr lvl="2"/>
            <a:r>
              <a:rPr lang="en-US" dirty="0" smtClean="0"/>
              <a:t>gender, type of group, temperature levels</a:t>
            </a:r>
          </a:p>
          <a:p>
            <a:pPr lvl="1"/>
            <a:r>
              <a:rPr lang="en-US" dirty="0" smtClean="0"/>
              <a:t>The dependent variable is numeric</a:t>
            </a:r>
          </a:p>
          <a:p>
            <a:r>
              <a:rPr lang="en-US" dirty="0" smtClean="0"/>
              <a:t>Regression (linear and multiple regression)</a:t>
            </a:r>
          </a:p>
          <a:p>
            <a:pPr lvl="1"/>
            <a:r>
              <a:rPr lang="en-US" dirty="0" smtClean="0"/>
              <a:t>The independent variable (s) is numeric</a:t>
            </a:r>
          </a:p>
          <a:p>
            <a:pPr lvl="2"/>
            <a:r>
              <a:rPr lang="en-US" dirty="0" smtClean="0"/>
              <a:t>age, weight, concentration, etc.</a:t>
            </a:r>
          </a:p>
          <a:p>
            <a:pPr lvl="1"/>
            <a:r>
              <a:rPr lang="en-US" dirty="0" smtClean="0"/>
              <a:t>The dependent variable is also numeric</a:t>
            </a:r>
            <a:endParaRPr lang="en-US" dirty="0"/>
          </a:p>
        </p:txBody>
      </p:sp>
    </p:spTree>
    <p:extLst>
      <p:ext uri="{BB962C8B-B14F-4D97-AF65-F5344CB8AC3E}">
        <p14:creationId xmlns:p14="http://schemas.microsoft.com/office/powerpoint/2010/main" val="34034881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Does your line fit the data well?</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1"/>
                <a:ext cx="8229600" cy="2514599"/>
              </a:xfrm>
            </p:spPr>
            <p:txBody>
              <a:bodyPr>
                <a:normAutofit fontScale="92500" lnSpcReduction="10000"/>
              </a:bodyPr>
              <a:lstStyle/>
              <a:p>
                <a:r>
                  <a:rPr lang="en-US" dirty="0" smtClean="0"/>
                  <a:t>Coefficient of determination, </a:t>
                </a:r>
                <a14:m>
                  <m:oMath xmlns:m="http://schemas.openxmlformats.org/officeDocument/2006/math">
                    <m:sSup>
                      <m:sSupPr>
                        <m:ctrlPr>
                          <a:rPr lang="en-US" i="1">
                            <a:latin typeface="Cambria Math" panose="02040503050406030204" pitchFamily="18" charset="0"/>
                          </a:rPr>
                        </m:ctrlPr>
                      </m:sSupPr>
                      <m:e>
                        <m:r>
                          <a:rPr lang="en-US" i="1">
                            <a:latin typeface="Cambria Math"/>
                          </a:rPr>
                          <m:t>𝑅</m:t>
                        </m:r>
                      </m:e>
                      <m:sup>
                        <m:r>
                          <a:rPr lang="en-US" i="1">
                            <a:latin typeface="Cambria Math"/>
                          </a:rPr>
                          <m:t>2</m:t>
                        </m:r>
                      </m:sup>
                    </m:sSup>
                    <m:r>
                      <a:rPr lang="en-US" i="1">
                        <a:latin typeface="Cambria Math"/>
                      </a:rPr>
                      <m:t>=</m:t>
                    </m:r>
                    <m:f>
                      <m:fPr>
                        <m:ctrlPr>
                          <a:rPr lang="en-US" i="1">
                            <a:latin typeface="Cambria Math" panose="02040503050406030204" pitchFamily="18" charset="0"/>
                          </a:rPr>
                        </m:ctrlPr>
                      </m:fPr>
                      <m:num>
                        <m:r>
                          <a:rPr lang="en-US" i="1">
                            <a:latin typeface="Cambria Math"/>
                          </a:rPr>
                          <m:t>𝑅𝑒𝑔𝑆𝑆</m:t>
                        </m:r>
                      </m:num>
                      <m:den>
                        <m:r>
                          <a:rPr lang="en-US" i="1">
                            <a:latin typeface="Cambria Math"/>
                          </a:rPr>
                          <m:t>𝑇𝑜𝑡𝑎𝑙𝑆𝑆</m:t>
                        </m:r>
                      </m:den>
                    </m:f>
                  </m:oMath>
                </a14:m>
                <a:r>
                  <a:rPr lang="en-US" dirty="0"/>
                  <a:t> </a:t>
                </a:r>
              </a:p>
              <a:p>
                <a:r>
                  <a:rPr lang="en-US" dirty="0"/>
                  <a:t>Large </a:t>
                </a:r>
                <a14:m>
                  <m:oMath xmlns:m="http://schemas.openxmlformats.org/officeDocument/2006/math">
                    <m:sSup>
                      <m:sSupPr>
                        <m:ctrlPr>
                          <a:rPr lang="en-US" i="1">
                            <a:latin typeface="Cambria Math" panose="02040503050406030204" pitchFamily="18" charset="0"/>
                          </a:rPr>
                        </m:ctrlPr>
                      </m:sSupPr>
                      <m:e>
                        <m:r>
                          <a:rPr lang="en-US" i="1">
                            <a:latin typeface="Cambria Math"/>
                          </a:rPr>
                          <m:t>𝑅</m:t>
                        </m:r>
                      </m:e>
                      <m:sup>
                        <m:r>
                          <a:rPr lang="en-US" i="1">
                            <a:latin typeface="Cambria Math"/>
                          </a:rPr>
                          <m:t>2</m:t>
                        </m:r>
                      </m:sup>
                    </m:sSup>
                  </m:oMath>
                </a14:m>
                <a:r>
                  <a:rPr lang="en-US" dirty="0"/>
                  <a:t> indicates a better regression </a:t>
                </a:r>
                <a:r>
                  <a:rPr lang="en-US" dirty="0" smtClean="0"/>
                  <a:t>model;</a:t>
                </a:r>
              </a:p>
              <a:p>
                <a:pPr lvl="1"/>
                <a:r>
                  <a:rPr lang="en-US" dirty="0" smtClean="0"/>
                  <a:t>usually </a:t>
                </a:r>
                <a:r>
                  <a:rPr lang="en-US" dirty="0"/>
                  <a:t>when </a:t>
                </a:r>
                <a14:m>
                  <m:oMath xmlns:m="http://schemas.openxmlformats.org/officeDocument/2006/math">
                    <m:sSup>
                      <m:sSupPr>
                        <m:ctrlPr>
                          <a:rPr lang="en-US" i="1">
                            <a:latin typeface="Cambria Math" panose="02040503050406030204" pitchFamily="18" charset="0"/>
                          </a:rPr>
                        </m:ctrlPr>
                      </m:sSupPr>
                      <m:e>
                        <m:r>
                          <a:rPr lang="en-US" i="1">
                            <a:latin typeface="Cambria Math"/>
                          </a:rPr>
                          <m:t>𝑅</m:t>
                        </m:r>
                      </m:e>
                      <m:sup>
                        <m:r>
                          <a:rPr lang="en-US" i="1">
                            <a:latin typeface="Cambria Math"/>
                          </a:rPr>
                          <m:t>2</m:t>
                        </m:r>
                      </m:sup>
                    </m:sSup>
                    <m:r>
                      <a:rPr lang="en-US" i="1">
                        <a:latin typeface="Cambria Math"/>
                      </a:rPr>
                      <m:t>&gt;0.</m:t>
                    </m:r>
                    <m:r>
                      <a:rPr lang="en-US" b="0" i="1" smtClean="0">
                        <a:latin typeface="Cambria Math"/>
                      </a:rPr>
                      <m:t>6</m:t>
                    </m:r>
                  </m:oMath>
                </a14:m>
                <a:r>
                  <a:rPr lang="en-US" dirty="0"/>
                  <a:t>, the model fits the data well; </a:t>
                </a:r>
                <a:endParaRPr lang="en-US" dirty="0" smtClean="0"/>
              </a:p>
              <a:p>
                <a:pPr lvl="1"/>
                <a:r>
                  <a:rPr lang="en-US" dirty="0" smtClean="0"/>
                  <a:t>A lot of times, we can not get a large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𝑅</m:t>
                        </m:r>
                      </m:e>
                      <m:sup>
                        <m:r>
                          <a:rPr lang="en-US" b="0" i="1" smtClean="0">
                            <a:latin typeface="Cambria Math" panose="02040503050406030204" pitchFamily="18" charset="0"/>
                          </a:rPr>
                          <m:t>2</m:t>
                        </m:r>
                      </m:sup>
                    </m:sSup>
                  </m:oMath>
                </a14:m>
                <a:r>
                  <a:rPr lang="en-US" dirty="0" smtClean="0"/>
                  <a:t> value. But we still consider it is a good fit</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1"/>
                <a:ext cx="8229600" cy="2514599"/>
              </a:xfrm>
              <a:blipFill rotWithShape="0">
                <a:blip r:embed="rId2"/>
                <a:stretch>
                  <a:fillRect l="-1481" t="-971" r="-1333" b="-2184"/>
                </a:stretch>
              </a:blipFill>
            </p:spPr>
            <p:txBody>
              <a:bodyPr/>
              <a:lstStyle/>
              <a:p>
                <a:r>
                  <a:rPr lang="en-US">
                    <a:noFill/>
                  </a:rPr>
                  <a:t> </a:t>
                </a:r>
              </a:p>
            </p:txBody>
          </p:sp>
        </mc:Fallback>
      </mc:AlternateContent>
    </p:spTree>
    <p:extLst>
      <p:ext uri="{BB962C8B-B14F-4D97-AF65-F5344CB8AC3E}">
        <p14:creationId xmlns:p14="http://schemas.microsoft.com/office/powerpoint/2010/main" val="20739508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Residual analysis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Residual plot: x: predicted value (y); y: residuals</a:t>
            </a:r>
          </a:p>
          <a:p>
            <a:r>
              <a:rPr lang="en-US" dirty="0" smtClean="0"/>
              <a:t>In SPSS, in the option of “plot”, choose “ZPRED” as the x value and choose “ZRESID” as the y.</a:t>
            </a:r>
          </a:p>
          <a:p>
            <a:r>
              <a:rPr lang="en-US" dirty="0" smtClean="0"/>
              <a:t>Assumptions to run regression analysis</a:t>
            </a:r>
          </a:p>
          <a:p>
            <a:pPr lvl="1"/>
            <a:r>
              <a:rPr lang="en-US" dirty="0" smtClean="0">
                <a:solidFill>
                  <a:srgbClr val="C00000"/>
                </a:solidFill>
              </a:rPr>
              <a:t>Linearity assumption</a:t>
            </a:r>
          </a:p>
          <a:p>
            <a:pPr lvl="1"/>
            <a:r>
              <a:rPr lang="en-US" dirty="0" smtClean="0">
                <a:solidFill>
                  <a:srgbClr val="C00000"/>
                </a:solidFill>
              </a:rPr>
              <a:t>Equal variance assumption</a:t>
            </a:r>
          </a:p>
          <a:p>
            <a:pPr lvl="1"/>
            <a:r>
              <a:rPr lang="en-US" dirty="0" smtClean="0"/>
              <a:t>Normality assumption (true if sample size is large)</a:t>
            </a:r>
          </a:p>
          <a:p>
            <a:pPr lvl="1"/>
            <a:r>
              <a:rPr lang="en-US" dirty="0" smtClean="0"/>
              <a:t>Independence ( usually violated in time series data)</a:t>
            </a:r>
          </a:p>
          <a:p>
            <a:r>
              <a:rPr lang="en-US" dirty="0" smtClean="0"/>
              <a:t>Outliers </a:t>
            </a:r>
            <a:r>
              <a:rPr lang="en-US" dirty="0"/>
              <a:t>and influential </a:t>
            </a:r>
            <a:r>
              <a:rPr lang="en-US" dirty="0" smtClean="0"/>
              <a:t>points </a:t>
            </a:r>
          </a:p>
          <a:p>
            <a:pPr lvl="1"/>
            <a:r>
              <a:rPr lang="en-US" dirty="0" smtClean="0"/>
              <a:t>Influential points: Defined as the outliers on the x-direction</a:t>
            </a:r>
            <a:endParaRPr lang="en-US" dirty="0"/>
          </a:p>
          <a:p>
            <a:endParaRPr lang="en-US" dirty="0" smtClean="0"/>
          </a:p>
        </p:txBody>
      </p:sp>
    </p:spTree>
    <p:extLst>
      <p:ext uri="{BB962C8B-B14F-4D97-AF65-F5344CB8AC3E}">
        <p14:creationId xmlns:p14="http://schemas.microsoft.com/office/powerpoint/2010/main" val="29064480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Linearity assumption</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248966"/>
            <a:ext cx="3429000" cy="4618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1272" y="3560434"/>
            <a:ext cx="3790950"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191000" y="1828800"/>
            <a:ext cx="1295400" cy="461665"/>
          </a:xfrm>
          <a:prstGeom prst="rect">
            <a:avLst/>
          </a:prstGeom>
          <a:noFill/>
        </p:spPr>
        <p:txBody>
          <a:bodyPr wrap="square" rtlCol="0">
            <a:spAutoFit/>
          </a:bodyPr>
          <a:lstStyle/>
          <a:p>
            <a:r>
              <a:rPr lang="en-US" sz="2400" dirty="0" smtClean="0"/>
              <a:t>Linear</a:t>
            </a:r>
            <a:endParaRPr lang="en-US" sz="2400" dirty="0"/>
          </a:p>
        </p:txBody>
      </p:sp>
      <p:sp>
        <p:nvSpPr>
          <p:cNvPr id="6" name="TextBox 5"/>
          <p:cNvSpPr txBox="1"/>
          <p:nvPr/>
        </p:nvSpPr>
        <p:spPr>
          <a:xfrm>
            <a:off x="1752600" y="6178943"/>
            <a:ext cx="2133600" cy="461665"/>
          </a:xfrm>
          <a:prstGeom prst="rect">
            <a:avLst/>
          </a:prstGeom>
          <a:noFill/>
        </p:spPr>
        <p:txBody>
          <a:bodyPr wrap="square" rtlCol="0">
            <a:spAutoFit/>
          </a:bodyPr>
          <a:lstStyle/>
          <a:p>
            <a:r>
              <a:rPr lang="en-US" sz="2400" dirty="0" smtClean="0"/>
              <a:t>Not Linear</a:t>
            </a:r>
            <a:endParaRPr lang="en-US" sz="2400" dirty="0"/>
          </a:p>
        </p:txBody>
      </p:sp>
      <p:sp>
        <p:nvSpPr>
          <p:cNvPr id="7" name="TextBox 6"/>
          <p:cNvSpPr txBox="1"/>
          <p:nvPr/>
        </p:nvSpPr>
        <p:spPr>
          <a:xfrm>
            <a:off x="5777344" y="6019800"/>
            <a:ext cx="1918855" cy="461665"/>
          </a:xfrm>
          <a:prstGeom prst="rect">
            <a:avLst/>
          </a:prstGeom>
          <a:noFill/>
        </p:spPr>
        <p:txBody>
          <a:bodyPr wrap="square" rtlCol="0">
            <a:spAutoFit/>
          </a:bodyPr>
          <a:lstStyle/>
          <a:p>
            <a:r>
              <a:rPr lang="en-US" sz="2400" dirty="0" smtClean="0"/>
              <a:t>Not Linear</a:t>
            </a:r>
            <a:endParaRPr lang="en-US" sz="2400" dirty="0"/>
          </a:p>
        </p:txBody>
      </p:sp>
    </p:spTree>
    <p:extLst>
      <p:ext uri="{BB962C8B-B14F-4D97-AF65-F5344CB8AC3E}">
        <p14:creationId xmlns:p14="http://schemas.microsoft.com/office/powerpoint/2010/main" val="29645740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990600"/>
            <a:ext cx="3124200" cy="3916362"/>
          </a:xfrm>
        </p:spPr>
        <p:txBody>
          <a:bodyPr>
            <a:normAutofit/>
          </a:bodyPr>
          <a:lstStyle/>
          <a:p>
            <a:r>
              <a:rPr lang="en-US" dirty="0" smtClean="0"/>
              <a:t>Equal variance assumption</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381000"/>
            <a:ext cx="4533900" cy="6296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7315200" y="1094509"/>
            <a:ext cx="1676400" cy="830997"/>
          </a:xfrm>
          <a:prstGeom prst="rect">
            <a:avLst/>
          </a:prstGeom>
          <a:noFill/>
        </p:spPr>
        <p:txBody>
          <a:bodyPr wrap="square" rtlCol="0">
            <a:spAutoFit/>
          </a:bodyPr>
          <a:lstStyle/>
          <a:p>
            <a:r>
              <a:rPr lang="en-US" sz="2400" dirty="0" smtClean="0"/>
              <a:t>Assumption is violated</a:t>
            </a:r>
            <a:endParaRPr lang="en-US" sz="2400" dirty="0"/>
          </a:p>
        </p:txBody>
      </p:sp>
      <p:sp>
        <p:nvSpPr>
          <p:cNvPr id="5" name="TextBox 4"/>
          <p:cNvSpPr txBox="1"/>
          <p:nvPr/>
        </p:nvSpPr>
        <p:spPr>
          <a:xfrm>
            <a:off x="7315200" y="3352800"/>
            <a:ext cx="1676400" cy="830997"/>
          </a:xfrm>
          <a:prstGeom prst="rect">
            <a:avLst/>
          </a:prstGeom>
          <a:noFill/>
        </p:spPr>
        <p:txBody>
          <a:bodyPr wrap="square" rtlCol="0">
            <a:spAutoFit/>
          </a:bodyPr>
          <a:lstStyle/>
          <a:p>
            <a:r>
              <a:rPr lang="en-US" sz="2400" dirty="0" smtClean="0"/>
              <a:t>Assumption is violated</a:t>
            </a:r>
            <a:endParaRPr lang="en-US" sz="2400" dirty="0"/>
          </a:p>
        </p:txBody>
      </p:sp>
      <p:sp>
        <p:nvSpPr>
          <p:cNvPr id="6" name="TextBox 5"/>
          <p:cNvSpPr txBox="1"/>
          <p:nvPr/>
        </p:nvSpPr>
        <p:spPr>
          <a:xfrm>
            <a:off x="7315200" y="5105400"/>
            <a:ext cx="1690255" cy="830997"/>
          </a:xfrm>
          <a:prstGeom prst="rect">
            <a:avLst/>
          </a:prstGeom>
          <a:noFill/>
        </p:spPr>
        <p:txBody>
          <a:bodyPr wrap="square" rtlCol="0">
            <a:spAutoFit/>
          </a:bodyPr>
          <a:lstStyle/>
          <a:p>
            <a:r>
              <a:rPr lang="en-US" sz="2400" dirty="0" smtClean="0"/>
              <a:t>Assumption is satisfied</a:t>
            </a:r>
            <a:endParaRPr lang="en-US" sz="2400" dirty="0"/>
          </a:p>
        </p:txBody>
      </p:sp>
    </p:spTree>
    <p:extLst>
      <p:ext uri="{BB962C8B-B14F-4D97-AF65-F5344CB8AC3E}">
        <p14:creationId xmlns:p14="http://schemas.microsoft.com/office/powerpoint/2010/main" val="36592895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Outlier and influential points</a:t>
            </a:r>
            <a:endParaRPr lang="en-US" dirty="0"/>
          </a:p>
        </p:txBody>
      </p:sp>
      <p:sp>
        <p:nvSpPr>
          <p:cNvPr id="3" name="Content Placeholder 2"/>
          <p:cNvSpPr>
            <a:spLocks noGrp="1"/>
          </p:cNvSpPr>
          <p:nvPr>
            <p:ph idx="1"/>
          </p:nvPr>
        </p:nvSpPr>
        <p:spPr>
          <a:xfrm>
            <a:off x="457200" y="1600201"/>
            <a:ext cx="8229600" cy="1904999"/>
          </a:xfrm>
        </p:spPr>
        <p:txBody>
          <a:bodyPr>
            <a:normAutofit fontScale="92500" lnSpcReduction="10000"/>
          </a:bodyPr>
          <a:lstStyle/>
          <a:p>
            <a:r>
              <a:rPr lang="en-US" dirty="0" smtClean="0"/>
              <a:t>Definition: an outlier is a point lying far away from the other data points</a:t>
            </a:r>
          </a:p>
          <a:p>
            <a:r>
              <a:rPr lang="en-US" dirty="0" smtClean="0"/>
              <a:t>Definition: an influential point is a point strongly affecting the graph of the regression line</a:t>
            </a:r>
            <a:endParaRPr lang="en-US" dirty="0"/>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4876800" y="3704823"/>
            <a:ext cx="3398521" cy="2408237"/>
          </a:xfrm>
          <a:prstGeom prst="rect">
            <a:avLst/>
          </a:prstGeom>
        </p:spPr>
      </p:pic>
      <p:graphicFrame>
        <p:nvGraphicFramePr>
          <p:cNvPr id="6" name="Chart 5"/>
          <p:cNvGraphicFramePr>
            <a:graphicFrameLocks/>
          </p:cNvGraphicFramePr>
          <p:nvPr>
            <p:extLst/>
          </p:nvPr>
        </p:nvGraphicFramePr>
        <p:xfrm>
          <a:off x="304800" y="3469943"/>
          <a:ext cx="4114800" cy="3124200"/>
        </p:xfrm>
        <a:graphic>
          <a:graphicData uri="http://schemas.openxmlformats.org/drawingml/2006/chart">
            <c:chart xmlns:c="http://schemas.openxmlformats.org/drawingml/2006/chart" xmlns:r="http://schemas.openxmlformats.org/officeDocument/2006/relationships" r:id="rId3"/>
          </a:graphicData>
        </a:graphic>
      </p:graphicFrame>
      <p:cxnSp>
        <p:nvCxnSpPr>
          <p:cNvPr id="9" name="Straight Connector 8"/>
          <p:cNvCxnSpPr/>
          <p:nvPr/>
        </p:nvCxnSpPr>
        <p:spPr>
          <a:xfrm>
            <a:off x="5181600" y="4724400"/>
            <a:ext cx="2911522" cy="120555"/>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5181600" y="3886200"/>
            <a:ext cx="2057400" cy="14478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858000" y="4114800"/>
            <a:ext cx="1417321" cy="4953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835139" y="4959255"/>
            <a:ext cx="708661" cy="7366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1676400" y="3886200"/>
            <a:ext cx="2514600" cy="1447800"/>
            <a:chOff x="1676400" y="3886200"/>
            <a:chExt cx="2514600" cy="1447800"/>
          </a:xfrm>
        </p:grpSpPr>
        <p:cxnSp>
          <p:nvCxnSpPr>
            <p:cNvPr id="20" name="Straight Connector 19"/>
            <p:cNvCxnSpPr/>
            <p:nvPr/>
          </p:nvCxnSpPr>
          <p:spPr>
            <a:xfrm flipV="1">
              <a:off x="1676400" y="3886200"/>
              <a:ext cx="2362200" cy="1447800"/>
            </a:xfrm>
            <a:prstGeom prst="line">
              <a:avLst/>
            </a:prstGeom>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743200" y="4563493"/>
              <a:ext cx="1447800" cy="369332"/>
            </a:xfrm>
            <a:prstGeom prst="rect">
              <a:avLst/>
            </a:prstGeom>
            <a:noFill/>
          </p:spPr>
          <p:txBody>
            <a:bodyPr wrap="square" rtlCol="0">
              <a:spAutoFit/>
            </a:bodyPr>
            <a:lstStyle/>
            <a:p>
              <a:r>
                <a:rPr lang="en-US" dirty="0" smtClean="0">
                  <a:solidFill>
                    <a:schemeClr val="accent1">
                      <a:lumMod val="50000"/>
                    </a:schemeClr>
                  </a:solidFill>
                </a:rPr>
                <a:t>With outlier</a:t>
              </a:r>
              <a:endParaRPr lang="en-US" dirty="0">
                <a:solidFill>
                  <a:schemeClr val="accent1">
                    <a:lumMod val="50000"/>
                  </a:schemeClr>
                </a:solidFill>
              </a:endParaRPr>
            </a:p>
          </p:txBody>
        </p:sp>
      </p:grpSp>
      <p:grpSp>
        <p:nvGrpSpPr>
          <p:cNvPr id="28" name="Group 27"/>
          <p:cNvGrpSpPr/>
          <p:nvPr/>
        </p:nvGrpSpPr>
        <p:grpSpPr>
          <a:xfrm>
            <a:off x="1676400" y="3886200"/>
            <a:ext cx="2164079" cy="1447800"/>
            <a:chOff x="1676400" y="3886200"/>
            <a:chExt cx="2164079" cy="1447800"/>
          </a:xfrm>
        </p:grpSpPr>
        <p:cxnSp>
          <p:nvCxnSpPr>
            <p:cNvPr id="26" name="Straight Connector 25"/>
            <p:cNvCxnSpPr/>
            <p:nvPr/>
          </p:nvCxnSpPr>
          <p:spPr>
            <a:xfrm flipV="1">
              <a:off x="1676400" y="3886200"/>
              <a:ext cx="2164079" cy="14478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676400" y="4419600"/>
              <a:ext cx="990600" cy="646331"/>
            </a:xfrm>
            <a:prstGeom prst="rect">
              <a:avLst/>
            </a:prstGeom>
            <a:noFill/>
          </p:spPr>
          <p:txBody>
            <a:bodyPr wrap="square" rtlCol="0">
              <a:spAutoFit/>
            </a:bodyPr>
            <a:lstStyle/>
            <a:p>
              <a:r>
                <a:rPr lang="en-US" dirty="0" smtClean="0">
                  <a:solidFill>
                    <a:srgbClr val="C00000"/>
                  </a:solidFill>
                </a:rPr>
                <a:t>Without outlier</a:t>
              </a:r>
              <a:endParaRPr lang="en-US" dirty="0">
                <a:solidFill>
                  <a:srgbClr val="C00000"/>
                </a:solidFill>
              </a:endParaRPr>
            </a:p>
          </p:txBody>
        </p:sp>
      </p:grpSp>
    </p:spTree>
    <p:extLst>
      <p:ext uri="{BB962C8B-B14F-4D97-AF65-F5344CB8AC3E}">
        <p14:creationId xmlns:p14="http://schemas.microsoft.com/office/powerpoint/2010/main" val="2400992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mph" presetSubtype="2" fill="hold" nodeType="clickEffect">
                                  <p:stCondLst>
                                    <p:cond delay="0"/>
                                  </p:stCondLst>
                                  <p:childTnLst>
                                    <p:animClr clrSpc="rgb" dir="cw">
                                      <p:cBhvr>
                                        <p:cTn id="16" dur="2000" fill="hold"/>
                                        <p:tgtEl>
                                          <p:spTgt spid="9"/>
                                        </p:tgtEl>
                                        <p:attrNameLst>
                                          <p:attrName>stroke.color</p:attrName>
                                        </p:attrNameLst>
                                      </p:cBhvr>
                                      <p:to>
                                        <a:schemeClr val="accent2"/>
                                      </p:to>
                                    </p:animClr>
                                    <p:set>
                                      <p:cBhvr>
                                        <p:cTn id="17" dur="2000" fill="hold"/>
                                        <p:tgtEl>
                                          <p:spTgt spid="9"/>
                                        </p:tgtEl>
                                        <p:attrNameLst>
                                          <p:attrName>stroke.on</p:attrName>
                                        </p:attrNameLst>
                                      </p:cBhvr>
                                      <p:to>
                                        <p:strVal val="true"/>
                                      </p:to>
                                    </p:set>
                                  </p:childTnLst>
                                </p:cTn>
                              </p:par>
                            </p:childTnLst>
                          </p:cTn>
                        </p:par>
                      </p:childTnLst>
                    </p:cTn>
                  </p:par>
                  <p:par>
                    <p:cTn id="18" fill="hold">
                      <p:stCondLst>
                        <p:cond delay="indefinite"/>
                      </p:stCondLst>
                      <p:childTnLst>
                        <p:par>
                          <p:cTn id="19" fill="hold">
                            <p:stCondLst>
                              <p:cond delay="0"/>
                            </p:stCondLst>
                            <p:childTnLst>
                              <p:par>
                                <p:cTn id="20" presetID="7" presetClass="emph" presetSubtype="2" fill="hold" nodeType="clickEffect">
                                  <p:stCondLst>
                                    <p:cond delay="0"/>
                                  </p:stCondLst>
                                  <p:childTnLst>
                                    <p:animClr clrSpc="rgb" dir="cw">
                                      <p:cBhvr>
                                        <p:cTn id="21" dur="2000" fill="hold"/>
                                        <p:tgtEl>
                                          <p:spTgt spid="11"/>
                                        </p:tgtEl>
                                        <p:attrNameLst>
                                          <p:attrName>stroke.color</p:attrName>
                                        </p:attrNameLst>
                                      </p:cBhvr>
                                      <p:to>
                                        <a:schemeClr val="accent2"/>
                                      </p:to>
                                    </p:animClr>
                                    <p:set>
                                      <p:cBhvr>
                                        <p:cTn id="22" dur="2000" fill="hold"/>
                                        <p:tgtEl>
                                          <p:spTgt spid="11"/>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3</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04800" y="1295400"/>
                <a:ext cx="8229600" cy="1143000"/>
              </a:xfrm>
            </p:spPr>
            <p:txBody>
              <a:bodyPr>
                <a:normAutofit fontScale="85000" lnSpcReduction="20000"/>
              </a:bodyPr>
              <a:lstStyle/>
              <a:p>
                <a:r>
                  <a:rPr lang="en-US" dirty="0" smtClean="0"/>
                  <a:t>Continue with example 2; Is the linear regression model a good of fit to the data? Check the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a:rPr>
                          <m:t>𝑅</m:t>
                        </m:r>
                      </m:e>
                      <m:sup>
                        <m:r>
                          <a:rPr lang="en-US" b="0" i="1" smtClean="0">
                            <a:latin typeface="Cambria Math"/>
                          </a:rPr>
                          <m:t>2</m:t>
                        </m:r>
                      </m:sup>
                    </m:sSup>
                  </m:oMath>
                </a14:m>
                <a:r>
                  <a:rPr lang="en-US" dirty="0" smtClean="0"/>
                  <a:t>, outlier, linearity assumption and equal variance assumption.</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04800" y="1295400"/>
                <a:ext cx="8229600" cy="1143000"/>
              </a:xfrm>
              <a:blipFill rotWithShape="0">
                <a:blip r:embed="rId2"/>
                <a:stretch>
                  <a:fillRect l="-1259" t="-11230" b="-9626"/>
                </a:stretch>
              </a:blipFill>
            </p:spPr>
            <p:txBody>
              <a:bodyPr/>
              <a:lstStyle/>
              <a:p>
                <a:r>
                  <a:rPr lang="en-US">
                    <a:noFill/>
                  </a:rPr>
                  <a:t> </a:t>
                </a:r>
              </a:p>
            </p:txBody>
          </p:sp>
        </mc:Fallback>
      </mc:AlternateContent>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599" y="2377343"/>
            <a:ext cx="4753731" cy="3809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4" name="TextBox 3"/>
              <p:cNvSpPr txBox="1"/>
              <p:nvPr/>
            </p:nvSpPr>
            <p:spPr>
              <a:xfrm>
                <a:off x="2133600" y="6186374"/>
                <a:ext cx="4267200"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sz="2000" b="0" i="1" smtClean="0">
                              <a:latin typeface="Cambria Math" panose="02040503050406030204" pitchFamily="18" charset="0"/>
                            </a:rPr>
                          </m:ctrlPr>
                        </m:sSupPr>
                        <m:e>
                          <m:r>
                            <a:rPr lang="en-US" sz="2000" b="0" i="1" smtClean="0">
                              <a:latin typeface="Cambria Math"/>
                            </a:rPr>
                            <m:t>𝑅</m:t>
                          </m:r>
                        </m:e>
                        <m:sup>
                          <m:r>
                            <a:rPr lang="en-US" sz="2000" b="0" i="1" smtClean="0">
                              <a:latin typeface="Cambria Math"/>
                            </a:rPr>
                            <m:t>2</m:t>
                          </m:r>
                        </m:sup>
                      </m:sSup>
                      <m:r>
                        <a:rPr lang="en-US" sz="2000" b="0" i="1" smtClean="0">
                          <a:latin typeface="Cambria Math"/>
                        </a:rPr>
                        <m:t>=0.317</m:t>
                      </m:r>
                    </m:oMath>
                  </m:oMathPara>
                </a14:m>
                <a:endParaRPr lang="en-US" sz="2000" dirty="0"/>
              </a:p>
            </p:txBody>
          </p:sp>
        </mc:Choice>
        <mc:Fallback xmlns="">
          <p:sp>
            <p:nvSpPr>
              <p:cNvPr id="4" name="TextBox 3"/>
              <p:cNvSpPr txBox="1">
                <a:spLocks noRot="1" noChangeAspect="1" noMove="1" noResize="1" noEditPoints="1" noAdjustHandles="1" noChangeArrowheads="1" noChangeShapeType="1" noTextEdit="1"/>
              </p:cNvSpPr>
              <p:nvPr/>
            </p:nvSpPr>
            <p:spPr>
              <a:xfrm>
                <a:off x="2133600" y="6186374"/>
                <a:ext cx="4267200" cy="400110"/>
              </a:xfrm>
              <a:prstGeom prst="rect">
                <a:avLst/>
              </a:prstGeom>
              <a:blipFill rotWithShape="0">
                <a:blip r:embed="rId5"/>
                <a:stretch>
                  <a:fillRect/>
                </a:stretch>
              </a:blipFill>
            </p:spPr>
            <p:txBody>
              <a:bodyPr/>
              <a:lstStyle/>
              <a:p>
                <a:r>
                  <a:rPr lang="en-US">
                    <a:noFill/>
                  </a:rPr>
                  <a:t> </a:t>
                </a:r>
              </a:p>
            </p:txBody>
          </p:sp>
        </mc:Fallback>
      </mc:AlternateContent>
      <p:sp>
        <p:nvSpPr>
          <p:cNvPr id="5" name="TextBox 4"/>
          <p:cNvSpPr txBox="1"/>
          <p:nvPr/>
        </p:nvSpPr>
        <p:spPr>
          <a:xfrm>
            <a:off x="5943600" y="4038600"/>
            <a:ext cx="2286000" cy="400110"/>
          </a:xfrm>
          <a:prstGeom prst="rect">
            <a:avLst/>
          </a:prstGeom>
          <a:noFill/>
        </p:spPr>
        <p:txBody>
          <a:bodyPr wrap="square" rtlCol="0">
            <a:spAutoFit/>
          </a:bodyPr>
          <a:lstStyle/>
          <a:p>
            <a:r>
              <a:rPr lang="en-US" sz="2000" dirty="0" smtClean="0"/>
              <a:t>One outlier</a:t>
            </a:r>
            <a:endParaRPr lang="en-US" sz="2000" dirty="0"/>
          </a:p>
        </p:txBody>
      </p:sp>
    </p:spTree>
    <p:extLst>
      <p:ext uri="{BB962C8B-B14F-4D97-AF65-F5344CB8AC3E}">
        <p14:creationId xmlns:p14="http://schemas.microsoft.com/office/powerpoint/2010/main" val="16491640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a:xfrm>
            <a:off x="457200" y="1600201"/>
            <a:ext cx="8229600" cy="1233857"/>
          </a:xfrm>
        </p:spPr>
        <p:txBody>
          <a:bodyPr>
            <a:normAutofit fontScale="85000" lnSpcReduction="20000"/>
          </a:bodyPr>
          <a:lstStyle/>
          <a:p>
            <a:r>
              <a:rPr lang="en-US" dirty="0" smtClean="0"/>
              <a:t>Linearity assumption is reasonable</a:t>
            </a:r>
          </a:p>
          <a:p>
            <a:r>
              <a:rPr lang="en-US" dirty="0" smtClean="0"/>
              <a:t>Equal variance is violated: higher </a:t>
            </a:r>
            <a:r>
              <a:rPr lang="en-US" dirty="0" err="1" smtClean="0"/>
              <a:t>estriol</a:t>
            </a:r>
            <a:r>
              <a:rPr lang="en-US" dirty="0" smtClean="0"/>
              <a:t> levels have more variability</a:t>
            </a:r>
            <a:endParaRPr lang="en-US" dirty="0"/>
          </a:p>
        </p:txBody>
      </p:sp>
      <p:pic>
        <p:nvPicPr>
          <p:cNvPr id="5" name="Picture 4"/>
          <p:cNvPicPr>
            <a:picLocks noChangeAspect="1"/>
          </p:cNvPicPr>
          <p:nvPr/>
        </p:nvPicPr>
        <p:blipFill>
          <a:blip r:embed="rId2"/>
          <a:stretch>
            <a:fillRect/>
          </a:stretch>
        </p:blipFill>
        <p:spPr>
          <a:xfrm>
            <a:off x="1600200" y="2711944"/>
            <a:ext cx="4889046" cy="3917456"/>
          </a:xfrm>
          <a:prstGeom prst="rect">
            <a:avLst/>
          </a:prstGeom>
        </p:spPr>
      </p:pic>
    </p:spTree>
    <p:extLst>
      <p:ext uri="{BB962C8B-B14F-4D97-AF65-F5344CB8AC3E}">
        <p14:creationId xmlns:p14="http://schemas.microsoft.com/office/powerpoint/2010/main" val="40785334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3</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1"/>
                <a:ext cx="8229600" cy="1371599"/>
              </a:xfrm>
            </p:spPr>
            <p:txBody>
              <a:bodyPr>
                <a:normAutofit fontScale="77500" lnSpcReduction="20000"/>
              </a:bodyPr>
              <a:lstStyle/>
              <a:p>
                <a:r>
                  <a:rPr lang="en-US" dirty="0" smtClean="0"/>
                  <a:t>Continue with activity 1, assess the goodness of fit of the model based on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a:rPr>
                          <m:t>𝑅</m:t>
                        </m:r>
                      </m:e>
                      <m:sup>
                        <m:r>
                          <a:rPr lang="en-US" b="0" i="1" smtClean="0">
                            <a:latin typeface="Cambria Math"/>
                          </a:rPr>
                          <m:t>2</m:t>
                        </m:r>
                      </m:sup>
                    </m:sSup>
                  </m:oMath>
                </a14:m>
                <a:r>
                  <a:rPr lang="en-US" dirty="0" smtClean="0"/>
                  <a:t> and residual plot (check outliers, the linearity assumption and equal variance assumption)</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1"/>
                <a:ext cx="8229600" cy="1371599"/>
              </a:xfrm>
              <a:blipFill rotWithShape="0">
                <a:blip r:embed="rId2"/>
                <a:stretch>
                  <a:fillRect l="-1037" t="-8444"/>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590800"/>
            <a:ext cx="5053013" cy="404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92799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Variance stabling transformation</a:t>
            </a:r>
            <a:endParaRPr lang="en-US" dirty="0"/>
          </a:p>
        </p:txBody>
      </p:sp>
      <p:sp>
        <p:nvSpPr>
          <p:cNvPr id="3" name="Content Placeholder 2"/>
          <p:cNvSpPr>
            <a:spLocks noGrp="1"/>
          </p:cNvSpPr>
          <p:nvPr>
            <p:ph idx="1"/>
          </p:nvPr>
        </p:nvSpPr>
        <p:spPr/>
        <p:txBody>
          <a:bodyPr/>
          <a:lstStyle/>
          <a:p>
            <a:r>
              <a:rPr lang="en-US" dirty="0" smtClean="0"/>
              <a:t>Square root transformation of the dependent variable</a:t>
            </a:r>
          </a:p>
          <a:p>
            <a:r>
              <a:rPr lang="en-US" dirty="0" smtClean="0"/>
              <a:t>Ln transformation of the dependent variable</a:t>
            </a:r>
          </a:p>
          <a:p>
            <a:r>
              <a:rPr lang="en-US" dirty="0" smtClean="0"/>
              <a:t>Re-do the residual plot to check the equal variance assumption</a:t>
            </a:r>
            <a:endParaRPr lang="en-US" dirty="0"/>
          </a:p>
        </p:txBody>
      </p:sp>
    </p:spTree>
    <p:extLst>
      <p:ext uri="{BB962C8B-B14F-4D97-AF65-F5344CB8AC3E}">
        <p14:creationId xmlns:p14="http://schemas.microsoft.com/office/powerpoint/2010/main" val="194523122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p:txBody>
              <a:bodyPr/>
              <a:lstStyle/>
              <a:p>
                <a:r>
                  <a:rPr lang="en-US" dirty="0" smtClean="0"/>
                  <a:t>Correlation </a:t>
                </a:r>
                <a14:m>
                  <m:oMath xmlns:m="http://schemas.openxmlformats.org/officeDocument/2006/math">
                    <m:r>
                      <a:rPr lang="en-US" b="0" i="1" smtClean="0">
                        <a:latin typeface="Cambria Math" panose="02040503050406030204" pitchFamily="18" charset="0"/>
                      </a:rPr>
                      <m:t>≠</m:t>
                    </m:r>
                  </m:oMath>
                </a14:m>
                <a:r>
                  <a:rPr lang="en-US" dirty="0" smtClean="0"/>
                  <a:t>Causation</a:t>
                </a:r>
                <a:endParaRPr lang="en-US" dirty="0"/>
              </a:p>
            </p:txBody>
          </p:sp>
        </mc:Choice>
        <mc:Fallback xmlns="">
          <p:sp>
            <p:nvSpPr>
              <p:cNvPr id="2" name="Title 1"/>
              <p:cNvSpPr>
                <a:spLocks noGrp="1" noRot="1" noChangeAspect="1" noMove="1" noResize="1" noEditPoints="1" noAdjustHandles="1" noChangeArrowheads="1" noChangeShapeType="1" noTextEdit="1"/>
              </p:cNvSpPr>
              <p:nvPr>
                <p:ph type="title"/>
              </p:nvPr>
            </p:nvSpPr>
            <p:spPr>
              <a:blipFill rotWithShape="0">
                <a:blip r:embed="rId2"/>
                <a:stretch>
                  <a:fillRect b="-85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1"/>
                <a:ext cx="8229600" cy="1036638"/>
              </a:xfrm>
            </p:spPr>
            <p:txBody>
              <a:bodyPr>
                <a:normAutofit fontScale="92500" lnSpcReduction="10000"/>
              </a:bodyPr>
              <a:lstStyle/>
              <a:p>
                <a:r>
                  <a:rPr lang="en-US" dirty="0" smtClean="0"/>
                  <a:t>X and y are correlated </a:t>
                </a:r>
                <a14:m>
                  <m:oMath xmlns:m="http://schemas.openxmlformats.org/officeDocument/2006/math">
                    <m:r>
                      <a:rPr lang="en-US" b="0" i="1" smtClean="0">
                        <a:latin typeface="Cambria Math" panose="02040503050406030204" pitchFamily="18" charset="0"/>
                      </a:rPr>
                      <m:t>≠</m:t>
                    </m:r>
                  </m:oMath>
                </a14:m>
                <a:r>
                  <a:rPr lang="en-US" dirty="0" smtClean="0"/>
                  <a:t> x causes y</a:t>
                </a:r>
              </a:p>
              <a:p>
                <a:r>
                  <a:rPr lang="en-US" dirty="0" smtClean="0"/>
                  <a:t>Example</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1"/>
                <a:ext cx="8229600" cy="1036638"/>
              </a:xfrm>
              <a:blipFill rotWithShape="0">
                <a:blip r:embed="rId3"/>
                <a:stretch>
                  <a:fillRect l="-1481" t="-11765" b="-15294"/>
                </a:stretch>
              </a:blipFill>
            </p:spPr>
            <p:txBody>
              <a:bodyPr/>
              <a:lstStyle/>
              <a:p>
                <a:r>
                  <a:rPr lang="en-US">
                    <a:noFill/>
                  </a:rPr>
                  <a:t> </a:t>
                </a:r>
              </a:p>
            </p:txBody>
          </p:sp>
        </mc:Fallback>
      </mc:AlternateContent>
      <p:grpSp>
        <p:nvGrpSpPr>
          <p:cNvPr id="4" name="Group 3"/>
          <p:cNvGrpSpPr/>
          <p:nvPr/>
        </p:nvGrpSpPr>
        <p:grpSpPr>
          <a:xfrm>
            <a:off x="1524000" y="2636838"/>
            <a:ext cx="5791200" cy="4221161"/>
            <a:chOff x="2895600" y="2917984"/>
            <a:chExt cx="5029200" cy="3803332"/>
          </a:xfrm>
        </p:grpSpPr>
        <p:pic>
          <p:nvPicPr>
            <p:cNvPr id="5" name="Picture 2" descr="http://boingboing.net/wp-content/uploads/2011/12/conspiracyofava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2917984"/>
              <a:ext cx="5029200" cy="380333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352800" y="4918364"/>
              <a:ext cx="14478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4655127" y="3699164"/>
              <a:ext cx="2175164" cy="1371600"/>
            </a:xfrm>
            <a:custGeom>
              <a:avLst/>
              <a:gdLst>
                <a:gd name="connsiteX0" fmla="*/ 0 w 2175164"/>
                <a:gd name="connsiteY0" fmla="*/ 1163781 h 1371600"/>
                <a:gd name="connsiteX1" fmla="*/ 2092037 w 2175164"/>
                <a:gd name="connsiteY1" fmla="*/ 0 h 1371600"/>
                <a:gd name="connsiteX2" fmla="*/ 2175164 w 2175164"/>
                <a:gd name="connsiteY2" fmla="*/ 124691 h 1371600"/>
                <a:gd name="connsiteX3" fmla="*/ 512618 w 2175164"/>
                <a:gd name="connsiteY3" fmla="*/ 1371600 h 1371600"/>
                <a:gd name="connsiteX4" fmla="*/ 0 w 2175164"/>
                <a:gd name="connsiteY4" fmla="*/ 1343891 h 1371600"/>
                <a:gd name="connsiteX5" fmla="*/ 0 w 2175164"/>
                <a:gd name="connsiteY5" fmla="*/ 1163781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5164" h="1371600">
                  <a:moveTo>
                    <a:pt x="0" y="1163781"/>
                  </a:moveTo>
                  <a:lnTo>
                    <a:pt x="2092037" y="0"/>
                  </a:lnTo>
                  <a:lnTo>
                    <a:pt x="2175164" y="124691"/>
                  </a:lnTo>
                  <a:lnTo>
                    <a:pt x="512618" y="1371600"/>
                  </a:lnTo>
                  <a:lnTo>
                    <a:pt x="0" y="1343891"/>
                  </a:lnTo>
                  <a:lnTo>
                    <a:pt x="0" y="1163781"/>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6844145" y="3865418"/>
              <a:ext cx="651164" cy="484909"/>
            </a:xfrm>
            <a:custGeom>
              <a:avLst/>
              <a:gdLst>
                <a:gd name="connsiteX0" fmla="*/ 0 w 651164"/>
                <a:gd name="connsiteY0" fmla="*/ 55418 h 484909"/>
                <a:gd name="connsiteX1" fmla="*/ 401782 w 651164"/>
                <a:gd name="connsiteY1" fmla="*/ 484909 h 484909"/>
                <a:gd name="connsiteX2" fmla="*/ 651164 w 651164"/>
                <a:gd name="connsiteY2" fmla="*/ 429491 h 484909"/>
                <a:gd name="connsiteX3" fmla="*/ 637310 w 651164"/>
                <a:gd name="connsiteY3" fmla="*/ 387927 h 484909"/>
                <a:gd name="connsiteX4" fmla="*/ 69273 w 651164"/>
                <a:gd name="connsiteY4" fmla="*/ 0 h 484909"/>
                <a:gd name="connsiteX5" fmla="*/ 0 w 651164"/>
                <a:gd name="connsiteY5" fmla="*/ 55418 h 484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164" h="484909">
                  <a:moveTo>
                    <a:pt x="0" y="55418"/>
                  </a:moveTo>
                  <a:lnTo>
                    <a:pt x="401782" y="484909"/>
                  </a:lnTo>
                  <a:lnTo>
                    <a:pt x="651164" y="429491"/>
                  </a:lnTo>
                  <a:lnTo>
                    <a:pt x="637310" y="387927"/>
                  </a:lnTo>
                  <a:lnTo>
                    <a:pt x="69273" y="0"/>
                  </a:lnTo>
                  <a:lnTo>
                    <a:pt x="0" y="55418"/>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Rectangle 8"/>
          <p:cNvSpPr/>
          <p:nvPr/>
        </p:nvSpPr>
        <p:spPr>
          <a:xfrm>
            <a:off x="6070809" y="3503837"/>
            <a:ext cx="939591" cy="7226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13849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Regression line</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smtClean="0"/>
              <a:t>Case study: Obstetricians sometimes order tests to measure </a:t>
            </a:r>
            <a:r>
              <a:rPr lang="en-US" dirty="0" err="1" smtClean="0"/>
              <a:t>estriol</a:t>
            </a:r>
            <a:r>
              <a:rPr lang="en-US" dirty="0" smtClean="0"/>
              <a:t> levels (</a:t>
            </a:r>
            <a:r>
              <a:rPr lang="zh-CN" altLang="en-US" dirty="0" smtClean="0"/>
              <a:t>雌激素三醇水平</a:t>
            </a:r>
            <a:r>
              <a:rPr lang="en-US" altLang="zh-CN" dirty="0" smtClean="0"/>
              <a:t>)</a:t>
            </a:r>
            <a:r>
              <a:rPr lang="en-US" dirty="0" smtClean="0"/>
              <a:t> from 24-hour urine specimens taken from pregnant women who are near term because level of </a:t>
            </a:r>
            <a:r>
              <a:rPr lang="en-US" dirty="0" err="1" smtClean="0"/>
              <a:t>estriol</a:t>
            </a:r>
            <a:r>
              <a:rPr lang="en-US" dirty="0" smtClean="0"/>
              <a:t> has been found to be related to infant birthweight. The test can provide indirect evidence of an abnormally small fetus. The data from a sample of 31 pregnant women and their babies’ birth weight (measured as g) was provided by the Greene-Touchstone study in 1963. The data is online. Do a scatter plot to see the relationship between </a:t>
            </a:r>
            <a:r>
              <a:rPr lang="en-US" dirty="0" err="1" smtClean="0"/>
              <a:t>estriol</a:t>
            </a:r>
            <a:r>
              <a:rPr lang="en-US" dirty="0" smtClean="0"/>
              <a:t> level and birth weight.</a:t>
            </a:r>
          </a:p>
          <a:p>
            <a:r>
              <a:rPr lang="en-US" dirty="0" smtClean="0"/>
              <a:t>Graphs-&gt;Legacy dialogs-&gt;Simple scatter plot-&gt;choose your x and y</a:t>
            </a:r>
          </a:p>
          <a:p>
            <a:r>
              <a:rPr lang="en-US" dirty="0" smtClean="0"/>
              <a:t>Double click the graph to activate it-&gt;Add fit line to total</a:t>
            </a:r>
            <a:endParaRPr lang="en-US" dirty="0"/>
          </a:p>
        </p:txBody>
      </p:sp>
    </p:spTree>
    <p:extLst>
      <p:ext uri="{BB962C8B-B14F-4D97-AF65-F5344CB8AC3E}">
        <p14:creationId xmlns:p14="http://schemas.microsoft.com/office/powerpoint/2010/main" val="24531605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81000" y="4800600"/>
                <a:ext cx="8229600" cy="1706563"/>
              </a:xfrm>
            </p:spPr>
            <p:txBody>
              <a:bodyPr>
                <a:normAutofit fontScale="77500" lnSpcReduction="20000"/>
              </a:bodyPr>
              <a:lstStyle/>
              <a:p>
                <a:r>
                  <a:rPr lang="en-US" dirty="0" smtClean="0"/>
                  <a:t>Definition: The line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a:rPr>
                          <m:t>𝑦</m:t>
                        </m:r>
                      </m:e>
                    </m:acc>
                    <m:r>
                      <a:rPr lang="en-US" b="0" i="1" smtClean="0">
                        <a:latin typeface="Cambria Math"/>
                      </a:rPr>
                      <m:t>=</m:t>
                    </m:r>
                    <m:r>
                      <a:rPr lang="en-US" b="0" i="1" smtClean="0">
                        <a:latin typeface="Cambria Math"/>
                      </a:rPr>
                      <m:t>𝛼</m:t>
                    </m:r>
                    <m:r>
                      <a:rPr lang="en-US" b="0" i="1" smtClean="0">
                        <a:latin typeface="Cambria Math"/>
                      </a:rPr>
                      <m:t>+</m:t>
                    </m:r>
                    <m:r>
                      <a:rPr lang="en-US" b="0" i="1" smtClean="0">
                        <a:latin typeface="Cambria Math"/>
                      </a:rPr>
                      <m:t>𝛽</m:t>
                    </m:r>
                    <m:r>
                      <a:rPr lang="en-US" b="0" i="1" smtClean="0">
                        <a:latin typeface="Cambria Math"/>
                      </a:rPr>
                      <m:t>𝑥</m:t>
                    </m:r>
                  </m:oMath>
                </a14:m>
                <a:r>
                  <a:rPr lang="en-US" dirty="0" smtClean="0"/>
                  <a:t> is the regression line, where </a:t>
                </a:r>
                <a14:m>
                  <m:oMath xmlns:m="http://schemas.openxmlformats.org/officeDocument/2006/math">
                    <m:r>
                      <a:rPr lang="en-US" b="0" i="1" smtClean="0">
                        <a:latin typeface="Cambria Math"/>
                      </a:rPr>
                      <m:t>𝛼</m:t>
                    </m:r>
                  </m:oMath>
                </a14:m>
                <a:r>
                  <a:rPr lang="en-US" dirty="0" smtClean="0"/>
                  <a:t> is called the intercept and </a:t>
                </a:r>
                <a14:m>
                  <m:oMath xmlns:m="http://schemas.openxmlformats.org/officeDocument/2006/math">
                    <m:r>
                      <a:rPr lang="en-US" b="0" i="1" smtClean="0">
                        <a:latin typeface="Cambria Math"/>
                      </a:rPr>
                      <m:t>𝛽</m:t>
                    </m:r>
                  </m:oMath>
                </a14:m>
                <a:r>
                  <a:rPr lang="en-US" dirty="0" smtClean="0"/>
                  <a:t> is called the slope; </a:t>
                </a:r>
              </a:p>
              <a:p>
                <a:r>
                  <a:rPr lang="en-US" dirty="0" smtClean="0"/>
                  <a:t>This is the regression line based on the sample</a:t>
                </a:r>
              </a:p>
              <a:p>
                <a14:m>
                  <m:oMath xmlns:m="http://schemas.openxmlformats.org/officeDocument/2006/math">
                    <m:r>
                      <a:rPr lang="en-US" b="0" i="1" smtClean="0">
                        <a:latin typeface="Cambria Math"/>
                      </a:rPr>
                      <m:t>𝑦</m:t>
                    </m:r>
                  </m:oMath>
                </a14:m>
                <a:r>
                  <a:rPr lang="en-US" dirty="0" smtClean="0"/>
                  <a:t> is the mean birth weight  for a given </a:t>
                </a:r>
                <a:r>
                  <a:rPr lang="en-US" dirty="0" err="1" smtClean="0"/>
                  <a:t>estriol</a:t>
                </a:r>
                <a:r>
                  <a:rPr lang="en-US" dirty="0" smtClean="0"/>
                  <a:t> (x) value.</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81000" y="4800600"/>
                <a:ext cx="8229600" cy="1706563"/>
              </a:xfrm>
              <a:blipFill rotWithShape="0">
                <a:blip r:embed="rId2"/>
                <a:stretch>
                  <a:fillRect l="-1111" t="-6810"/>
                </a:stretch>
              </a:blipFill>
            </p:spPr>
            <p:txBody>
              <a:bodyPr/>
              <a:lstStyle/>
              <a:p>
                <a:r>
                  <a:rPr lang="en-US">
                    <a:noFill/>
                  </a:rPr>
                  <a:t> </a:t>
                </a:r>
              </a:p>
            </p:txBody>
          </p:sp>
        </mc:Fallback>
      </mc:AlternateContent>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0"/>
            <a:ext cx="5953125" cy="501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76141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relationship</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19200"/>
                <a:ext cx="8229600" cy="1828800"/>
              </a:xfrm>
            </p:spPr>
            <p:txBody>
              <a:bodyPr/>
              <a:lstStyle/>
              <a:p>
                <a:r>
                  <a:rPr lang="en-US" dirty="0" smtClean="0"/>
                  <a:t>Positive relationship (association)</a:t>
                </a:r>
              </a:p>
              <a:p>
                <a:pPr lvl="1"/>
                <a:r>
                  <a:rPr lang="en-US" dirty="0" smtClean="0"/>
                  <a:t>When x is increasing, y is increasing</a:t>
                </a:r>
              </a:p>
              <a:p>
                <a:pPr lvl="1"/>
                <a14:m>
                  <m:oMath xmlns:m="http://schemas.openxmlformats.org/officeDocument/2006/math">
                    <m:r>
                      <a:rPr lang="en-US" b="0" i="1" smtClean="0">
                        <a:latin typeface="Cambria Math"/>
                      </a:rPr>
                      <m:t>𝛽</m:t>
                    </m:r>
                  </m:oMath>
                </a14:m>
                <a:r>
                  <a:rPr lang="en-US" dirty="0" smtClean="0"/>
                  <a:t> (slope) &gt;0</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219200"/>
                <a:ext cx="8229600" cy="1828800"/>
              </a:xfrm>
              <a:blipFill rotWithShape="1">
                <a:blip r:embed="rId2"/>
                <a:stretch>
                  <a:fillRect l="-1630" t="-4333"/>
                </a:stretch>
              </a:blipFill>
            </p:spPr>
            <p:txBody>
              <a:bodyPr/>
              <a:lstStyle/>
              <a:p>
                <a:r>
                  <a:rPr lang="en-US">
                    <a:noFill/>
                  </a:rPr>
                  <a:t> </a:t>
                </a:r>
              </a:p>
            </p:txBody>
          </p:sp>
        </mc:Fallback>
      </mc:AlternateContent>
      <p:graphicFrame>
        <p:nvGraphicFramePr>
          <p:cNvPr id="6" name="Chart 5"/>
          <p:cNvGraphicFramePr>
            <a:graphicFrameLocks/>
          </p:cNvGraphicFramePr>
          <p:nvPr>
            <p:extLst>
              <p:ext uri="{D42A27DB-BD31-4B8C-83A1-F6EECF244321}">
                <p14:modId xmlns:p14="http://schemas.microsoft.com/office/powerpoint/2010/main" val="1852049417"/>
              </p:ext>
            </p:extLst>
          </p:nvPr>
        </p:nvGraphicFramePr>
        <p:xfrm>
          <a:off x="1752600" y="2667000"/>
          <a:ext cx="5638800" cy="3810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800861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relationship</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19200"/>
                <a:ext cx="8229600" cy="1219200"/>
              </a:xfrm>
            </p:spPr>
            <p:txBody>
              <a:bodyPr>
                <a:normAutofit fontScale="85000" lnSpcReduction="20000"/>
              </a:bodyPr>
              <a:lstStyle/>
              <a:p>
                <a:r>
                  <a:rPr lang="en-US" dirty="0" smtClean="0"/>
                  <a:t>Negative relationship (association)</a:t>
                </a:r>
              </a:p>
              <a:p>
                <a:pPr lvl="1"/>
                <a:r>
                  <a:rPr lang="en-US" dirty="0" smtClean="0"/>
                  <a:t>When x is increasing, y is decreasing</a:t>
                </a:r>
              </a:p>
              <a:p>
                <a:pPr lvl="1"/>
                <a14:m>
                  <m:oMath xmlns:m="http://schemas.openxmlformats.org/officeDocument/2006/math">
                    <m:r>
                      <a:rPr lang="en-US" b="0" i="1" smtClean="0">
                        <a:latin typeface="Cambria Math"/>
                      </a:rPr>
                      <m:t>𝛽</m:t>
                    </m:r>
                  </m:oMath>
                </a14:m>
                <a:r>
                  <a:rPr lang="en-US" dirty="0" smtClean="0"/>
                  <a:t> (slope)&lt;0</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219200"/>
                <a:ext cx="8229600" cy="1219200"/>
              </a:xfrm>
              <a:blipFill rotWithShape="1">
                <a:blip r:embed="rId2"/>
                <a:stretch>
                  <a:fillRect l="-1185" t="-10000" b="-6500"/>
                </a:stretch>
              </a:blipFill>
            </p:spPr>
            <p:txBody>
              <a:bodyPr/>
              <a:lstStyle/>
              <a:p>
                <a:r>
                  <a:rPr lang="en-US">
                    <a:noFill/>
                  </a:rPr>
                  <a:t> </a:t>
                </a:r>
              </a:p>
            </p:txBody>
          </p:sp>
        </mc:Fallback>
      </mc:AlternateContent>
      <p:graphicFrame>
        <p:nvGraphicFramePr>
          <p:cNvPr id="5" name="Chart 4"/>
          <p:cNvGraphicFramePr>
            <a:graphicFrameLocks/>
          </p:cNvGraphicFramePr>
          <p:nvPr>
            <p:extLst>
              <p:ext uri="{D42A27DB-BD31-4B8C-83A1-F6EECF244321}">
                <p14:modId xmlns:p14="http://schemas.microsoft.com/office/powerpoint/2010/main" val="1629291508"/>
              </p:ext>
            </p:extLst>
          </p:nvPr>
        </p:nvGraphicFramePr>
        <p:xfrm>
          <a:off x="1447800" y="2590800"/>
          <a:ext cx="6019800" cy="3962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65600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relationship</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143000"/>
                <a:ext cx="8229600" cy="1600200"/>
              </a:xfrm>
            </p:spPr>
            <p:txBody>
              <a:bodyPr>
                <a:normAutofit fontScale="92500" lnSpcReduction="20000"/>
              </a:bodyPr>
              <a:lstStyle/>
              <a:p>
                <a:r>
                  <a:rPr lang="en-US" dirty="0" smtClean="0"/>
                  <a:t>No relationship (association)</a:t>
                </a:r>
              </a:p>
              <a:p>
                <a:pPr lvl="1"/>
                <a:r>
                  <a:rPr lang="en-US" dirty="0" smtClean="0"/>
                  <a:t>When x is increasing, y does not change or does not keep increasing or decreasing</a:t>
                </a:r>
              </a:p>
              <a:p>
                <a:pPr lvl="1"/>
                <a14:m>
                  <m:oMath xmlns:m="http://schemas.openxmlformats.org/officeDocument/2006/math">
                    <m:r>
                      <a:rPr lang="en-US" b="0" i="1" smtClean="0">
                        <a:latin typeface="Cambria Math"/>
                      </a:rPr>
                      <m:t>𝛽</m:t>
                    </m:r>
                  </m:oMath>
                </a14:m>
                <a:r>
                  <a:rPr lang="en-US" dirty="0" smtClean="0"/>
                  <a:t> (slope)=0</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143000"/>
                <a:ext cx="8229600" cy="1600200"/>
              </a:xfrm>
              <a:blipFill rotWithShape="1">
                <a:blip r:embed="rId2"/>
                <a:stretch>
                  <a:fillRect l="-1481" t="-9924" b="-8015"/>
                </a:stretch>
              </a:blipFill>
            </p:spPr>
            <p:txBody>
              <a:bodyPr/>
              <a:lstStyle/>
              <a:p>
                <a:r>
                  <a:rPr lang="en-US">
                    <a:noFill/>
                  </a:rPr>
                  <a:t> </a:t>
                </a:r>
              </a:p>
            </p:txBody>
          </p:sp>
        </mc:Fallback>
      </mc:AlternateContent>
      <p:graphicFrame>
        <p:nvGraphicFramePr>
          <p:cNvPr id="5" name="Chart 4"/>
          <p:cNvGraphicFramePr>
            <a:graphicFrameLocks/>
          </p:cNvGraphicFramePr>
          <p:nvPr>
            <p:extLst>
              <p:ext uri="{D42A27DB-BD31-4B8C-83A1-F6EECF244321}">
                <p14:modId xmlns:p14="http://schemas.microsoft.com/office/powerpoint/2010/main" val="1047475904"/>
              </p:ext>
            </p:extLst>
          </p:nvPr>
        </p:nvGraphicFramePr>
        <p:xfrm>
          <a:off x="1600200" y="3124200"/>
          <a:ext cx="5562600" cy="3581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05356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Least square regression line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95400"/>
                <a:ext cx="8229600" cy="1524000"/>
              </a:xfrm>
            </p:spPr>
            <p:txBody>
              <a:bodyPr>
                <a:normAutofit fontScale="85000" lnSpcReduction="20000"/>
              </a:bodyPr>
              <a:lstStyle/>
              <a:p>
                <a:r>
                  <a:rPr lang="en-US" dirty="0" smtClean="0"/>
                  <a:t>Definition: the least square line is the line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a:rPr>
                          <m:t>𝑦</m:t>
                        </m:r>
                      </m:e>
                    </m:acc>
                    <m:r>
                      <a:rPr lang="en-US" b="0" i="1" smtClean="0">
                        <a:latin typeface="Cambria Math"/>
                      </a:rPr>
                      <m:t>=</m:t>
                    </m:r>
                    <m:r>
                      <a:rPr lang="en-US" b="0" i="1" smtClean="0">
                        <a:latin typeface="Cambria Math"/>
                      </a:rPr>
                      <m:t>𝛼</m:t>
                    </m:r>
                    <m:r>
                      <a:rPr lang="en-US" b="0" i="1" smtClean="0">
                        <a:latin typeface="Cambria Math"/>
                      </a:rPr>
                      <m:t>+</m:t>
                    </m:r>
                    <m:r>
                      <a:rPr lang="en-US" b="0" i="1" smtClean="0">
                        <a:latin typeface="Cambria Math"/>
                      </a:rPr>
                      <m:t>𝛽</m:t>
                    </m:r>
                    <m:r>
                      <a:rPr lang="en-US" b="0" i="1" smtClean="0">
                        <a:latin typeface="Cambria Math"/>
                      </a:rPr>
                      <m:t>𝑥</m:t>
                    </m:r>
                  </m:oMath>
                </a14:m>
                <a:r>
                  <a:rPr lang="en-US" dirty="0" smtClean="0"/>
                  <a:t> that minimizes the sum of squared distances of the sample points from the line, </a:t>
                </a:r>
                <a14:m>
                  <m:oMath xmlns:m="http://schemas.openxmlformats.org/officeDocument/2006/math">
                    <m:nary>
                      <m:naryPr>
                        <m:chr m:val="∑"/>
                        <m:ctrlPr>
                          <a:rPr lang="en-US" i="1" smtClean="0">
                            <a:latin typeface="Cambria Math" panose="02040503050406030204" pitchFamily="18" charset="0"/>
                          </a:rPr>
                        </m:ctrlPr>
                      </m:naryPr>
                      <m:sub>
                        <m:r>
                          <m:rPr>
                            <m:brk m:alnAt="23"/>
                          </m:rPr>
                          <a:rPr lang="en-US" b="0" i="1" smtClean="0">
                            <a:latin typeface="Cambria Math"/>
                          </a:rPr>
                          <m:t>𝑛</m:t>
                        </m:r>
                        <m:r>
                          <a:rPr lang="en-US" b="0" i="1" smtClean="0">
                            <a:latin typeface="Cambria Math"/>
                          </a:rPr>
                          <m:t>=1</m:t>
                        </m:r>
                      </m:sub>
                      <m:sup>
                        <m:r>
                          <a:rPr lang="en-US" b="0" i="1" smtClean="0">
                            <a:latin typeface="Cambria Math"/>
                          </a:rPr>
                          <m:t>𝑛</m:t>
                        </m:r>
                      </m:sup>
                      <m:e>
                        <m:sSubSup>
                          <m:sSubSupPr>
                            <m:ctrlPr>
                              <a:rPr lang="en-US" b="0" i="1" smtClean="0">
                                <a:latin typeface="Cambria Math" panose="02040503050406030204" pitchFamily="18" charset="0"/>
                              </a:rPr>
                            </m:ctrlPr>
                          </m:sSubSupPr>
                          <m:e>
                            <m:r>
                              <a:rPr lang="en-US" b="0" i="1" smtClean="0">
                                <a:latin typeface="Cambria Math"/>
                              </a:rPr>
                              <m:t>𝑑</m:t>
                            </m:r>
                          </m:e>
                          <m:sub>
                            <m:r>
                              <a:rPr lang="en-US" b="0" i="1" smtClean="0">
                                <a:latin typeface="Cambria Math"/>
                              </a:rPr>
                              <m:t>𝑖</m:t>
                            </m:r>
                          </m:sub>
                          <m:sup>
                            <m:r>
                              <a:rPr lang="en-US" b="0" i="1" smtClean="0">
                                <a:latin typeface="Cambria Math"/>
                              </a:rPr>
                              <m:t>2</m:t>
                            </m:r>
                          </m:sup>
                        </m:sSubSup>
                      </m:e>
                    </m:nary>
                  </m:oMath>
                </a14:m>
                <a:endParaRPr lang="en-US" dirty="0" smtClean="0"/>
              </a:p>
              <a:p>
                <a:r>
                  <a:rPr lang="en-US" dirty="0" smtClean="0"/>
                  <a:t>Residual: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𝑑</m:t>
                        </m:r>
                      </m:e>
                      <m:sub>
                        <m:r>
                          <a:rPr lang="en-US" b="0" i="1" smtClean="0">
                            <a:latin typeface="Cambria Math"/>
                          </a:rPr>
                          <m:t>𝑖</m:t>
                        </m:r>
                      </m:sub>
                    </m:sSub>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𝑦</m:t>
                        </m:r>
                      </m:e>
                      <m:sub>
                        <m:r>
                          <a:rPr lang="en-US" b="0" i="1" smtClean="0">
                            <a:latin typeface="Cambria Math"/>
                          </a:rPr>
                          <m:t>𝑖</m:t>
                        </m:r>
                      </m:sub>
                    </m:sSub>
                    <m:r>
                      <a:rPr lang="en-US" b="0" i="1" smtClean="0">
                        <a:latin typeface="Cambria Math"/>
                      </a:rPr>
                      <m:t>−</m:t>
                    </m:r>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a:rPr>
                              <m:t>𝑦</m:t>
                            </m:r>
                          </m:e>
                        </m:acc>
                      </m:e>
                      <m:sub>
                        <m:r>
                          <a:rPr lang="en-US" b="0" i="1" smtClean="0">
                            <a:latin typeface="Cambria Math"/>
                          </a:rPr>
                          <m:t>𝑖</m:t>
                        </m:r>
                      </m:sub>
                    </m:sSub>
                  </m:oMath>
                </a14:m>
                <a:endParaRPr lang="en-US" dirty="0" smtClean="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295400"/>
                <a:ext cx="8229600" cy="1524000"/>
              </a:xfrm>
              <a:blipFill rotWithShape="1">
                <a:blip r:embed="rId2"/>
                <a:stretch>
                  <a:fillRect l="-1185" t="-8000" b="-9600"/>
                </a:stretch>
              </a:blipFill>
            </p:spPr>
            <p:txBody>
              <a:bodyPr/>
              <a:lstStyle/>
              <a:p>
                <a:r>
                  <a:rPr lang="en-US">
                    <a:noFill/>
                  </a:rPr>
                  <a:t> </a:t>
                </a:r>
              </a:p>
            </p:txBody>
          </p:sp>
        </mc:Fallback>
      </mc:AlternateContent>
      <p:pic>
        <p:nvPicPr>
          <p:cNvPr id="4" name="Picture 5" descr="Residua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3255" y="2942249"/>
            <a:ext cx="4953000" cy="3915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81413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2379</TotalTime>
  <Words>1216</Words>
  <Application>Microsoft Office PowerPoint</Application>
  <PresentationFormat>On-screen Show (4:3)</PresentationFormat>
  <Paragraphs>222</Paragraphs>
  <Slides>39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SimSun</vt:lpstr>
      <vt:lpstr>SimSun</vt:lpstr>
      <vt:lpstr>Arial</vt:lpstr>
      <vt:lpstr>Calibri</vt:lpstr>
      <vt:lpstr>Cambria Math</vt:lpstr>
      <vt:lpstr>Times New Roman</vt:lpstr>
      <vt:lpstr>Office Theme</vt:lpstr>
      <vt:lpstr>Module 3 linear regression</vt:lpstr>
      <vt:lpstr>Learning objectives and outcomes</vt:lpstr>
      <vt:lpstr>When to use regression analysis</vt:lpstr>
      <vt:lpstr>Regression line</vt:lpstr>
      <vt:lpstr>PowerPoint Presentation</vt:lpstr>
      <vt:lpstr>Types of relationship</vt:lpstr>
      <vt:lpstr>Types of relationship</vt:lpstr>
      <vt:lpstr>Types of relationship</vt:lpstr>
      <vt:lpstr>Least square regression line</vt:lpstr>
      <vt:lpstr>How to obtain least square regression line</vt:lpstr>
      <vt:lpstr>How to obtain least square regression</vt:lpstr>
      <vt:lpstr>How to obtain least square regression</vt:lpstr>
      <vt:lpstr>Use SPSS to get the regression model</vt:lpstr>
      <vt:lpstr>Least regression line using SPSS</vt:lpstr>
      <vt:lpstr>Interpret the parameters</vt:lpstr>
      <vt:lpstr>Activity 1</vt:lpstr>
      <vt:lpstr>Activity 1</vt:lpstr>
      <vt:lpstr>Activity 1</vt:lpstr>
      <vt:lpstr>Test of slope</vt:lpstr>
      <vt:lpstr>Test of slope</vt:lpstr>
      <vt:lpstr>Test of slope</vt:lpstr>
      <vt:lpstr>ANOVA test of slope</vt:lpstr>
      <vt:lpstr>Test of slope and confidence interval of slope and intercept</vt:lpstr>
      <vt:lpstr>Four steps of hypothesis testing</vt:lpstr>
      <vt:lpstr>Example 2</vt:lpstr>
      <vt:lpstr>Example 2 output</vt:lpstr>
      <vt:lpstr>Example 2 output</vt:lpstr>
      <vt:lpstr>Activity 2</vt:lpstr>
      <vt:lpstr>Activity 2</vt:lpstr>
      <vt:lpstr>Does your line fit the data well?</vt:lpstr>
      <vt:lpstr>Residual analysis</vt:lpstr>
      <vt:lpstr>Linearity assumption</vt:lpstr>
      <vt:lpstr>Equal variance assumption</vt:lpstr>
      <vt:lpstr>Outlier and influential points</vt:lpstr>
      <vt:lpstr>Example 3</vt:lpstr>
      <vt:lpstr>Example</vt:lpstr>
      <vt:lpstr>Activity 3</vt:lpstr>
      <vt:lpstr>Variance stabling transformation</vt:lpstr>
      <vt:lpstr>Correlation ≠Causation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9 part I linear regression</dc:title>
  <dc:creator>Wei Wei</dc:creator>
  <cp:lastModifiedBy>Wei Wei</cp:lastModifiedBy>
  <cp:revision>153</cp:revision>
  <dcterms:created xsi:type="dcterms:W3CDTF">2006-08-16T00:00:00Z</dcterms:created>
  <dcterms:modified xsi:type="dcterms:W3CDTF">2016-06-29T11:44:54Z</dcterms:modified>
</cp:coreProperties>
</file>