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77" r:id="rId6"/>
    <p:sldId id="260" r:id="rId7"/>
    <p:sldId id="261" r:id="rId8"/>
    <p:sldId id="262" r:id="rId9"/>
    <p:sldId id="263" r:id="rId10"/>
    <p:sldId id="288" r:id="rId11"/>
    <p:sldId id="265" r:id="rId12"/>
    <p:sldId id="280" r:id="rId13"/>
    <p:sldId id="266" r:id="rId14"/>
    <p:sldId id="267" r:id="rId15"/>
    <p:sldId id="279" r:id="rId16"/>
    <p:sldId id="270" r:id="rId17"/>
    <p:sldId id="281" r:id="rId18"/>
    <p:sldId id="278" r:id="rId19"/>
    <p:sldId id="285" r:id="rId20"/>
    <p:sldId id="286" r:id="rId21"/>
    <p:sldId id="303" r:id="rId22"/>
    <p:sldId id="271" r:id="rId23"/>
    <p:sldId id="272" r:id="rId24"/>
    <p:sldId id="273" r:id="rId25"/>
    <p:sldId id="274" r:id="rId26"/>
    <p:sldId id="275" r:id="rId27"/>
    <p:sldId id="282" r:id="rId28"/>
    <p:sldId id="287" r:id="rId29"/>
    <p:sldId id="289" r:id="rId30"/>
    <p:sldId id="290" r:id="rId31"/>
    <p:sldId id="292" r:id="rId32"/>
    <p:sldId id="293" r:id="rId33"/>
    <p:sldId id="294" r:id="rId34"/>
    <p:sldId id="295" r:id="rId35"/>
    <p:sldId id="296" r:id="rId36"/>
    <p:sldId id="297" r:id="rId37"/>
    <p:sldId id="298" r:id="rId38"/>
    <p:sldId id="299" r:id="rId39"/>
    <p:sldId id="300" r:id="rId40"/>
    <p:sldId id="301" r:id="rId41"/>
    <p:sldId id="302" r:id="rId4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71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07BD458-9BFD-49CE-AE02-53A49B69A27D}" type="datetimeFigureOut">
              <a:rPr lang="en-US" smtClean="0"/>
              <a:t>6/28/2016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B162D9-362A-49D5-BCEC-335AB0AB0C16}" type="slidenum">
              <a:rPr lang="en-US" smtClean="0"/>
              <a:t>‹#›</a:t>
            </a:fld>
            <a:endParaRPr lang="en-US"/>
          </a:p>
        </p:txBody>
      </p:sp>
    </p:spTree>
    <p:extLst>
      <p:ext uri="{BB962C8B-B14F-4D97-AF65-F5344CB8AC3E}">
        <p14:creationId xmlns:p14="http://schemas.microsoft.com/office/powerpoint/2010/main" val="11818192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07BD458-9BFD-49CE-AE02-53A49B69A27D}" type="datetimeFigureOut">
              <a:rPr lang="en-US" smtClean="0"/>
              <a:t>6/28/2016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B162D9-362A-49D5-BCEC-335AB0AB0C16}" type="slidenum">
              <a:rPr lang="en-US" smtClean="0"/>
              <a:t>‹#›</a:t>
            </a:fld>
            <a:endParaRPr lang="en-US"/>
          </a:p>
        </p:txBody>
      </p:sp>
    </p:spTree>
    <p:extLst>
      <p:ext uri="{BB962C8B-B14F-4D97-AF65-F5344CB8AC3E}">
        <p14:creationId xmlns:p14="http://schemas.microsoft.com/office/powerpoint/2010/main" val="6612066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07BD458-9BFD-49CE-AE02-53A49B69A27D}" type="datetimeFigureOut">
              <a:rPr lang="en-US" smtClean="0"/>
              <a:t>6/28/2016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B162D9-362A-49D5-BCEC-335AB0AB0C16}" type="slidenum">
              <a:rPr lang="en-US" smtClean="0"/>
              <a:t>‹#›</a:t>
            </a:fld>
            <a:endParaRPr lang="en-US"/>
          </a:p>
        </p:txBody>
      </p:sp>
    </p:spTree>
    <p:extLst>
      <p:ext uri="{BB962C8B-B14F-4D97-AF65-F5344CB8AC3E}">
        <p14:creationId xmlns:p14="http://schemas.microsoft.com/office/powerpoint/2010/main" val="32242245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07BD458-9BFD-49CE-AE02-53A49B69A27D}" type="datetimeFigureOut">
              <a:rPr lang="en-US" smtClean="0"/>
              <a:t>6/28/2016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B162D9-362A-49D5-BCEC-335AB0AB0C16}" type="slidenum">
              <a:rPr lang="en-US" smtClean="0"/>
              <a:t>‹#›</a:t>
            </a:fld>
            <a:endParaRPr lang="en-US"/>
          </a:p>
        </p:txBody>
      </p:sp>
    </p:spTree>
    <p:extLst>
      <p:ext uri="{BB962C8B-B14F-4D97-AF65-F5344CB8AC3E}">
        <p14:creationId xmlns:p14="http://schemas.microsoft.com/office/powerpoint/2010/main" val="15981866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07BD458-9BFD-49CE-AE02-53A49B69A27D}" type="datetimeFigureOut">
              <a:rPr lang="en-US" smtClean="0"/>
              <a:t>6/28/2016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B162D9-362A-49D5-BCEC-335AB0AB0C16}" type="slidenum">
              <a:rPr lang="en-US" smtClean="0"/>
              <a:t>‹#›</a:t>
            </a:fld>
            <a:endParaRPr lang="en-US"/>
          </a:p>
        </p:txBody>
      </p:sp>
    </p:spTree>
    <p:extLst>
      <p:ext uri="{BB962C8B-B14F-4D97-AF65-F5344CB8AC3E}">
        <p14:creationId xmlns:p14="http://schemas.microsoft.com/office/powerpoint/2010/main" val="7926438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07BD458-9BFD-49CE-AE02-53A49B69A27D}" type="datetimeFigureOut">
              <a:rPr lang="en-US" smtClean="0"/>
              <a:t>6/28/2016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B162D9-362A-49D5-BCEC-335AB0AB0C16}" type="slidenum">
              <a:rPr lang="en-US" smtClean="0"/>
              <a:t>‹#›</a:t>
            </a:fld>
            <a:endParaRPr lang="en-US"/>
          </a:p>
        </p:txBody>
      </p:sp>
    </p:spTree>
    <p:extLst>
      <p:ext uri="{BB962C8B-B14F-4D97-AF65-F5344CB8AC3E}">
        <p14:creationId xmlns:p14="http://schemas.microsoft.com/office/powerpoint/2010/main" val="15366700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07BD458-9BFD-49CE-AE02-53A49B69A27D}" type="datetimeFigureOut">
              <a:rPr lang="en-US" smtClean="0"/>
              <a:t>6/28/2016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5B162D9-362A-49D5-BCEC-335AB0AB0C16}" type="slidenum">
              <a:rPr lang="en-US" smtClean="0"/>
              <a:t>‹#›</a:t>
            </a:fld>
            <a:endParaRPr lang="en-US"/>
          </a:p>
        </p:txBody>
      </p:sp>
    </p:spTree>
    <p:extLst>
      <p:ext uri="{BB962C8B-B14F-4D97-AF65-F5344CB8AC3E}">
        <p14:creationId xmlns:p14="http://schemas.microsoft.com/office/powerpoint/2010/main" val="23926805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07BD458-9BFD-49CE-AE02-53A49B69A27D}" type="datetimeFigureOut">
              <a:rPr lang="en-US" smtClean="0"/>
              <a:t>6/28/2016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5B162D9-362A-49D5-BCEC-335AB0AB0C16}" type="slidenum">
              <a:rPr lang="en-US" smtClean="0"/>
              <a:t>‹#›</a:t>
            </a:fld>
            <a:endParaRPr lang="en-US"/>
          </a:p>
        </p:txBody>
      </p:sp>
    </p:spTree>
    <p:extLst>
      <p:ext uri="{BB962C8B-B14F-4D97-AF65-F5344CB8AC3E}">
        <p14:creationId xmlns:p14="http://schemas.microsoft.com/office/powerpoint/2010/main" val="20021962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07BD458-9BFD-49CE-AE02-53A49B69A27D}" type="datetimeFigureOut">
              <a:rPr lang="en-US" smtClean="0"/>
              <a:t>6/28/2016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5B162D9-362A-49D5-BCEC-335AB0AB0C16}" type="slidenum">
              <a:rPr lang="en-US" smtClean="0"/>
              <a:t>‹#›</a:t>
            </a:fld>
            <a:endParaRPr lang="en-US"/>
          </a:p>
        </p:txBody>
      </p:sp>
    </p:spTree>
    <p:extLst>
      <p:ext uri="{BB962C8B-B14F-4D97-AF65-F5344CB8AC3E}">
        <p14:creationId xmlns:p14="http://schemas.microsoft.com/office/powerpoint/2010/main" val="19188939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07BD458-9BFD-49CE-AE02-53A49B69A27D}" type="datetimeFigureOut">
              <a:rPr lang="en-US" smtClean="0"/>
              <a:t>6/28/2016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B162D9-362A-49D5-BCEC-335AB0AB0C16}" type="slidenum">
              <a:rPr lang="en-US" smtClean="0"/>
              <a:t>‹#›</a:t>
            </a:fld>
            <a:endParaRPr lang="en-US"/>
          </a:p>
        </p:txBody>
      </p:sp>
    </p:spTree>
    <p:extLst>
      <p:ext uri="{BB962C8B-B14F-4D97-AF65-F5344CB8AC3E}">
        <p14:creationId xmlns:p14="http://schemas.microsoft.com/office/powerpoint/2010/main" val="22009975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07BD458-9BFD-49CE-AE02-53A49B69A27D}" type="datetimeFigureOut">
              <a:rPr lang="en-US" smtClean="0"/>
              <a:t>6/28/2016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B162D9-362A-49D5-BCEC-335AB0AB0C16}" type="slidenum">
              <a:rPr lang="en-US" smtClean="0"/>
              <a:t>‹#›</a:t>
            </a:fld>
            <a:endParaRPr lang="en-US"/>
          </a:p>
        </p:txBody>
      </p:sp>
    </p:spTree>
    <p:extLst>
      <p:ext uri="{BB962C8B-B14F-4D97-AF65-F5344CB8AC3E}">
        <p14:creationId xmlns:p14="http://schemas.microsoft.com/office/powerpoint/2010/main" val="21245382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7BD458-9BFD-49CE-AE02-53A49B69A27D}" type="datetimeFigureOut">
              <a:rPr lang="en-US" smtClean="0"/>
              <a:t>6/28/2016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B162D9-362A-49D5-BCEC-335AB0AB0C16}" type="slidenum">
              <a:rPr lang="en-US" smtClean="0"/>
              <a:t>‹#›</a:t>
            </a:fld>
            <a:endParaRPr lang="en-US"/>
          </a:p>
        </p:txBody>
      </p:sp>
    </p:spTree>
    <p:extLst>
      <p:ext uri="{BB962C8B-B14F-4D97-AF65-F5344CB8AC3E}">
        <p14:creationId xmlns:p14="http://schemas.microsoft.com/office/powerpoint/2010/main" val="41909389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Module 2 one-way ANOVA and two-way ANOVA</a:t>
            </a:r>
            <a:endParaRPr lang="en-US" dirty="0"/>
          </a:p>
        </p:txBody>
      </p:sp>
      <p:sp>
        <p:nvSpPr>
          <p:cNvPr id="3" name="Subtitle 2"/>
          <p:cNvSpPr>
            <a:spLocks noGrp="1"/>
          </p:cNvSpPr>
          <p:nvPr>
            <p:ph type="subTitle" idx="1"/>
          </p:nvPr>
        </p:nvSpPr>
        <p:spPr/>
        <p:txBody>
          <a:bodyPr/>
          <a:lstStyle/>
          <a:p>
            <a:r>
              <a:rPr lang="en-US" dirty="0" smtClean="0"/>
              <a:t>Wei </a:t>
            </a:r>
            <a:r>
              <a:rPr lang="en-US" dirty="0" err="1" smtClean="0"/>
              <a:t>Wei</a:t>
            </a:r>
            <a:endParaRPr lang="en-US" dirty="0" smtClean="0"/>
          </a:p>
          <a:p>
            <a:r>
              <a:rPr lang="en-US" dirty="0" smtClean="0"/>
              <a:t>Metro State University</a:t>
            </a:r>
            <a:endParaRPr lang="en-US" dirty="0"/>
          </a:p>
        </p:txBody>
      </p:sp>
    </p:spTree>
    <p:extLst>
      <p:ext uri="{BB962C8B-B14F-4D97-AF65-F5344CB8AC3E}">
        <p14:creationId xmlns:p14="http://schemas.microsoft.com/office/powerpoint/2010/main" val="15483803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ANOVA model</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𝑦</m:t>
                        </m:r>
                      </m:e>
                      <m:sub>
                        <m:r>
                          <a:rPr lang="en-US" i="1">
                            <a:latin typeface="Cambria Math" panose="02040503050406030204" pitchFamily="18" charset="0"/>
                          </a:rPr>
                          <m:t>𝑖𝑗</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𝜇</m:t>
                        </m:r>
                      </m:e>
                      <m:sub>
                        <m:r>
                          <a:rPr lang="en-US" i="1">
                            <a:latin typeface="Cambria Math" panose="02040503050406030204" pitchFamily="18" charset="0"/>
                          </a:rPr>
                          <m:t>𝑖</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𝜖</m:t>
                        </m:r>
                      </m:e>
                      <m:sub>
                        <m:r>
                          <a:rPr lang="en-US" i="1">
                            <a:latin typeface="Cambria Math" panose="02040503050406030204" pitchFamily="18" charset="0"/>
                          </a:rPr>
                          <m:t>𝑖𝑗</m:t>
                        </m:r>
                      </m:sub>
                    </m:sSub>
                  </m:oMath>
                </a14:m>
                <a:r>
                  <a:rPr lang="en-US" dirty="0"/>
                  <a:t>, </a:t>
                </a:r>
                <a:r>
                  <a:rPr lang="en-US" dirty="0" err="1"/>
                  <a:t>i</a:t>
                </a:r>
                <a:r>
                  <a:rPr lang="en-US" dirty="0"/>
                  <a:t> for each treatment group, j for each individual</a:t>
                </a:r>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t="-1961"/>
                </a:stretch>
              </a:blipFill>
            </p:spPr>
            <p:txBody>
              <a:bodyPr/>
              <a:lstStyle/>
              <a:p>
                <a:r>
                  <a:rPr lang="en-US">
                    <a:noFill/>
                  </a:rPr>
                  <a:t> </a:t>
                </a:r>
              </a:p>
            </p:txBody>
          </p:sp>
        </mc:Fallback>
      </mc:AlternateContent>
    </p:spTree>
    <p:extLst>
      <p:ext uri="{BB962C8B-B14F-4D97-AF65-F5344CB8AC3E}">
        <p14:creationId xmlns:p14="http://schemas.microsoft.com/office/powerpoint/2010/main" val="17791630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using SPSS</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600501" y="1295400"/>
                <a:ext cx="9457899" cy="2743200"/>
              </a:xfrm>
            </p:spPr>
            <p:txBody>
              <a:bodyPr>
                <a:normAutofit fontScale="92500"/>
              </a:bodyPr>
              <a:lstStyle/>
              <a:p>
                <a:pPr marL="0" indent="0">
                  <a:buNone/>
                </a:pPr>
                <a:r>
                  <a:rPr lang="en-US" sz="2600" dirty="0" smtClean="0"/>
                  <a:t>Table 1 shows the data about three drugs for the treatment of headache pain. The time </a:t>
                </a:r>
                <a:r>
                  <a:rPr lang="en-US" sz="2600" dirty="0"/>
                  <a:t>to relief in </a:t>
                </a:r>
                <a:r>
                  <a:rPr lang="en-US" sz="2600" dirty="0" smtClean="0"/>
                  <a:t>minutes is recorded after each patient taking each drug. </a:t>
                </a:r>
                <a:r>
                  <a:rPr lang="en-US" sz="2600" dirty="0"/>
                  <a:t>Nineteen patients were randomly assigned </a:t>
                </a:r>
                <a:r>
                  <a:rPr lang="en-US" sz="2600" dirty="0" smtClean="0"/>
                  <a:t>to the three drugs. </a:t>
                </a:r>
                <a:r>
                  <a:rPr lang="en-US" sz="2600" dirty="0"/>
                  <a:t>We </a:t>
                </a:r>
                <a:r>
                  <a:rPr lang="en-US" sz="2600" dirty="0" smtClean="0"/>
                  <a:t>have tested the normality of this data set before so the </a:t>
                </a:r>
                <a:r>
                  <a:rPr lang="en-US" sz="2600" dirty="0"/>
                  <a:t>three columns represent the values of independent random samples drawn from normal populations, </a:t>
                </a:r>
                <a:r>
                  <a:rPr lang="en-US" sz="2600" dirty="0" smtClean="0"/>
                  <a:t>with mean relief time </a:t>
                </a:r>
                <a14:m>
                  <m:oMath xmlns:m="http://schemas.openxmlformats.org/officeDocument/2006/math">
                    <m:sSub>
                      <m:sSubPr>
                        <m:ctrlPr>
                          <a:rPr lang="en-US" sz="2600" i="1">
                            <a:latin typeface="Cambria Math" panose="02040503050406030204" pitchFamily="18" charset="0"/>
                          </a:rPr>
                        </m:ctrlPr>
                      </m:sSubPr>
                      <m:e>
                        <m:r>
                          <a:rPr lang="en-US" sz="2600" i="1">
                            <a:latin typeface="Cambria Math"/>
                          </a:rPr>
                          <m:t>𝜇</m:t>
                        </m:r>
                      </m:e>
                      <m:sub>
                        <m:r>
                          <a:rPr lang="en-US" sz="2600" i="1">
                            <a:latin typeface="Cambria Math"/>
                          </a:rPr>
                          <m:t>1</m:t>
                        </m:r>
                      </m:sub>
                    </m:sSub>
                    <m:r>
                      <a:rPr lang="en-US" sz="2600" i="1">
                        <a:latin typeface="Cambria Math"/>
                      </a:rPr>
                      <m:t>, </m:t>
                    </m:r>
                    <m:sSub>
                      <m:sSubPr>
                        <m:ctrlPr>
                          <a:rPr lang="en-US" sz="2600" i="1">
                            <a:latin typeface="Cambria Math" panose="02040503050406030204" pitchFamily="18" charset="0"/>
                          </a:rPr>
                        </m:ctrlPr>
                      </m:sSubPr>
                      <m:e>
                        <m:r>
                          <a:rPr lang="en-US" sz="2600" i="1">
                            <a:latin typeface="Cambria Math"/>
                          </a:rPr>
                          <m:t>𝜇</m:t>
                        </m:r>
                      </m:e>
                      <m:sub>
                        <m:r>
                          <a:rPr lang="en-US" sz="2600" i="1">
                            <a:latin typeface="Cambria Math"/>
                          </a:rPr>
                          <m:t>2</m:t>
                        </m:r>
                      </m:sub>
                    </m:sSub>
                    <m:r>
                      <a:rPr lang="en-US" sz="2600" i="1">
                        <a:latin typeface="Cambria Math"/>
                      </a:rPr>
                      <m:t>, </m:t>
                    </m:r>
                    <m:r>
                      <a:rPr lang="en-US" sz="2600" i="1">
                        <a:latin typeface="Cambria Math"/>
                      </a:rPr>
                      <m:t>𝑎𝑛𝑑</m:t>
                    </m:r>
                    <m:r>
                      <a:rPr lang="en-US" sz="2600" i="1">
                        <a:latin typeface="Cambria Math"/>
                      </a:rPr>
                      <m:t> </m:t>
                    </m:r>
                    <m:sSub>
                      <m:sSubPr>
                        <m:ctrlPr>
                          <a:rPr lang="en-US" sz="2600" i="1">
                            <a:latin typeface="Cambria Math" panose="02040503050406030204" pitchFamily="18" charset="0"/>
                          </a:rPr>
                        </m:ctrlPr>
                      </m:sSubPr>
                      <m:e>
                        <m:r>
                          <a:rPr lang="en-US" sz="2600" i="1">
                            <a:latin typeface="Cambria Math" panose="02040503050406030204" pitchFamily="18" charset="0"/>
                          </a:rPr>
                          <m:t>𝜇</m:t>
                        </m:r>
                      </m:e>
                      <m:sub>
                        <m:r>
                          <a:rPr lang="en-US" sz="2600" i="1">
                            <a:latin typeface="Cambria Math" panose="02040503050406030204" pitchFamily="18" charset="0"/>
                          </a:rPr>
                          <m:t>3</m:t>
                        </m:r>
                      </m:sub>
                    </m:sSub>
                  </m:oMath>
                </a14:m>
                <a:r>
                  <a:rPr lang="en-US" sz="2600" dirty="0" smtClean="0"/>
                  <a:t>. </a:t>
                </a:r>
                <a:r>
                  <a:rPr lang="en-US" sz="2600" dirty="0"/>
                  <a:t>Perform an appropriate test to see if the average relief time for the three drugs are identical. Use the significance level of 0.05.</a:t>
                </a:r>
              </a:p>
              <a:p>
                <a:pPr marL="0" indent="0">
                  <a:buNone/>
                </a:pP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600501" y="1295400"/>
                <a:ext cx="9457899" cy="2743200"/>
              </a:xfrm>
              <a:blipFill rotWithShape="0">
                <a:blip r:embed="rId2"/>
                <a:stretch>
                  <a:fillRect l="-1032" t="-3111" r="-193" b="-4222"/>
                </a:stretch>
              </a:blipFill>
            </p:spPr>
            <p:txBody>
              <a:bodyPr/>
              <a:lstStyle/>
              <a:p>
                <a:r>
                  <a:rPr lang="en-US">
                    <a:noFill/>
                  </a:rPr>
                  <a:t> </a:t>
                </a:r>
              </a:p>
            </p:txBody>
          </p:sp>
        </mc:Fallback>
      </mc:AlternateContent>
      <p:graphicFrame>
        <p:nvGraphicFramePr>
          <p:cNvPr id="4" name="Table 3"/>
          <p:cNvGraphicFramePr>
            <a:graphicFrameLocks noGrp="1"/>
          </p:cNvGraphicFramePr>
          <p:nvPr>
            <p:extLst/>
          </p:nvPr>
        </p:nvGraphicFramePr>
        <p:xfrm>
          <a:off x="3124200" y="3962400"/>
          <a:ext cx="3505200" cy="2804160"/>
        </p:xfrm>
        <a:graphic>
          <a:graphicData uri="http://schemas.openxmlformats.org/drawingml/2006/table">
            <a:tbl>
              <a:tblPr>
                <a:tableStyleId>{5C22544A-7EE6-4342-B048-85BDC9FD1C3A}</a:tableStyleId>
              </a:tblPr>
              <a:tblGrid>
                <a:gridCol w="1168400"/>
                <a:gridCol w="1168400"/>
                <a:gridCol w="1168400"/>
              </a:tblGrid>
              <a:tr h="184150">
                <a:tc>
                  <a:txBody>
                    <a:bodyPr/>
                    <a:lstStyle/>
                    <a:p>
                      <a:pPr marL="0" marR="0">
                        <a:lnSpc>
                          <a:spcPct val="115000"/>
                        </a:lnSpc>
                        <a:spcBef>
                          <a:spcPts val="0"/>
                        </a:spcBef>
                        <a:spcAft>
                          <a:spcPts val="0"/>
                        </a:spcAft>
                      </a:pPr>
                      <a:r>
                        <a:rPr lang="en-US" sz="2000" dirty="0">
                          <a:effectLst/>
                        </a:rPr>
                        <a:t>Drug1</a:t>
                      </a:r>
                      <a:endParaRPr lang="en-US" sz="2000" dirty="0">
                        <a:effectLst/>
                        <a:latin typeface="Calibri"/>
                        <a:ea typeface="SimSun"/>
                        <a:cs typeface="Times New Roman"/>
                      </a:endParaRPr>
                    </a:p>
                  </a:txBody>
                  <a:tcPr marL="19050" marR="19050" marT="0" marB="0"/>
                </a:tc>
                <a:tc>
                  <a:txBody>
                    <a:bodyPr/>
                    <a:lstStyle/>
                    <a:p>
                      <a:pPr marL="0" marR="0">
                        <a:lnSpc>
                          <a:spcPct val="115000"/>
                        </a:lnSpc>
                        <a:spcBef>
                          <a:spcPts val="0"/>
                        </a:spcBef>
                        <a:spcAft>
                          <a:spcPts val="0"/>
                        </a:spcAft>
                      </a:pPr>
                      <a:r>
                        <a:rPr lang="en-US" sz="2000">
                          <a:effectLst/>
                        </a:rPr>
                        <a:t>Drug2</a:t>
                      </a:r>
                      <a:endParaRPr lang="en-US" sz="2000">
                        <a:effectLst/>
                        <a:latin typeface="Calibri"/>
                        <a:ea typeface="SimSun"/>
                        <a:cs typeface="Times New Roman"/>
                      </a:endParaRPr>
                    </a:p>
                  </a:txBody>
                  <a:tcPr marL="19050" marR="19050" marT="0" marB="0"/>
                </a:tc>
                <a:tc>
                  <a:txBody>
                    <a:bodyPr/>
                    <a:lstStyle/>
                    <a:p>
                      <a:pPr marL="0" marR="0">
                        <a:lnSpc>
                          <a:spcPct val="115000"/>
                        </a:lnSpc>
                        <a:spcBef>
                          <a:spcPts val="0"/>
                        </a:spcBef>
                        <a:spcAft>
                          <a:spcPts val="0"/>
                        </a:spcAft>
                      </a:pPr>
                      <a:r>
                        <a:rPr lang="en-US" sz="2000">
                          <a:effectLst/>
                        </a:rPr>
                        <a:t>Drug3</a:t>
                      </a:r>
                      <a:endParaRPr lang="en-US" sz="2000">
                        <a:effectLst/>
                        <a:latin typeface="Calibri"/>
                        <a:ea typeface="SimSun"/>
                        <a:cs typeface="Times New Roman"/>
                      </a:endParaRPr>
                    </a:p>
                  </a:txBody>
                  <a:tcPr marL="19050" marR="19050" marT="0" marB="0"/>
                </a:tc>
              </a:tr>
              <a:tr h="184150">
                <a:tc>
                  <a:txBody>
                    <a:bodyPr/>
                    <a:lstStyle/>
                    <a:p>
                      <a:pPr marL="0" marR="0" algn="r">
                        <a:lnSpc>
                          <a:spcPct val="115000"/>
                        </a:lnSpc>
                        <a:spcBef>
                          <a:spcPts val="0"/>
                        </a:spcBef>
                        <a:spcAft>
                          <a:spcPts val="0"/>
                        </a:spcAft>
                      </a:pPr>
                      <a:r>
                        <a:rPr lang="en-US" sz="2000">
                          <a:effectLst/>
                        </a:rPr>
                        <a:t>7.3</a:t>
                      </a:r>
                      <a:endParaRPr lang="en-US" sz="2000">
                        <a:effectLst/>
                        <a:latin typeface="Calibri"/>
                        <a:ea typeface="SimSun"/>
                        <a:cs typeface="Times New Roman"/>
                      </a:endParaRPr>
                    </a:p>
                  </a:txBody>
                  <a:tcPr marL="19050" marR="19050" marT="0" marB="0"/>
                </a:tc>
                <a:tc>
                  <a:txBody>
                    <a:bodyPr/>
                    <a:lstStyle/>
                    <a:p>
                      <a:pPr marL="0" marR="0" algn="r">
                        <a:lnSpc>
                          <a:spcPct val="115000"/>
                        </a:lnSpc>
                        <a:spcBef>
                          <a:spcPts val="0"/>
                        </a:spcBef>
                        <a:spcAft>
                          <a:spcPts val="0"/>
                        </a:spcAft>
                      </a:pPr>
                      <a:r>
                        <a:rPr lang="en-US" sz="2000">
                          <a:effectLst/>
                        </a:rPr>
                        <a:t>7.1</a:t>
                      </a:r>
                      <a:endParaRPr lang="en-US" sz="2000">
                        <a:effectLst/>
                        <a:latin typeface="Calibri"/>
                        <a:ea typeface="SimSun"/>
                        <a:cs typeface="Times New Roman"/>
                      </a:endParaRPr>
                    </a:p>
                  </a:txBody>
                  <a:tcPr marL="19050" marR="19050" marT="0" marB="0"/>
                </a:tc>
                <a:tc>
                  <a:txBody>
                    <a:bodyPr/>
                    <a:lstStyle/>
                    <a:p>
                      <a:pPr marL="0" marR="0" algn="r">
                        <a:lnSpc>
                          <a:spcPct val="115000"/>
                        </a:lnSpc>
                        <a:spcBef>
                          <a:spcPts val="0"/>
                        </a:spcBef>
                        <a:spcAft>
                          <a:spcPts val="0"/>
                        </a:spcAft>
                      </a:pPr>
                      <a:r>
                        <a:rPr lang="en-US" sz="2000">
                          <a:effectLst/>
                        </a:rPr>
                        <a:t>5.8</a:t>
                      </a:r>
                      <a:endParaRPr lang="en-US" sz="2000">
                        <a:effectLst/>
                        <a:latin typeface="Calibri"/>
                        <a:ea typeface="SimSun"/>
                        <a:cs typeface="Times New Roman"/>
                      </a:endParaRPr>
                    </a:p>
                  </a:txBody>
                  <a:tcPr marL="19050" marR="19050" marT="0" marB="0"/>
                </a:tc>
              </a:tr>
              <a:tr h="184150">
                <a:tc>
                  <a:txBody>
                    <a:bodyPr/>
                    <a:lstStyle/>
                    <a:p>
                      <a:pPr marL="0" marR="0" algn="r">
                        <a:lnSpc>
                          <a:spcPct val="115000"/>
                        </a:lnSpc>
                        <a:spcBef>
                          <a:spcPts val="0"/>
                        </a:spcBef>
                        <a:spcAft>
                          <a:spcPts val="0"/>
                        </a:spcAft>
                      </a:pPr>
                      <a:r>
                        <a:rPr lang="en-US" sz="2000">
                          <a:effectLst/>
                        </a:rPr>
                        <a:t>8.2</a:t>
                      </a:r>
                      <a:endParaRPr lang="en-US" sz="2000">
                        <a:effectLst/>
                        <a:latin typeface="Calibri"/>
                        <a:ea typeface="SimSun"/>
                        <a:cs typeface="Times New Roman"/>
                      </a:endParaRPr>
                    </a:p>
                  </a:txBody>
                  <a:tcPr marL="19050" marR="19050" marT="0" marB="0"/>
                </a:tc>
                <a:tc>
                  <a:txBody>
                    <a:bodyPr/>
                    <a:lstStyle/>
                    <a:p>
                      <a:pPr marL="0" marR="0" algn="r">
                        <a:lnSpc>
                          <a:spcPct val="115000"/>
                        </a:lnSpc>
                        <a:spcBef>
                          <a:spcPts val="0"/>
                        </a:spcBef>
                        <a:spcAft>
                          <a:spcPts val="0"/>
                        </a:spcAft>
                      </a:pPr>
                      <a:r>
                        <a:rPr lang="en-US" sz="2000" dirty="0">
                          <a:effectLst/>
                        </a:rPr>
                        <a:t>10.6</a:t>
                      </a:r>
                      <a:endParaRPr lang="en-US" sz="2000" dirty="0">
                        <a:effectLst/>
                        <a:latin typeface="Calibri"/>
                        <a:ea typeface="SimSun"/>
                        <a:cs typeface="Times New Roman"/>
                      </a:endParaRPr>
                    </a:p>
                  </a:txBody>
                  <a:tcPr marL="19050" marR="19050" marT="0" marB="0"/>
                </a:tc>
                <a:tc>
                  <a:txBody>
                    <a:bodyPr/>
                    <a:lstStyle/>
                    <a:p>
                      <a:pPr marL="0" marR="0" algn="r">
                        <a:lnSpc>
                          <a:spcPct val="115000"/>
                        </a:lnSpc>
                        <a:spcBef>
                          <a:spcPts val="0"/>
                        </a:spcBef>
                        <a:spcAft>
                          <a:spcPts val="0"/>
                        </a:spcAft>
                      </a:pPr>
                      <a:r>
                        <a:rPr lang="en-US" sz="2000">
                          <a:effectLst/>
                        </a:rPr>
                        <a:t>6.5</a:t>
                      </a:r>
                      <a:endParaRPr lang="en-US" sz="2000">
                        <a:effectLst/>
                        <a:latin typeface="Calibri"/>
                        <a:ea typeface="SimSun"/>
                        <a:cs typeface="Times New Roman"/>
                      </a:endParaRPr>
                    </a:p>
                  </a:txBody>
                  <a:tcPr marL="19050" marR="19050" marT="0" marB="0"/>
                </a:tc>
              </a:tr>
              <a:tr h="184150">
                <a:tc>
                  <a:txBody>
                    <a:bodyPr/>
                    <a:lstStyle/>
                    <a:p>
                      <a:pPr marL="0" marR="0" algn="r">
                        <a:lnSpc>
                          <a:spcPct val="115000"/>
                        </a:lnSpc>
                        <a:spcBef>
                          <a:spcPts val="0"/>
                        </a:spcBef>
                        <a:spcAft>
                          <a:spcPts val="0"/>
                        </a:spcAft>
                      </a:pPr>
                      <a:r>
                        <a:rPr lang="en-US" sz="2000">
                          <a:effectLst/>
                        </a:rPr>
                        <a:t>10.1</a:t>
                      </a:r>
                      <a:endParaRPr lang="en-US" sz="2000">
                        <a:effectLst/>
                        <a:latin typeface="Calibri"/>
                        <a:ea typeface="SimSun"/>
                        <a:cs typeface="Times New Roman"/>
                      </a:endParaRPr>
                    </a:p>
                  </a:txBody>
                  <a:tcPr marL="19050" marR="19050" marT="0" marB="0"/>
                </a:tc>
                <a:tc>
                  <a:txBody>
                    <a:bodyPr/>
                    <a:lstStyle/>
                    <a:p>
                      <a:pPr marL="0" marR="0" algn="r">
                        <a:lnSpc>
                          <a:spcPct val="115000"/>
                        </a:lnSpc>
                        <a:spcBef>
                          <a:spcPts val="0"/>
                        </a:spcBef>
                        <a:spcAft>
                          <a:spcPts val="0"/>
                        </a:spcAft>
                      </a:pPr>
                      <a:r>
                        <a:rPr lang="en-US" sz="2000" dirty="0">
                          <a:effectLst/>
                        </a:rPr>
                        <a:t>11.2</a:t>
                      </a:r>
                      <a:endParaRPr lang="en-US" sz="2000" dirty="0">
                        <a:effectLst/>
                        <a:latin typeface="Calibri"/>
                        <a:ea typeface="SimSun"/>
                        <a:cs typeface="Times New Roman"/>
                      </a:endParaRPr>
                    </a:p>
                  </a:txBody>
                  <a:tcPr marL="19050" marR="19050" marT="0" marB="0"/>
                </a:tc>
                <a:tc>
                  <a:txBody>
                    <a:bodyPr/>
                    <a:lstStyle/>
                    <a:p>
                      <a:pPr marL="0" marR="0" algn="r">
                        <a:lnSpc>
                          <a:spcPct val="115000"/>
                        </a:lnSpc>
                        <a:spcBef>
                          <a:spcPts val="0"/>
                        </a:spcBef>
                        <a:spcAft>
                          <a:spcPts val="0"/>
                        </a:spcAft>
                      </a:pPr>
                      <a:r>
                        <a:rPr lang="en-US" sz="2000">
                          <a:effectLst/>
                        </a:rPr>
                        <a:t>8.8</a:t>
                      </a:r>
                      <a:endParaRPr lang="en-US" sz="2000">
                        <a:effectLst/>
                        <a:latin typeface="Calibri"/>
                        <a:ea typeface="SimSun"/>
                        <a:cs typeface="Times New Roman"/>
                      </a:endParaRPr>
                    </a:p>
                  </a:txBody>
                  <a:tcPr marL="19050" marR="19050" marT="0" marB="0"/>
                </a:tc>
              </a:tr>
              <a:tr h="184150">
                <a:tc>
                  <a:txBody>
                    <a:bodyPr/>
                    <a:lstStyle/>
                    <a:p>
                      <a:pPr marL="0" marR="0" algn="r">
                        <a:lnSpc>
                          <a:spcPct val="115000"/>
                        </a:lnSpc>
                        <a:spcBef>
                          <a:spcPts val="0"/>
                        </a:spcBef>
                        <a:spcAft>
                          <a:spcPts val="0"/>
                        </a:spcAft>
                      </a:pPr>
                      <a:r>
                        <a:rPr lang="en-US" sz="2000">
                          <a:effectLst/>
                        </a:rPr>
                        <a:t>6</a:t>
                      </a:r>
                      <a:endParaRPr lang="en-US" sz="2000">
                        <a:effectLst/>
                        <a:latin typeface="Calibri"/>
                        <a:ea typeface="SimSun"/>
                        <a:cs typeface="Times New Roman"/>
                      </a:endParaRPr>
                    </a:p>
                  </a:txBody>
                  <a:tcPr marL="19050" marR="19050" marT="0" marB="0"/>
                </a:tc>
                <a:tc>
                  <a:txBody>
                    <a:bodyPr/>
                    <a:lstStyle/>
                    <a:p>
                      <a:pPr marL="0" marR="0" algn="r">
                        <a:lnSpc>
                          <a:spcPct val="115000"/>
                        </a:lnSpc>
                        <a:spcBef>
                          <a:spcPts val="0"/>
                        </a:spcBef>
                        <a:spcAft>
                          <a:spcPts val="0"/>
                        </a:spcAft>
                      </a:pPr>
                      <a:r>
                        <a:rPr lang="en-US" sz="2000">
                          <a:effectLst/>
                        </a:rPr>
                        <a:t>9</a:t>
                      </a:r>
                      <a:endParaRPr lang="en-US" sz="2000">
                        <a:effectLst/>
                        <a:latin typeface="Calibri"/>
                        <a:ea typeface="SimSun"/>
                        <a:cs typeface="Times New Roman"/>
                      </a:endParaRPr>
                    </a:p>
                  </a:txBody>
                  <a:tcPr marL="19050" marR="19050" marT="0" marB="0"/>
                </a:tc>
                <a:tc>
                  <a:txBody>
                    <a:bodyPr/>
                    <a:lstStyle/>
                    <a:p>
                      <a:pPr marL="0" marR="0" algn="r">
                        <a:lnSpc>
                          <a:spcPct val="115000"/>
                        </a:lnSpc>
                        <a:spcBef>
                          <a:spcPts val="0"/>
                        </a:spcBef>
                        <a:spcAft>
                          <a:spcPts val="0"/>
                        </a:spcAft>
                      </a:pPr>
                      <a:r>
                        <a:rPr lang="en-US" sz="2000">
                          <a:effectLst/>
                        </a:rPr>
                        <a:t>4.9</a:t>
                      </a:r>
                      <a:endParaRPr lang="en-US" sz="2000">
                        <a:effectLst/>
                        <a:latin typeface="Calibri"/>
                        <a:ea typeface="SimSun"/>
                        <a:cs typeface="Times New Roman"/>
                      </a:endParaRPr>
                    </a:p>
                  </a:txBody>
                  <a:tcPr marL="19050" marR="19050" marT="0" marB="0"/>
                </a:tc>
              </a:tr>
              <a:tr h="184150">
                <a:tc>
                  <a:txBody>
                    <a:bodyPr/>
                    <a:lstStyle/>
                    <a:p>
                      <a:pPr marL="0" marR="0" algn="r">
                        <a:lnSpc>
                          <a:spcPct val="115000"/>
                        </a:lnSpc>
                        <a:spcBef>
                          <a:spcPts val="0"/>
                        </a:spcBef>
                        <a:spcAft>
                          <a:spcPts val="0"/>
                        </a:spcAft>
                      </a:pPr>
                      <a:r>
                        <a:rPr lang="en-US" sz="2000">
                          <a:effectLst/>
                        </a:rPr>
                        <a:t>9.5</a:t>
                      </a:r>
                      <a:endParaRPr lang="en-US" sz="2000">
                        <a:effectLst/>
                        <a:latin typeface="Calibri"/>
                        <a:ea typeface="SimSun"/>
                        <a:cs typeface="Times New Roman"/>
                      </a:endParaRPr>
                    </a:p>
                  </a:txBody>
                  <a:tcPr marL="19050" marR="19050" marT="0" marB="0"/>
                </a:tc>
                <a:tc>
                  <a:txBody>
                    <a:bodyPr/>
                    <a:lstStyle/>
                    <a:p>
                      <a:pPr marL="0" marR="0" algn="r">
                        <a:lnSpc>
                          <a:spcPct val="115000"/>
                        </a:lnSpc>
                        <a:spcBef>
                          <a:spcPts val="0"/>
                        </a:spcBef>
                        <a:spcAft>
                          <a:spcPts val="0"/>
                        </a:spcAft>
                      </a:pPr>
                      <a:r>
                        <a:rPr lang="en-US" sz="2000">
                          <a:effectLst/>
                        </a:rPr>
                        <a:t>8.5</a:t>
                      </a:r>
                      <a:endParaRPr lang="en-US" sz="2000">
                        <a:effectLst/>
                        <a:latin typeface="Calibri"/>
                        <a:ea typeface="SimSun"/>
                        <a:cs typeface="Times New Roman"/>
                      </a:endParaRPr>
                    </a:p>
                  </a:txBody>
                  <a:tcPr marL="19050" marR="19050" marT="0" marB="0"/>
                </a:tc>
                <a:tc>
                  <a:txBody>
                    <a:bodyPr/>
                    <a:lstStyle/>
                    <a:p>
                      <a:pPr marL="0" marR="0" algn="r">
                        <a:lnSpc>
                          <a:spcPct val="115000"/>
                        </a:lnSpc>
                        <a:spcBef>
                          <a:spcPts val="0"/>
                        </a:spcBef>
                        <a:spcAft>
                          <a:spcPts val="0"/>
                        </a:spcAft>
                      </a:pPr>
                      <a:r>
                        <a:rPr lang="en-US" sz="2000">
                          <a:effectLst/>
                        </a:rPr>
                        <a:t>7.9</a:t>
                      </a:r>
                      <a:endParaRPr lang="en-US" sz="2000">
                        <a:effectLst/>
                        <a:latin typeface="Calibri"/>
                        <a:ea typeface="SimSun"/>
                        <a:cs typeface="Times New Roman"/>
                      </a:endParaRPr>
                    </a:p>
                  </a:txBody>
                  <a:tcPr marL="19050" marR="19050" marT="0" marB="0"/>
                </a:tc>
              </a:tr>
              <a:tr h="184150">
                <a:tc>
                  <a:txBody>
                    <a:bodyPr/>
                    <a:lstStyle/>
                    <a:p>
                      <a:pPr marL="0" marR="0" algn="r">
                        <a:lnSpc>
                          <a:spcPct val="115000"/>
                        </a:lnSpc>
                        <a:spcBef>
                          <a:spcPts val="0"/>
                        </a:spcBef>
                        <a:spcAft>
                          <a:spcPts val="0"/>
                        </a:spcAft>
                      </a:pPr>
                      <a:r>
                        <a:rPr lang="en-US" sz="2000">
                          <a:effectLst/>
                        </a:rPr>
                        <a:t> </a:t>
                      </a:r>
                      <a:endParaRPr lang="en-US" sz="2000">
                        <a:effectLst/>
                        <a:latin typeface="Calibri"/>
                        <a:ea typeface="SimSun"/>
                        <a:cs typeface="Times New Roman"/>
                      </a:endParaRPr>
                    </a:p>
                  </a:txBody>
                  <a:tcPr marL="19050" marR="19050" marT="0" marB="0"/>
                </a:tc>
                <a:tc>
                  <a:txBody>
                    <a:bodyPr/>
                    <a:lstStyle/>
                    <a:p>
                      <a:pPr marL="0" marR="0" algn="r">
                        <a:lnSpc>
                          <a:spcPct val="115000"/>
                        </a:lnSpc>
                        <a:spcBef>
                          <a:spcPts val="0"/>
                        </a:spcBef>
                        <a:spcAft>
                          <a:spcPts val="0"/>
                        </a:spcAft>
                      </a:pPr>
                      <a:r>
                        <a:rPr lang="en-US" sz="2000">
                          <a:effectLst/>
                        </a:rPr>
                        <a:t>10.9</a:t>
                      </a:r>
                      <a:endParaRPr lang="en-US" sz="2000">
                        <a:effectLst/>
                        <a:latin typeface="Calibri"/>
                        <a:ea typeface="SimSun"/>
                        <a:cs typeface="Times New Roman"/>
                      </a:endParaRPr>
                    </a:p>
                  </a:txBody>
                  <a:tcPr marL="19050" marR="19050" marT="0" marB="0"/>
                </a:tc>
                <a:tc>
                  <a:txBody>
                    <a:bodyPr/>
                    <a:lstStyle/>
                    <a:p>
                      <a:pPr marL="0" marR="0" algn="r">
                        <a:lnSpc>
                          <a:spcPct val="115000"/>
                        </a:lnSpc>
                        <a:spcBef>
                          <a:spcPts val="0"/>
                        </a:spcBef>
                        <a:spcAft>
                          <a:spcPts val="0"/>
                        </a:spcAft>
                      </a:pPr>
                      <a:r>
                        <a:rPr lang="en-US" sz="2000">
                          <a:effectLst/>
                        </a:rPr>
                        <a:t>8.5</a:t>
                      </a:r>
                      <a:endParaRPr lang="en-US" sz="2000">
                        <a:effectLst/>
                        <a:latin typeface="Calibri"/>
                        <a:ea typeface="SimSun"/>
                        <a:cs typeface="Times New Roman"/>
                      </a:endParaRPr>
                    </a:p>
                  </a:txBody>
                  <a:tcPr marL="19050" marR="19050" marT="0" marB="0"/>
                </a:tc>
              </a:tr>
              <a:tr h="184150">
                <a:tc>
                  <a:txBody>
                    <a:bodyPr/>
                    <a:lstStyle/>
                    <a:p>
                      <a:pPr marL="0" marR="0" algn="r">
                        <a:lnSpc>
                          <a:spcPct val="115000"/>
                        </a:lnSpc>
                        <a:spcBef>
                          <a:spcPts val="0"/>
                        </a:spcBef>
                        <a:spcAft>
                          <a:spcPts val="0"/>
                        </a:spcAft>
                      </a:pPr>
                      <a:r>
                        <a:rPr lang="en-US" sz="2000">
                          <a:effectLst/>
                        </a:rPr>
                        <a:t> </a:t>
                      </a:r>
                      <a:endParaRPr lang="en-US" sz="2000">
                        <a:effectLst/>
                        <a:latin typeface="Calibri"/>
                        <a:ea typeface="SimSun"/>
                        <a:cs typeface="Times New Roman"/>
                      </a:endParaRPr>
                    </a:p>
                  </a:txBody>
                  <a:tcPr marL="19050" marR="19050" marT="0" marB="0"/>
                </a:tc>
                <a:tc>
                  <a:txBody>
                    <a:bodyPr/>
                    <a:lstStyle/>
                    <a:p>
                      <a:pPr marL="0" marR="0" algn="r">
                        <a:lnSpc>
                          <a:spcPct val="115000"/>
                        </a:lnSpc>
                        <a:spcBef>
                          <a:spcPts val="0"/>
                        </a:spcBef>
                        <a:spcAft>
                          <a:spcPts val="0"/>
                        </a:spcAft>
                      </a:pPr>
                      <a:r>
                        <a:rPr lang="en-US" sz="2000">
                          <a:effectLst/>
                        </a:rPr>
                        <a:t>7.8</a:t>
                      </a:r>
                      <a:endParaRPr lang="en-US" sz="2000">
                        <a:effectLst/>
                        <a:latin typeface="Calibri"/>
                        <a:ea typeface="SimSun"/>
                        <a:cs typeface="Times New Roman"/>
                      </a:endParaRPr>
                    </a:p>
                  </a:txBody>
                  <a:tcPr marL="19050" marR="19050" marT="0" marB="0"/>
                </a:tc>
                <a:tc>
                  <a:txBody>
                    <a:bodyPr/>
                    <a:lstStyle/>
                    <a:p>
                      <a:pPr marL="0" marR="0" algn="r">
                        <a:lnSpc>
                          <a:spcPct val="115000"/>
                        </a:lnSpc>
                        <a:spcBef>
                          <a:spcPts val="0"/>
                        </a:spcBef>
                        <a:spcAft>
                          <a:spcPts val="0"/>
                        </a:spcAft>
                      </a:pPr>
                      <a:r>
                        <a:rPr lang="en-US" sz="2000" dirty="0">
                          <a:effectLst/>
                        </a:rPr>
                        <a:t>5.2</a:t>
                      </a:r>
                      <a:endParaRPr lang="en-US" sz="2000" dirty="0">
                        <a:effectLst/>
                        <a:latin typeface="Calibri"/>
                        <a:ea typeface="SimSun"/>
                        <a:cs typeface="Times New Roman"/>
                      </a:endParaRPr>
                    </a:p>
                  </a:txBody>
                  <a:tcPr marL="19050" marR="19050" marT="0" marB="0"/>
                </a:tc>
              </a:tr>
            </a:tbl>
          </a:graphicData>
        </a:graphic>
      </p:graphicFrame>
    </p:spTree>
    <p:extLst>
      <p:ext uri="{BB962C8B-B14F-4D97-AF65-F5344CB8AC3E}">
        <p14:creationId xmlns:p14="http://schemas.microsoft.com/office/powerpoint/2010/main" val="68663258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Calculations</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fontScale="92500"/>
              </a:bodyPr>
              <a:lstStyle/>
              <a:p>
                <a:pPr marL="0" indent="0">
                  <a:buNone/>
                </a:pPr>
                <a14:m>
                  <m:oMathPara xmlns:m="http://schemas.openxmlformats.org/officeDocument/2006/math">
                    <m:oMathParaPr>
                      <m:jc m:val="centerGroup"/>
                    </m:oMathParaPr>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𝑥</m:t>
                          </m:r>
                        </m:e>
                      </m:acc>
                      <m:r>
                        <a:rPr lang="en-US" b="0" i="1" smtClean="0">
                          <a:latin typeface="Cambria Math" panose="02040503050406030204" pitchFamily="18" charset="0"/>
                        </a:rPr>
                        <m:t>=8.09;</m:t>
                      </m:r>
                      <m:r>
                        <a:rPr lang="en-US" b="0" i="1" smtClean="0">
                          <a:latin typeface="Cambria Math" panose="02040503050406030204" pitchFamily="18" charset="0"/>
                        </a:rPr>
                        <m:t>𝑠</m:t>
                      </m:r>
                      <m:r>
                        <a:rPr lang="en-US" b="0" i="1" smtClean="0">
                          <a:latin typeface="Cambria Math" panose="02040503050406030204" pitchFamily="18" charset="0"/>
                        </a:rPr>
                        <m:t>=1.89</m:t>
                      </m:r>
                    </m:oMath>
                  </m:oMathPara>
                </a14:m>
                <a:endParaRPr lang="en-US" b="0" dirty="0" smtClean="0"/>
              </a:p>
              <a:p>
                <a:pPr marL="0" indent="0">
                  <a:buNone/>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𝑥</m:t>
                              </m:r>
                            </m:e>
                          </m:acc>
                        </m:e>
                        <m:sub>
                          <m:r>
                            <a:rPr lang="en-US" b="0" i="1" smtClean="0">
                              <a:latin typeface="Cambria Math" panose="02040503050406030204" pitchFamily="18" charset="0"/>
                            </a:rPr>
                            <m:t>1</m:t>
                          </m:r>
                        </m:sub>
                      </m:sSub>
                      <m:r>
                        <a:rPr lang="en-US" b="0" i="1" smtClean="0">
                          <a:latin typeface="Cambria Math" panose="02040503050406030204" pitchFamily="18" charset="0"/>
                        </a:rPr>
                        <m:t>=8.22;</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𝑠</m:t>
                          </m:r>
                        </m:e>
                        <m:sub>
                          <m:r>
                            <a:rPr lang="en-US" b="0" i="1" smtClean="0">
                              <a:latin typeface="Cambria Math" panose="02040503050406030204" pitchFamily="18" charset="0"/>
                            </a:rPr>
                            <m:t>1</m:t>
                          </m:r>
                        </m:sub>
                      </m:sSub>
                      <m:r>
                        <a:rPr lang="en-US" b="0" i="1" smtClean="0">
                          <a:latin typeface="Cambria Math" panose="02040503050406030204" pitchFamily="18" charset="0"/>
                        </a:rPr>
                        <m:t>=1.65</m:t>
                      </m:r>
                    </m:oMath>
                  </m:oMathPara>
                </a14:m>
                <a:endParaRPr lang="en-US" b="0" dirty="0" smtClean="0"/>
              </a:p>
              <a:p>
                <a:pPr marL="0" indent="0">
                  <a:buNone/>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𝑥</m:t>
                              </m:r>
                            </m:e>
                          </m:acc>
                        </m:e>
                        <m:sub>
                          <m:r>
                            <a:rPr lang="en-US" b="0" i="1" smtClean="0">
                              <a:latin typeface="Cambria Math" panose="02040503050406030204" pitchFamily="18" charset="0"/>
                            </a:rPr>
                            <m:t>2</m:t>
                          </m:r>
                        </m:sub>
                      </m:sSub>
                      <m:r>
                        <a:rPr lang="en-US" b="0" i="1" smtClean="0">
                          <a:latin typeface="Cambria Math" panose="02040503050406030204" pitchFamily="18" charset="0"/>
                        </a:rPr>
                        <m:t>=9.3;</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𝑠</m:t>
                          </m:r>
                        </m:e>
                        <m:sub>
                          <m:r>
                            <a:rPr lang="en-US" b="0" i="1" smtClean="0">
                              <a:latin typeface="Cambria Math" panose="02040503050406030204" pitchFamily="18" charset="0"/>
                            </a:rPr>
                            <m:t>2</m:t>
                          </m:r>
                        </m:sub>
                      </m:sSub>
                      <m:r>
                        <a:rPr lang="en-US" b="0" i="1" smtClean="0">
                          <a:latin typeface="Cambria Math" panose="02040503050406030204" pitchFamily="18" charset="0"/>
                        </a:rPr>
                        <m:t>=1.62</m:t>
                      </m:r>
                    </m:oMath>
                  </m:oMathPara>
                </a14:m>
                <a:endParaRPr lang="en-US" b="0" dirty="0" smtClean="0"/>
              </a:p>
              <a:p>
                <a:pPr marL="0" indent="0">
                  <a:buNone/>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𝑥</m:t>
                              </m:r>
                            </m:e>
                          </m:acc>
                        </m:e>
                        <m:sub>
                          <m:r>
                            <a:rPr lang="en-US" b="0" i="1" smtClean="0">
                              <a:latin typeface="Cambria Math" panose="02040503050406030204" pitchFamily="18" charset="0"/>
                            </a:rPr>
                            <m:t>3</m:t>
                          </m:r>
                        </m:sub>
                      </m:sSub>
                      <m:r>
                        <a:rPr lang="en-US" b="0" i="1" smtClean="0">
                          <a:latin typeface="Cambria Math" panose="02040503050406030204" pitchFamily="18" charset="0"/>
                        </a:rPr>
                        <m:t>=6.8;</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𝑠</m:t>
                          </m:r>
                        </m:e>
                        <m:sub>
                          <m:r>
                            <a:rPr lang="en-US" b="0" i="1" smtClean="0">
                              <a:latin typeface="Cambria Math" panose="02040503050406030204" pitchFamily="18" charset="0"/>
                            </a:rPr>
                            <m:t>3</m:t>
                          </m:r>
                        </m:sub>
                      </m:sSub>
                      <m:r>
                        <a:rPr lang="en-US" b="0" i="1" smtClean="0">
                          <a:latin typeface="Cambria Math" panose="02040503050406030204" pitchFamily="18" charset="0"/>
                        </a:rPr>
                        <m:t>=1.6</m:t>
                      </m:r>
                    </m:oMath>
                  </m:oMathPara>
                </a14:m>
                <a:endParaRPr lang="en-US" b="0" dirty="0" smtClean="0"/>
              </a:p>
              <a:p>
                <a:pPr marL="0" inden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𝑆</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𝑆</m:t>
                          </m:r>
                        </m:e>
                        <m:sub>
                          <m:r>
                            <a:rPr lang="en-US" b="0" i="1" smtClean="0">
                              <a:latin typeface="Cambria Math" panose="02040503050406030204" pitchFamily="18" charset="0"/>
                            </a:rPr>
                            <m:t>𝑏</m:t>
                          </m:r>
                        </m:sub>
                      </m:sSub>
                      <m:r>
                        <a:rPr lang="en-US" b="0" i="1" smtClean="0">
                          <a:latin typeface="Cambria Math" panose="02040503050406030204" pitchFamily="18" charset="0"/>
                        </a:rPr>
                        <m:t>=5∗</m:t>
                      </m:r>
                      <m:sSup>
                        <m:sSupPr>
                          <m:ctrlPr>
                            <a:rPr lang="en-US" b="0" i="1" smtClean="0">
                              <a:latin typeface="Cambria Math" panose="02040503050406030204" pitchFamily="18" charset="0"/>
                            </a:rPr>
                          </m:ctrlPr>
                        </m:sSupPr>
                        <m:e>
                          <m:d>
                            <m:dPr>
                              <m:ctrlPr>
                                <a:rPr lang="en-US" b="0" i="1" smtClean="0">
                                  <a:latin typeface="Cambria Math" panose="02040503050406030204" pitchFamily="18" charset="0"/>
                                </a:rPr>
                              </m:ctrlPr>
                            </m:dPr>
                            <m:e>
                              <m:r>
                                <a:rPr lang="en-US" b="0" i="1" smtClean="0">
                                  <a:latin typeface="Cambria Math" panose="02040503050406030204" pitchFamily="18" charset="0"/>
                                </a:rPr>
                                <m:t>8.22−8.09</m:t>
                              </m:r>
                            </m:e>
                          </m:d>
                        </m:e>
                        <m:sup>
                          <m:r>
                            <a:rPr lang="en-US" b="0" i="1" smtClean="0">
                              <a:latin typeface="Cambria Math" panose="02040503050406030204" pitchFamily="18" charset="0"/>
                            </a:rPr>
                            <m:t>2</m:t>
                          </m:r>
                        </m:sup>
                      </m:sSup>
                      <m:r>
                        <a:rPr lang="en-US" b="0" i="1" smtClean="0">
                          <a:latin typeface="Cambria Math" panose="02040503050406030204" pitchFamily="18" charset="0"/>
                        </a:rPr>
                        <m:t>+7∗</m:t>
                      </m:r>
                      <m:sSup>
                        <m:sSupPr>
                          <m:ctrlPr>
                            <a:rPr lang="en-US" b="0" i="1" smtClean="0">
                              <a:latin typeface="Cambria Math" panose="02040503050406030204" pitchFamily="18" charset="0"/>
                            </a:rPr>
                          </m:ctrlPr>
                        </m:sSupPr>
                        <m:e>
                          <m:d>
                            <m:dPr>
                              <m:ctrlPr>
                                <a:rPr lang="en-US" b="0" i="1" smtClean="0">
                                  <a:latin typeface="Cambria Math" panose="02040503050406030204" pitchFamily="18" charset="0"/>
                                </a:rPr>
                              </m:ctrlPr>
                            </m:dPr>
                            <m:e>
                              <m:r>
                                <a:rPr lang="en-US" b="0" i="1" smtClean="0">
                                  <a:latin typeface="Cambria Math" panose="02040503050406030204" pitchFamily="18" charset="0"/>
                                </a:rPr>
                                <m:t>9.3−8.09</m:t>
                              </m:r>
                            </m:e>
                          </m:d>
                        </m:e>
                        <m:sup>
                          <m:r>
                            <a:rPr lang="en-US" b="0" i="1" smtClean="0">
                              <a:latin typeface="Cambria Math" panose="02040503050406030204" pitchFamily="18" charset="0"/>
                            </a:rPr>
                            <m:t>2</m:t>
                          </m:r>
                        </m:sup>
                      </m:sSup>
                      <m:r>
                        <a:rPr lang="en-US" b="0" i="1" smtClean="0">
                          <a:latin typeface="Cambria Math" panose="02040503050406030204" pitchFamily="18" charset="0"/>
                        </a:rPr>
                        <m:t>+7∗</m:t>
                      </m:r>
                      <m:sSup>
                        <m:sSupPr>
                          <m:ctrlPr>
                            <a:rPr lang="en-US" b="0" i="1" smtClean="0">
                              <a:latin typeface="Cambria Math" panose="02040503050406030204" pitchFamily="18" charset="0"/>
                            </a:rPr>
                          </m:ctrlPr>
                        </m:sSupPr>
                        <m:e>
                          <m:d>
                            <m:dPr>
                              <m:ctrlPr>
                                <a:rPr lang="en-US" b="0" i="1" smtClean="0">
                                  <a:latin typeface="Cambria Math" panose="02040503050406030204" pitchFamily="18" charset="0"/>
                                </a:rPr>
                              </m:ctrlPr>
                            </m:dPr>
                            <m:e>
                              <m:r>
                                <a:rPr lang="en-US" b="0" i="1" smtClean="0">
                                  <a:latin typeface="Cambria Math" panose="02040503050406030204" pitchFamily="18" charset="0"/>
                                </a:rPr>
                                <m:t>6.8−8.09</m:t>
                              </m:r>
                            </m:e>
                          </m:d>
                        </m:e>
                        <m:sup>
                          <m:r>
                            <a:rPr lang="en-US" b="0" i="1" smtClean="0">
                              <a:latin typeface="Cambria Math" panose="02040503050406030204" pitchFamily="18" charset="0"/>
                            </a:rPr>
                            <m:t>2</m:t>
                          </m:r>
                        </m:sup>
                      </m:sSup>
                      <m:r>
                        <a:rPr lang="en-US" b="0" i="1" smtClean="0">
                          <a:latin typeface="Cambria Math" panose="02040503050406030204" pitchFamily="18" charset="0"/>
                        </a:rPr>
                        <m:t>=21.98</m:t>
                      </m:r>
                    </m:oMath>
                  </m:oMathPara>
                </a14:m>
                <a:endParaRPr lang="en-US" b="0" dirty="0" smtClean="0"/>
              </a:p>
              <a:p>
                <a:pPr marL="0" inden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𝑆</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𝑆</m:t>
                          </m:r>
                        </m:e>
                        <m:sub>
                          <m:r>
                            <a:rPr lang="en-US" b="0" i="1" smtClean="0">
                              <a:latin typeface="Cambria Math" panose="02040503050406030204" pitchFamily="18" charset="0"/>
                            </a:rPr>
                            <m:t>𝑤</m:t>
                          </m:r>
                        </m:sub>
                      </m:sSub>
                      <m:r>
                        <a:rPr lang="en-US" b="0" i="1" smtClean="0">
                          <a:latin typeface="Cambria Math" panose="02040503050406030204" pitchFamily="18" charset="0"/>
                        </a:rPr>
                        <m:t>=</m:t>
                      </m:r>
                      <m:d>
                        <m:dPr>
                          <m:ctrlPr>
                            <a:rPr lang="en-US" b="0" i="1" smtClean="0">
                              <a:latin typeface="Cambria Math" panose="02040503050406030204" pitchFamily="18" charset="0"/>
                            </a:rPr>
                          </m:ctrlPr>
                        </m:dPr>
                        <m:e>
                          <m:r>
                            <a:rPr lang="en-US" b="0" i="1" smtClean="0">
                              <a:latin typeface="Cambria Math" panose="02040503050406030204" pitchFamily="18" charset="0"/>
                            </a:rPr>
                            <m:t>5−1</m:t>
                          </m:r>
                        </m:e>
                      </m:d>
                      <m:sSup>
                        <m:sSupPr>
                          <m:ctrlPr>
                            <a:rPr lang="en-US" b="0" i="1" smtClean="0">
                              <a:latin typeface="Cambria Math" panose="02040503050406030204" pitchFamily="18" charset="0"/>
                            </a:rPr>
                          </m:ctrlPr>
                        </m:sSupPr>
                        <m:e>
                          <m:r>
                            <a:rPr lang="en-US" b="0" i="1" smtClean="0">
                              <a:latin typeface="Cambria Math" panose="02040503050406030204" pitchFamily="18" charset="0"/>
                            </a:rPr>
                            <m:t>1.65</m:t>
                          </m:r>
                        </m:e>
                        <m:sup>
                          <m:r>
                            <a:rPr lang="en-US" b="0" i="1" smtClean="0">
                              <a:latin typeface="Cambria Math" panose="02040503050406030204" pitchFamily="18" charset="0"/>
                            </a:rPr>
                            <m:t>2</m:t>
                          </m:r>
                        </m:sup>
                      </m:sSup>
                      <m:r>
                        <a:rPr lang="en-US" b="0" i="1" smtClean="0">
                          <a:latin typeface="Cambria Math" panose="02040503050406030204" pitchFamily="18" charset="0"/>
                        </a:rPr>
                        <m:t>+</m:t>
                      </m:r>
                      <m:d>
                        <m:dPr>
                          <m:ctrlPr>
                            <a:rPr lang="en-US" b="0" i="1" smtClean="0">
                              <a:latin typeface="Cambria Math" panose="02040503050406030204" pitchFamily="18" charset="0"/>
                            </a:rPr>
                          </m:ctrlPr>
                        </m:dPr>
                        <m:e>
                          <m:r>
                            <a:rPr lang="en-US" b="0" i="1" smtClean="0">
                              <a:latin typeface="Cambria Math" panose="02040503050406030204" pitchFamily="18" charset="0"/>
                            </a:rPr>
                            <m:t>7−1</m:t>
                          </m:r>
                        </m:e>
                      </m:d>
                      <m:sSup>
                        <m:sSupPr>
                          <m:ctrlPr>
                            <a:rPr lang="en-US" b="0" i="1" smtClean="0">
                              <a:latin typeface="Cambria Math" panose="02040503050406030204" pitchFamily="18" charset="0"/>
                            </a:rPr>
                          </m:ctrlPr>
                        </m:sSupPr>
                        <m:e>
                          <m:r>
                            <a:rPr lang="en-US" b="0" i="1" smtClean="0">
                              <a:latin typeface="Cambria Math" panose="02040503050406030204" pitchFamily="18" charset="0"/>
                            </a:rPr>
                            <m:t>1.62</m:t>
                          </m:r>
                        </m:e>
                        <m:sup>
                          <m:r>
                            <a:rPr lang="en-US" b="0" i="1" smtClean="0">
                              <a:latin typeface="Cambria Math" panose="02040503050406030204" pitchFamily="18" charset="0"/>
                            </a:rPr>
                            <m:t>2</m:t>
                          </m:r>
                        </m:sup>
                      </m:sSup>
                      <m:r>
                        <a:rPr lang="en-US" b="0" i="1" smtClean="0">
                          <a:latin typeface="Cambria Math" panose="02040503050406030204" pitchFamily="18" charset="0"/>
                        </a:rPr>
                        <m:t>+</m:t>
                      </m:r>
                      <m:d>
                        <m:dPr>
                          <m:ctrlPr>
                            <a:rPr lang="en-US" b="0" i="1" smtClean="0">
                              <a:latin typeface="Cambria Math" panose="02040503050406030204" pitchFamily="18" charset="0"/>
                            </a:rPr>
                          </m:ctrlPr>
                        </m:dPr>
                        <m:e>
                          <m:r>
                            <a:rPr lang="en-US" b="0" i="1" smtClean="0">
                              <a:latin typeface="Cambria Math" panose="02040503050406030204" pitchFamily="18" charset="0"/>
                            </a:rPr>
                            <m:t>7−1</m:t>
                          </m:r>
                        </m:e>
                      </m:d>
                      <m:sSup>
                        <m:sSupPr>
                          <m:ctrlPr>
                            <a:rPr lang="en-US" b="0" i="1" smtClean="0">
                              <a:latin typeface="Cambria Math" panose="02040503050406030204" pitchFamily="18" charset="0"/>
                            </a:rPr>
                          </m:ctrlPr>
                        </m:sSupPr>
                        <m:e>
                          <m:r>
                            <a:rPr lang="en-US" b="0" i="1" smtClean="0">
                              <a:latin typeface="Cambria Math" panose="02040503050406030204" pitchFamily="18" charset="0"/>
                            </a:rPr>
                            <m:t>1.6</m:t>
                          </m:r>
                        </m:e>
                        <m:sup>
                          <m:r>
                            <a:rPr lang="en-US" b="0" i="1" smtClean="0">
                              <a:latin typeface="Cambria Math" panose="02040503050406030204" pitchFamily="18" charset="0"/>
                            </a:rPr>
                            <m:t>2</m:t>
                          </m:r>
                        </m:sup>
                      </m:sSup>
                      <m:r>
                        <a:rPr lang="en-US" b="0" i="1" smtClean="0">
                          <a:latin typeface="Cambria Math" panose="02040503050406030204" pitchFamily="18" charset="0"/>
                        </a:rPr>
                        <m:t>=41.996</m:t>
                      </m:r>
                    </m:oMath>
                  </m:oMathPara>
                </a14:m>
                <a:endParaRPr lang="en-US" b="0" dirty="0" smtClean="0"/>
              </a:p>
              <a:p>
                <a:pPr marL="0" inden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𝑀</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𝑆</m:t>
                          </m:r>
                        </m:e>
                        <m:sub>
                          <m:r>
                            <a:rPr lang="en-US" b="0" i="1" smtClean="0">
                              <a:latin typeface="Cambria Math" panose="02040503050406030204" pitchFamily="18" charset="0"/>
                            </a:rPr>
                            <m:t>𝑏</m:t>
                          </m:r>
                        </m:sub>
                      </m:sSub>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21.98</m:t>
                          </m:r>
                        </m:num>
                        <m:den>
                          <m:r>
                            <a:rPr lang="en-US" b="0" i="1" smtClean="0">
                              <a:latin typeface="Cambria Math" panose="02040503050406030204" pitchFamily="18" charset="0"/>
                            </a:rPr>
                            <m:t>2</m:t>
                          </m:r>
                        </m:den>
                      </m:f>
                      <m:r>
                        <a:rPr lang="en-US" b="0" i="1" smtClean="0">
                          <a:latin typeface="Cambria Math" panose="02040503050406030204" pitchFamily="18" charset="0"/>
                        </a:rPr>
                        <m:t>=10.99</m:t>
                      </m:r>
                    </m:oMath>
                  </m:oMathPara>
                </a14:m>
                <a:endParaRPr lang="en-US" b="0" dirty="0" smtClean="0"/>
              </a:p>
              <a:p>
                <a:pPr marL="0" inden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𝑀</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𝑆</m:t>
                          </m:r>
                        </m:e>
                        <m:sub>
                          <m:r>
                            <a:rPr lang="en-US" b="0" i="1" smtClean="0">
                              <a:latin typeface="Cambria Math" panose="02040503050406030204" pitchFamily="18" charset="0"/>
                            </a:rPr>
                            <m:t>𝑤</m:t>
                          </m:r>
                        </m:sub>
                      </m:sSub>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41.996</m:t>
                          </m:r>
                        </m:num>
                        <m:den>
                          <m:r>
                            <a:rPr lang="en-US" b="0" i="1" smtClean="0">
                              <a:latin typeface="Cambria Math" panose="02040503050406030204" pitchFamily="18" charset="0"/>
                            </a:rPr>
                            <m:t>16</m:t>
                          </m:r>
                        </m:den>
                      </m:f>
                      <m:r>
                        <a:rPr lang="en-US" b="0" i="1" smtClean="0">
                          <a:latin typeface="Cambria Math" panose="02040503050406030204" pitchFamily="18" charset="0"/>
                        </a:rPr>
                        <m:t>=2.62</m:t>
                      </m:r>
                    </m:oMath>
                  </m:oMathPara>
                </a14:m>
                <a:endParaRPr lang="en-US" b="0" dirty="0" smtClean="0"/>
              </a:p>
              <a:p>
                <a:pPr marL="0" inden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𝐹</m:t>
                      </m:r>
                      <m:r>
                        <a:rPr lang="en-US" b="0" i="1" smtClean="0">
                          <a:latin typeface="Cambria Math" panose="02040503050406030204" pitchFamily="18" charset="0"/>
                        </a:rPr>
                        <m:t>=4.19</m:t>
                      </m:r>
                    </m:oMath>
                  </m:oMathPara>
                </a14:m>
                <a:endParaRPr lang="en-US" b="0" dirty="0" smtClean="0"/>
              </a:p>
              <a:p>
                <a:pPr marL="0" inden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𝑝</m:t>
                      </m:r>
                      <m:r>
                        <a:rPr lang="en-US" b="0" i="1" smtClean="0">
                          <a:latin typeface="Cambria Math" panose="02040503050406030204" pitchFamily="18" charset="0"/>
                        </a:rPr>
                        <m:t>−</m:t>
                      </m:r>
                      <m:r>
                        <a:rPr lang="en-US" b="0" i="1" smtClean="0">
                          <a:latin typeface="Cambria Math" panose="02040503050406030204" pitchFamily="18" charset="0"/>
                        </a:rPr>
                        <m:t>𝑣𝑎𝑙𝑢𝑒</m:t>
                      </m:r>
                      <m:r>
                        <a:rPr lang="en-US" b="0" i="1" smtClean="0">
                          <a:latin typeface="Cambria Math" panose="02040503050406030204" pitchFamily="18" charset="0"/>
                        </a:rPr>
                        <m:t>=0.034</m:t>
                      </m:r>
                    </m:oMath>
                  </m:oMathPara>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406156217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 ANOVA in SPSS</a:t>
            </a:r>
            <a:endParaRPr lang="en-US" dirty="0"/>
          </a:p>
        </p:txBody>
      </p:sp>
      <p:sp>
        <p:nvSpPr>
          <p:cNvPr id="3" name="Content Placeholder 2"/>
          <p:cNvSpPr>
            <a:spLocks noGrp="1"/>
          </p:cNvSpPr>
          <p:nvPr>
            <p:ph idx="1"/>
          </p:nvPr>
        </p:nvSpPr>
        <p:spPr/>
        <p:txBody>
          <a:bodyPr>
            <a:normAutofit/>
          </a:bodyPr>
          <a:lstStyle/>
          <a:p>
            <a:r>
              <a:rPr lang="en-US" dirty="0"/>
              <a:t>Enter the data </a:t>
            </a:r>
          </a:p>
          <a:p>
            <a:pPr lvl="1"/>
            <a:r>
              <a:rPr lang="en-US" dirty="0"/>
              <a:t>Need two variables: one is the group indicator and one is the </a:t>
            </a:r>
            <a:r>
              <a:rPr lang="en-US" dirty="0" smtClean="0"/>
              <a:t>dependent variable. </a:t>
            </a:r>
            <a:endParaRPr lang="en-US" dirty="0"/>
          </a:p>
          <a:p>
            <a:pPr lvl="1"/>
            <a:r>
              <a:rPr lang="en-US" dirty="0"/>
              <a:t>Note: the two variables have to be both numeric even the group indicator </a:t>
            </a:r>
            <a:r>
              <a:rPr lang="en-US" dirty="0" smtClean="0"/>
              <a:t>is really categorical.</a:t>
            </a:r>
            <a:endParaRPr lang="en-US" dirty="0"/>
          </a:p>
          <a:p>
            <a:r>
              <a:rPr lang="en-US" dirty="0"/>
              <a:t>Analyze-&gt;Compare means-&gt;One-way </a:t>
            </a:r>
            <a:r>
              <a:rPr lang="en-US" dirty="0" smtClean="0"/>
              <a:t>ANOVA</a:t>
            </a:r>
          </a:p>
          <a:p>
            <a:r>
              <a:rPr lang="en-US" dirty="0" smtClean="0"/>
              <a:t>Check the homogeneity variance assumption in options</a:t>
            </a:r>
          </a:p>
        </p:txBody>
      </p:sp>
    </p:spTree>
    <p:extLst>
      <p:ext uri="{BB962C8B-B14F-4D97-AF65-F5344CB8AC3E}">
        <p14:creationId xmlns:p14="http://schemas.microsoft.com/office/powerpoint/2010/main" val="15635812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Output of ANOVA</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2432" y="2280728"/>
            <a:ext cx="7531228" cy="23367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7299422" y="3554541"/>
            <a:ext cx="1524000" cy="381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4" name="TextBox 3"/>
              <p:cNvSpPr txBox="1"/>
              <p:nvPr/>
            </p:nvSpPr>
            <p:spPr>
              <a:xfrm>
                <a:off x="3541563" y="4617492"/>
                <a:ext cx="4724400" cy="1997726"/>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i="1">
                          <a:latin typeface="Cambria Math"/>
                        </a:rPr>
                        <m:t>𝑆</m:t>
                      </m:r>
                      <m:sSub>
                        <m:sSubPr>
                          <m:ctrlPr>
                            <a:rPr lang="en-US" i="1">
                              <a:latin typeface="Cambria Math" panose="02040503050406030204" pitchFamily="18" charset="0"/>
                            </a:rPr>
                          </m:ctrlPr>
                        </m:sSubPr>
                        <m:e>
                          <m:r>
                            <a:rPr lang="en-US" i="1">
                              <a:latin typeface="Cambria Math"/>
                            </a:rPr>
                            <m:t>𝑆</m:t>
                          </m:r>
                        </m:e>
                        <m:sub>
                          <m:r>
                            <a:rPr lang="en-US" i="1">
                              <a:latin typeface="Cambria Math"/>
                            </a:rPr>
                            <m:t>𝐵</m:t>
                          </m:r>
                        </m:sub>
                      </m:sSub>
                      <m:r>
                        <a:rPr lang="en-US" i="1">
                          <a:latin typeface="Cambria Math"/>
                        </a:rPr>
                        <m:t>=21.981</m:t>
                      </m:r>
                    </m:oMath>
                  </m:oMathPara>
                </a14:m>
                <a:endParaRPr lang="en-US" i="1" dirty="0">
                  <a:latin typeface="Cambria Math"/>
                </a:endParaRPr>
              </a:p>
              <a:p>
                <a:pPr/>
                <a14:m>
                  <m:oMathPara xmlns:m="http://schemas.openxmlformats.org/officeDocument/2006/math">
                    <m:oMathParaPr>
                      <m:jc m:val="centerGroup"/>
                    </m:oMathParaPr>
                    <m:oMath xmlns:m="http://schemas.openxmlformats.org/officeDocument/2006/math">
                      <m:r>
                        <a:rPr lang="en-US" i="1">
                          <a:latin typeface="Cambria Math"/>
                        </a:rPr>
                        <m:t>𝑆</m:t>
                      </m:r>
                      <m:sSub>
                        <m:sSubPr>
                          <m:ctrlPr>
                            <a:rPr lang="en-US" i="1">
                              <a:latin typeface="Cambria Math" panose="02040503050406030204" pitchFamily="18" charset="0"/>
                            </a:rPr>
                          </m:ctrlPr>
                        </m:sSubPr>
                        <m:e>
                          <m:r>
                            <a:rPr lang="en-US" i="1">
                              <a:latin typeface="Cambria Math"/>
                            </a:rPr>
                            <m:t>𝑆</m:t>
                          </m:r>
                        </m:e>
                        <m:sub>
                          <m:r>
                            <a:rPr lang="en-US" i="1">
                              <a:latin typeface="Cambria Math"/>
                            </a:rPr>
                            <m:t>𝑊</m:t>
                          </m:r>
                        </m:sub>
                      </m:sSub>
                      <m:r>
                        <a:rPr lang="en-US" i="1">
                          <a:latin typeface="Cambria Math"/>
                        </a:rPr>
                        <m:t>=41.988</m:t>
                      </m:r>
                    </m:oMath>
                  </m:oMathPara>
                </a14:m>
                <a:endParaRPr lang="en-US" i="1" dirty="0">
                  <a:latin typeface="Cambria Math"/>
                </a:endParaRPr>
              </a:p>
              <a:p>
                <a:pPr/>
                <a14:m>
                  <m:oMathPara xmlns:m="http://schemas.openxmlformats.org/officeDocument/2006/math">
                    <m:oMathParaPr>
                      <m:jc m:val="centerGroup"/>
                    </m:oMathParaPr>
                    <m:oMath xmlns:m="http://schemas.openxmlformats.org/officeDocument/2006/math">
                      <m:r>
                        <a:rPr lang="en-US" i="1">
                          <a:latin typeface="Cambria Math"/>
                        </a:rPr>
                        <m:t>𝑆</m:t>
                      </m:r>
                      <m:sSub>
                        <m:sSubPr>
                          <m:ctrlPr>
                            <a:rPr lang="en-US" i="1">
                              <a:latin typeface="Cambria Math" panose="02040503050406030204" pitchFamily="18" charset="0"/>
                            </a:rPr>
                          </m:ctrlPr>
                        </m:sSubPr>
                        <m:e>
                          <m:r>
                            <a:rPr lang="en-US" i="1">
                              <a:latin typeface="Cambria Math"/>
                            </a:rPr>
                            <m:t>𝑆</m:t>
                          </m:r>
                        </m:e>
                        <m:sub>
                          <m:r>
                            <a:rPr lang="en-US" i="1">
                              <a:latin typeface="Cambria Math"/>
                            </a:rPr>
                            <m:t>𝑇</m:t>
                          </m:r>
                        </m:sub>
                      </m:sSub>
                      <m:r>
                        <a:rPr lang="en-US" i="1">
                          <a:latin typeface="Cambria Math"/>
                        </a:rPr>
                        <m:t>=63.969</m:t>
                      </m:r>
                    </m:oMath>
                  </m:oMathPara>
                </a14:m>
                <a:endParaRPr lang="en-US" i="1" dirty="0">
                  <a:latin typeface="Cambria Math"/>
                </a:endParaRPr>
              </a:p>
              <a:p>
                <a:pPr/>
                <a14:m>
                  <m:oMathPara xmlns:m="http://schemas.openxmlformats.org/officeDocument/2006/math">
                    <m:oMathParaPr>
                      <m:jc m:val="centerGroup"/>
                    </m:oMathParaPr>
                    <m:oMath xmlns:m="http://schemas.openxmlformats.org/officeDocument/2006/math">
                      <m:r>
                        <a:rPr lang="en-US" i="1">
                          <a:latin typeface="Cambria Math"/>
                        </a:rPr>
                        <m:t>𝑀</m:t>
                      </m:r>
                      <m:sSub>
                        <m:sSubPr>
                          <m:ctrlPr>
                            <a:rPr lang="en-US" i="1">
                              <a:latin typeface="Cambria Math" panose="02040503050406030204" pitchFamily="18" charset="0"/>
                            </a:rPr>
                          </m:ctrlPr>
                        </m:sSubPr>
                        <m:e>
                          <m:r>
                            <a:rPr lang="en-US" i="1">
                              <a:latin typeface="Cambria Math"/>
                            </a:rPr>
                            <m:t>𝑆</m:t>
                          </m:r>
                        </m:e>
                        <m:sub>
                          <m:r>
                            <a:rPr lang="en-US" i="1">
                              <a:latin typeface="Cambria Math"/>
                            </a:rPr>
                            <m:t>𝐵</m:t>
                          </m:r>
                        </m:sub>
                      </m:sSub>
                      <m:r>
                        <a:rPr lang="en-US" i="1">
                          <a:latin typeface="Cambria Math"/>
                        </a:rPr>
                        <m:t>=10.991</m:t>
                      </m:r>
                    </m:oMath>
                  </m:oMathPara>
                </a14:m>
                <a:endParaRPr lang="en-US" i="1" dirty="0">
                  <a:latin typeface="Cambria Math"/>
                </a:endParaRPr>
              </a:p>
              <a:p>
                <a:pPr/>
                <a14:m>
                  <m:oMathPara xmlns:m="http://schemas.openxmlformats.org/officeDocument/2006/math">
                    <m:oMathParaPr>
                      <m:jc m:val="centerGroup"/>
                    </m:oMathParaPr>
                    <m:oMath xmlns:m="http://schemas.openxmlformats.org/officeDocument/2006/math">
                      <m:r>
                        <a:rPr lang="en-US" i="1">
                          <a:latin typeface="Cambria Math"/>
                        </a:rPr>
                        <m:t>𝑀</m:t>
                      </m:r>
                      <m:sSub>
                        <m:sSubPr>
                          <m:ctrlPr>
                            <a:rPr lang="en-US" i="1">
                              <a:latin typeface="Cambria Math" panose="02040503050406030204" pitchFamily="18" charset="0"/>
                            </a:rPr>
                          </m:ctrlPr>
                        </m:sSubPr>
                        <m:e>
                          <m:r>
                            <a:rPr lang="en-US" i="1">
                              <a:latin typeface="Cambria Math"/>
                            </a:rPr>
                            <m:t>𝑆</m:t>
                          </m:r>
                        </m:e>
                        <m:sub>
                          <m:r>
                            <a:rPr lang="en-US" i="1">
                              <a:latin typeface="Cambria Math"/>
                            </a:rPr>
                            <m:t>𝑊</m:t>
                          </m:r>
                        </m:sub>
                      </m:sSub>
                      <m:r>
                        <a:rPr lang="en-US" i="1">
                          <a:latin typeface="Cambria Math"/>
                        </a:rPr>
                        <m:t>=2.624</m:t>
                      </m:r>
                    </m:oMath>
                  </m:oMathPara>
                </a14:m>
                <a:endParaRPr lang="en-US" i="1" dirty="0">
                  <a:latin typeface="Cambria Math"/>
                </a:endParaRPr>
              </a:p>
              <a:p>
                <a:pPr/>
                <a14:m>
                  <m:oMathPara xmlns:m="http://schemas.openxmlformats.org/officeDocument/2006/math">
                    <m:oMathParaPr>
                      <m:jc m:val="centerGroup"/>
                    </m:oMathParaPr>
                    <m:oMath xmlns:m="http://schemas.openxmlformats.org/officeDocument/2006/math">
                      <m:r>
                        <a:rPr lang="en-US" i="1">
                          <a:latin typeface="Cambria Math"/>
                        </a:rPr>
                        <m:t>𝐹</m:t>
                      </m:r>
                      <m:r>
                        <a:rPr lang="en-US" i="1">
                          <a:latin typeface="Cambria Math"/>
                        </a:rPr>
                        <m:t>=</m:t>
                      </m:r>
                      <m:f>
                        <m:fPr>
                          <m:ctrlPr>
                            <a:rPr lang="en-US" i="1">
                              <a:latin typeface="Cambria Math" panose="02040503050406030204" pitchFamily="18" charset="0"/>
                            </a:rPr>
                          </m:ctrlPr>
                        </m:fPr>
                        <m:num>
                          <m:r>
                            <a:rPr lang="en-US" i="1">
                              <a:latin typeface="Cambria Math"/>
                            </a:rPr>
                            <m:t>10.991</m:t>
                          </m:r>
                        </m:num>
                        <m:den>
                          <m:r>
                            <a:rPr lang="en-US" i="1">
                              <a:latin typeface="Cambria Math"/>
                            </a:rPr>
                            <m:t>2.624</m:t>
                          </m:r>
                        </m:den>
                      </m:f>
                      <m:r>
                        <a:rPr lang="en-US" i="1">
                          <a:latin typeface="Cambria Math"/>
                        </a:rPr>
                        <m:t>=4.188</m:t>
                      </m:r>
                    </m:oMath>
                  </m:oMathPara>
                </a14:m>
                <a:endParaRPr lang="en-US" dirty="0"/>
              </a:p>
            </p:txBody>
          </p:sp>
        </mc:Choice>
        <mc:Fallback xmlns="">
          <p:sp>
            <p:nvSpPr>
              <p:cNvPr id="4" name="TextBox 3"/>
              <p:cNvSpPr txBox="1">
                <a:spLocks noRot="1" noChangeAspect="1" noMove="1" noResize="1" noEditPoints="1" noAdjustHandles="1" noChangeArrowheads="1" noChangeShapeType="1" noTextEdit="1"/>
              </p:cNvSpPr>
              <p:nvPr/>
            </p:nvSpPr>
            <p:spPr>
              <a:xfrm>
                <a:off x="3541563" y="4617492"/>
                <a:ext cx="4724400" cy="1997726"/>
              </a:xfrm>
              <a:prstGeom prst="rect">
                <a:avLst/>
              </a:prstGeom>
              <a:blipFill rotWithShape="0">
                <a:blip r:embed="rId3"/>
                <a:stretch>
                  <a:fillRect/>
                </a:stretch>
              </a:blipFill>
            </p:spPr>
            <p:txBody>
              <a:bodyPr/>
              <a:lstStyle/>
              <a:p>
                <a:r>
                  <a:rPr lang="en-US">
                    <a:noFill/>
                  </a:rPr>
                  <a:t> </a:t>
                </a:r>
              </a:p>
            </p:txBody>
          </p:sp>
        </mc:Fallback>
      </mc:AlternateContent>
      <p:pic>
        <p:nvPicPr>
          <p:cNvPr id="3" name="Picture 2"/>
          <p:cNvPicPr>
            <a:picLocks noChangeAspect="1"/>
          </p:cNvPicPr>
          <p:nvPr/>
        </p:nvPicPr>
        <p:blipFill>
          <a:blip r:embed="rId4"/>
          <a:stretch>
            <a:fillRect/>
          </a:stretch>
        </p:blipFill>
        <p:spPr>
          <a:xfrm>
            <a:off x="5553151" y="787508"/>
            <a:ext cx="4590898" cy="1585131"/>
          </a:xfrm>
          <a:prstGeom prst="rect">
            <a:avLst/>
          </a:prstGeom>
        </p:spPr>
      </p:pic>
    </p:spTree>
    <p:extLst>
      <p:ext uri="{BB962C8B-B14F-4D97-AF65-F5344CB8AC3E}">
        <p14:creationId xmlns:p14="http://schemas.microsoft.com/office/powerpoint/2010/main" val="271247167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solution</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en-US" dirty="0" smtClean="0"/>
                  <a:t>Step 1:</a:t>
                </a:r>
              </a:p>
              <a:p>
                <a:pPr marL="0" indent="0">
                  <a:buNone/>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𝐻</m:t>
                          </m:r>
                        </m:e>
                        <m:sub>
                          <m:r>
                            <a:rPr lang="en-US" b="0" i="1" smtClean="0">
                              <a:latin typeface="Cambria Math" panose="02040503050406030204" pitchFamily="18" charset="0"/>
                            </a:rPr>
                            <m:t>0</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𝜇</m:t>
                          </m:r>
                        </m:e>
                        <m:sub>
                          <m:r>
                            <a:rPr lang="en-US" b="0" i="1" smtClean="0">
                              <a:latin typeface="Cambria Math" panose="02040503050406030204" pitchFamily="18" charset="0"/>
                            </a:rPr>
                            <m:t>1</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𝜇</m:t>
                          </m:r>
                        </m:e>
                        <m:sub>
                          <m:r>
                            <a:rPr lang="en-US" b="0" i="1" smtClean="0">
                              <a:latin typeface="Cambria Math" panose="02040503050406030204" pitchFamily="18" charset="0"/>
                            </a:rPr>
                            <m:t>2</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𝜇</m:t>
                          </m:r>
                        </m:e>
                        <m:sub>
                          <m:r>
                            <a:rPr lang="en-US" b="0" i="1" smtClean="0">
                              <a:latin typeface="Cambria Math" panose="02040503050406030204" pitchFamily="18" charset="0"/>
                            </a:rPr>
                            <m:t>3</m:t>
                          </m:r>
                        </m:sub>
                      </m:sSub>
                    </m:oMath>
                  </m:oMathPara>
                </a14:m>
                <a:endParaRPr lang="en-US" b="0" dirty="0" smtClean="0"/>
              </a:p>
              <a:p>
                <a:pPr marL="0" indent="0">
                  <a:buNone/>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𝐻</m:t>
                          </m:r>
                        </m:e>
                        <m:sub>
                          <m:r>
                            <a:rPr lang="en-US" b="0" i="1" smtClean="0">
                              <a:latin typeface="Cambria Math" panose="02040503050406030204" pitchFamily="18" charset="0"/>
                            </a:rPr>
                            <m:t>𝑎</m:t>
                          </m:r>
                        </m:sub>
                      </m:sSub>
                      <m:r>
                        <a:rPr lang="en-US" b="0" i="1" smtClean="0">
                          <a:latin typeface="Cambria Math" panose="02040503050406030204" pitchFamily="18" charset="0"/>
                        </a:rPr>
                        <m:t>:</m:t>
                      </m:r>
                      <m:r>
                        <a:rPr lang="en-US" b="0" i="1" smtClean="0">
                          <a:latin typeface="Cambria Math" panose="02040503050406030204" pitchFamily="18" charset="0"/>
                        </a:rPr>
                        <m:t>𝑎𝑡</m:t>
                      </m:r>
                      <m:r>
                        <a:rPr lang="en-US" b="0" i="1" smtClean="0">
                          <a:latin typeface="Cambria Math" panose="02040503050406030204" pitchFamily="18" charset="0"/>
                        </a:rPr>
                        <m:t> </m:t>
                      </m:r>
                      <m:r>
                        <a:rPr lang="en-US" b="0" i="1" smtClean="0">
                          <a:latin typeface="Cambria Math" panose="02040503050406030204" pitchFamily="18" charset="0"/>
                        </a:rPr>
                        <m:t>𝑙𝑒𝑎𝑠𝑡</m:t>
                      </m:r>
                      <m:r>
                        <a:rPr lang="en-US" b="0" i="1" smtClean="0">
                          <a:latin typeface="Cambria Math" panose="02040503050406030204" pitchFamily="18" charset="0"/>
                        </a:rPr>
                        <m:t> </m:t>
                      </m:r>
                      <m:r>
                        <a:rPr lang="en-US" b="0" i="1" smtClean="0">
                          <a:latin typeface="Cambria Math" panose="02040503050406030204" pitchFamily="18" charset="0"/>
                        </a:rPr>
                        <m:t>𝑡𝑤𝑜</m:t>
                      </m:r>
                      <m:r>
                        <a:rPr lang="en-US" b="0" i="1" smtClean="0">
                          <a:latin typeface="Cambria Math" panose="02040503050406030204" pitchFamily="18" charset="0"/>
                        </a:rPr>
                        <m:t> </m:t>
                      </m:r>
                      <m:r>
                        <a:rPr lang="en-US" b="0" i="1" smtClean="0">
                          <a:latin typeface="Cambria Math" panose="02040503050406030204" pitchFamily="18" charset="0"/>
                        </a:rPr>
                        <m:t>𝑚𝑒𝑎𝑛𝑠</m:t>
                      </m:r>
                      <m:r>
                        <a:rPr lang="en-US" b="0" i="1" smtClean="0">
                          <a:latin typeface="Cambria Math" panose="02040503050406030204" pitchFamily="18" charset="0"/>
                        </a:rPr>
                        <m:t> </m:t>
                      </m:r>
                      <m:r>
                        <a:rPr lang="en-US" b="0" i="1" smtClean="0">
                          <a:latin typeface="Cambria Math" panose="02040503050406030204" pitchFamily="18" charset="0"/>
                        </a:rPr>
                        <m:t>𝑎𝑟𝑒</m:t>
                      </m:r>
                      <m:r>
                        <a:rPr lang="en-US" b="0" i="1" smtClean="0">
                          <a:latin typeface="Cambria Math" panose="02040503050406030204" pitchFamily="18" charset="0"/>
                        </a:rPr>
                        <m:t> </m:t>
                      </m:r>
                      <m:r>
                        <a:rPr lang="en-US" b="0" i="1" smtClean="0">
                          <a:latin typeface="Cambria Math" panose="02040503050406030204" pitchFamily="18" charset="0"/>
                        </a:rPr>
                        <m:t>𝑑𝑖𝑓𝑓𝑒𝑟𝑒𝑛𝑡</m:t>
                      </m:r>
                    </m:oMath>
                  </m:oMathPara>
                </a14:m>
                <a:endParaRPr lang="en-US" b="0" dirty="0" smtClean="0"/>
              </a:p>
              <a:p>
                <a:r>
                  <a:rPr lang="en-US" dirty="0" smtClean="0"/>
                  <a:t>Step 2: choose one-way ANOVA</a:t>
                </a:r>
              </a:p>
              <a:p>
                <a:r>
                  <a:rPr lang="en-US" dirty="0" smtClean="0"/>
                  <a:t>Step 3: F=4.188; p-value=0.034</a:t>
                </a:r>
              </a:p>
              <a:p>
                <a:r>
                  <a:rPr lang="en-US" dirty="0" smtClean="0"/>
                  <a:t>Step 4: Reject H0; There is sufficient evidence that at least two average relief times are different. </a:t>
                </a: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1043" t="-2241"/>
                </a:stretch>
              </a:blipFill>
            </p:spPr>
            <p:txBody>
              <a:bodyPr/>
              <a:lstStyle/>
              <a:p>
                <a:r>
                  <a:rPr lang="en-US">
                    <a:noFill/>
                  </a:rPr>
                  <a:t> </a:t>
                </a:r>
              </a:p>
            </p:txBody>
          </p:sp>
        </mc:Fallback>
      </mc:AlternateContent>
    </p:spTree>
    <p:extLst>
      <p:ext uri="{BB962C8B-B14F-4D97-AF65-F5344CB8AC3E}">
        <p14:creationId xmlns:p14="http://schemas.microsoft.com/office/powerpoint/2010/main" val="405168527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Activity using SPSS</a:t>
            </a:r>
            <a:endParaRPr lang="en-US" dirty="0"/>
          </a:p>
        </p:txBody>
      </p:sp>
      <p:sp>
        <p:nvSpPr>
          <p:cNvPr id="3" name="Content Placeholder 2"/>
          <p:cNvSpPr>
            <a:spLocks noGrp="1"/>
          </p:cNvSpPr>
          <p:nvPr>
            <p:ph idx="1"/>
          </p:nvPr>
        </p:nvSpPr>
        <p:spPr>
          <a:xfrm>
            <a:off x="709684" y="1295400"/>
            <a:ext cx="10017456" cy="3276600"/>
          </a:xfrm>
        </p:spPr>
        <p:txBody>
          <a:bodyPr>
            <a:noAutofit/>
          </a:bodyPr>
          <a:lstStyle/>
          <a:p>
            <a:pPr marL="0" indent="0">
              <a:buNone/>
            </a:pPr>
            <a:r>
              <a:rPr lang="en-US" sz="2400" dirty="0"/>
              <a:t>Four cough formulas are compared in an experiment, with the variable measured being hours to relief from coughing. Data are shown in the table. Twenty patients were selected into the experiment. Five of them took formula 1 and the hours to relief were recorded under column A. Five of them took formula 2 and the hours to relief were recorded under column B. Five of them took formula 3 and five took formula 4, and the time to relief for those two groups were recorded under column 3 and 4. Do these cough formulas have the same mean hours to relief? Perform a test to support your answer based on the significance level of 0.05. What is the effect size of the formula type?</a:t>
            </a:r>
          </a:p>
        </p:txBody>
      </p:sp>
      <p:graphicFrame>
        <p:nvGraphicFramePr>
          <p:cNvPr id="4" name="Table 3"/>
          <p:cNvGraphicFramePr>
            <a:graphicFrameLocks noGrp="1"/>
          </p:cNvGraphicFramePr>
          <p:nvPr>
            <p:extLst/>
          </p:nvPr>
        </p:nvGraphicFramePr>
        <p:xfrm>
          <a:off x="3657600" y="4572000"/>
          <a:ext cx="4495800" cy="2103120"/>
        </p:xfrm>
        <a:graphic>
          <a:graphicData uri="http://schemas.openxmlformats.org/drawingml/2006/table">
            <a:tbl>
              <a:tblPr>
                <a:tableStyleId>{5C22544A-7EE6-4342-B048-85BDC9FD1C3A}</a:tableStyleId>
              </a:tblPr>
              <a:tblGrid>
                <a:gridCol w="1123950"/>
                <a:gridCol w="1123950"/>
                <a:gridCol w="1123950"/>
                <a:gridCol w="1123950"/>
              </a:tblGrid>
              <a:tr h="184150">
                <a:tc>
                  <a:txBody>
                    <a:bodyPr/>
                    <a:lstStyle/>
                    <a:p>
                      <a:pPr marL="0" marR="0">
                        <a:lnSpc>
                          <a:spcPct val="115000"/>
                        </a:lnSpc>
                        <a:spcBef>
                          <a:spcPts val="0"/>
                        </a:spcBef>
                        <a:spcAft>
                          <a:spcPts val="0"/>
                        </a:spcAft>
                      </a:pPr>
                      <a:r>
                        <a:rPr lang="en-US" sz="2000" dirty="0">
                          <a:effectLst/>
                        </a:rPr>
                        <a:t>Formula1</a:t>
                      </a:r>
                      <a:endParaRPr lang="en-US" sz="2000" dirty="0">
                        <a:effectLst/>
                        <a:latin typeface="Calibri"/>
                        <a:ea typeface="SimSun"/>
                        <a:cs typeface="Times New Roman"/>
                      </a:endParaRPr>
                    </a:p>
                  </a:txBody>
                  <a:tcPr marL="19050" marR="19050" marT="0" marB="0"/>
                </a:tc>
                <a:tc>
                  <a:txBody>
                    <a:bodyPr/>
                    <a:lstStyle/>
                    <a:p>
                      <a:pPr marL="0" marR="0">
                        <a:lnSpc>
                          <a:spcPct val="115000"/>
                        </a:lnSpc>
                        <a:spcBef>
                          <a:spcPts val="0"/>
                        </a:spcBef>
                        <a:spcAft>
                          <a:spcPts val="0"/>
                        </a:spcAft>
                      </a:pPr>
                      <a:r>
                        <a:rPr lang="en-US" sz="2000">
                          <a:effectLst/>
                        </a:rPr>
                        <a:t>Formula2</a:t>
                      </a:r>
                      <a:endParaRPr lang="en-US" sz="2000">
                        <a:effectLst/>
                        <a:latin typeface="Calibri"/>
                        <a:ea typeface="SimSun"/>
                        <a:cs typeface="Times New Roman"/>
                      </a:endParaRPr>
                    </a:p>
                  </a:txBody>
                  <a:tcPr marL="19050" marR="19050" marT="0" marB="0"/>
                </a:tc>
                <a:tc>
                  <a:txBody>
                    <a:bodyPr/>
                    <a:lstStyle/>
                    <a:p>
                      <a:pPr marL="0" marR="0">
                        <a:lnSpc>
                          <a:spcPct val="115000"/>
                        </a:lnSpc>
                        <a:spcBef>
                          <a:spcPts val="0"/>
                        </a:spcBef>
                        <a:spcAft>
                          <a:spcPts val="0"/>
                        </a:spcAft>
                      </a:pPr>
                      <a:r>
                        <a:rPr lang="en-US" sz="2000">
                          <a:effectLst/>
                        </a:rPr>
                        <a:t>Formula3</a:t>
                      </a:r>
                      <a:endParaRPr lang="en-US" sz="2000">
                        <a:effectLst/>
                        <a:latin typeface="Calibri"/>
                        <a:ea typeface="SimSun"/>
                        <a:cs typeface="Times New Roman"/>
                      </a:endParaRPr>
                    </a:p>
                  </a:txBody>
                  <a:tcPr marL="19050" marR="19050" marT="0" marB="0"/>
                </a:tc>
                <a:tc>
                  <a:txBody>
                    <a:bodyPr/>
                    <a:lstStyle/>
                    <a:p>
                      <a:pPr marL="0" marR="0">
                        <a:lnSpc>
                          <a:spcPct val="115000"/>
                        </a:lnSpc>
                        <a:spcBef>
                          <a:spcPts val="0"/>
                        </a:spcBef>
                        <a:spcAft>
                          <a:spcPts val="0"/>
                        </a:spcAft>
                      </a:pPr>
                      <a:r>
                        <a:rPr lang="en-US" sz="2000">
                          <a:effectLst/>
                        </a:rPr>
                        <a:t>Formula4</a:t>
                      </a:r>
                      <a:endParaRPr lang="en-US" sz="2000">
                        <a:effectLst/>
                        <a:latin typeface="Calibri"/>
                        <a:ea typeface="SimSun"/>
                        <a:cs typeface="Times New Roman"/>
                      </a:endParaRPr>
                    </a:p>
                  </a:txBody>
                  <a:tcPr marL="19050" marR="19050" marT="0" marB="0"/>
                </a:tc>
              </a:tr>
              <a:tr h="184150">
                <a:tc>
                  <a:txBody>
                    <a:bodyPr/>
                    <a:lstStyle/>
                    <a:p>
                      <a:pPr marL="0" marR="0" algn="r">
                        <a:lnSpc>
                          <a:spcPct val="115000"/>
                        </a:lnSpc>
                        <a:spcBef>
                          <a:spcPts val="0"/>
                        </a:spcBef>
                        <a:spcAft>
                          <a:spcPts val="0"/>
                        </a:spcAft>
                      </a:pPr>
                      <a:r>
                        <a:rPr lang="en-US" sz="2000">
                          <a:effectLst/>
                        </a:rPr>
                        <a:t>1.2</a:t>
                      </a:r>
                      <a:endParaRPr lang="en-US" sz="2000">
                        <a:effectLst/>
                        <a:latin typeface="Calibri"/>
                        <a:ea typeface="SimSun"/>
                        <a:cs typeface="Times New Roman"/>
                      </a:endParaRPr>
                    </a:p>
                  </a:txBody>
                  <a:tcPr marL="19050" marR="19050" marT="0" marB="0"/>
                </a:tc>
                <a:tc>
                  <a:txBody>
                    <a:bodyPr/>
                    <a:lstStyle/>
                    <a:p>
                      <a:pPr marL="0" marR="0" algn="r">
                        <a:lnSpc>
                          <a:spcPct val="115000"/>
                        </a:lnSpc>
                        <a:spcBef>
                          <a:spcPts val="0"/>
                        </a:spcBef>
                        <a:spcAft>
                          <a:spcPts val="0"/>
                        </a:spcAft>
                      </a:pPr>
                      <a:r>
                        <a:rPr lang="en-US" sz="2000">
                          <a:effectLst/>
                        </a:rPr>
                        <a:t>5.5</a:t>
                      </a:r>
                      <a:endParaRPr lang="en-US" sz="2000">
                        <a:effectLst/>
                        <a:latin typeface="Calibri"/>
                        <a:ea typeface="SimSun"/>
                        <a:cs typeface="Times New Roman"/>
                      </a:endParaRPr>
                    </a:p>
                  </a:txBody>
                  <a:tcPr marL="19050" marR="19050" marT="0" marB="0"/>
                </a:tc>
                <a:tc>
                  <a:txBody>
                    <a:bodyPr/>
                    <a:lstStyle/>
                    <a:p>
                      <a:pPr marL="0" marR="0" algn="r">
                        <a:lnSpc>
                          <a:spcPct val="115000"/>
                        </a:lnSpc>
                        <a:spcBef>
                          <a:spcPts val="0"/>
                        </a:spcBef>
                        <a:spcAft>
                          <a:spcPts val="0"/>
                        </a:spcAft>
                      </a:pPr>
                      <a:r>
                        <a:rPr lang="en-US" sz="2000">
                          <a:effectLst/>
                        </a:rPr>
                        <a:t>5.3</a:t>
                      </a:r>
                      <a:endParaRPr lang="en-US" sz="2000">
                        <a:effectLst/>
                        <a:latin typeface="Calibri"/>
                        <a:ea typeface="SimSun"/>
                        <a:cs typeface="Times New Roman"/>
                      </a:endParaRPr>
                    </a:p>
                  </a:txBody>
                  <a:tcPr marL="19050" marR="19050" marT="0" marB="0"/>
                </a:tc>
                <a:tc>
                  <a:txBody>
                    <a:bodyPr/>
                    <a:lstStyle/>
                    <a:p>
                      <a:pPr marL="0" marR="0" algn="r">
                        <a:lnSpc>
                          <a:spcPct val="115000"/>
                        </a:lnSpc>
                        <a:spcBef>
                          <a:spcPts val="0"/>
                        </a:spcBef>
                        <a:spcAft>
                          <a:spcPts val="0"/>
                        </a:spcAft>
                      </a:pPr>
                      <a:r>
                        <a:rPr lang="en-US" sz="2000">
                          <a:effectLst/>
                        </a:rPr>
                        <a:t>10.9</a:t>
                      </a:r>
                      <a:endParaRPr lang="en-US" sz="2000">
                        <a:effectLst/>
                        <a:latin typeface="Calibri"/>
                        <a:ea typeface="SimSun"/>
                        <a:cs typeface="Times New Roman"/>
                      </a:endParaRPr>
                    </a:p>
                  </a:txBody>
                  <a:tcPr marL="19050" marR="19050" marT="0" marB="0"/>
                </a:tc>
              </a:tr>
              <a:tr h="184150">
                <a:tc>
                  <a:txBody>
                    <a:bodyPr/>
                    <a:lstStyle/>
                    <a:p>
                      <a:pPr marL="0" marR="0" algn="r">
                        <a:lnSpc>
                          <a:spcPct val="115000"/>
                        </a:lnSpc>
                        <a:spcBef>
                          <a:spcPts val="0"/>
                        </a:spcBef>
                        <a:spcAft>
                          <a:spcPts val="0"/>
                        </a:spcAft>
                      </a:pPr>
                      <a:r>
                        <a:rPr lang="en-US" sz="2000" dirty="0">
                          <a:effectLst/>
                        </a:rPr>
                        <a:t>2.3</a:t>
                      </a:r>
                      <a:endParaRPr lang="en-US" sz="2000" dirty="0">
                        <a:effectLst/>
                        <a:latin typeface="Calibri"/>
                        <a:ea typeface="SimSun"/>
                        <a:cs typeface="Times New Roman"/>
                      </a:endParaRPr>
                    </a:p>
                  </a:txBody>
                  <a:tcPr marL="19050" marR="19050" marT="0" marB="0"/>
                </a:tc>
                <a:tc>
                  <a:txBody>
                    <a:bodyPr/>
                    <a:lstStyle/>
                    <a:p>
                      <a:pPr marL="0" marR="0" algn="r">
                        <a:lnSpc>
                          <a:spcPct val="115000"/>
                        </a:lnSpc>
                        <a:spcBef>
                          <a:spcPts val="0"/>
                        </a:spcBef>
                        <a:spcAft>
                          <a:spcPts val="0"/>
                        </a:spcAft>
                      </a:pPr>
                      <a:r>
                        <a:rPr lang="en-US" sz="2000">
                          <a:effectLst/>
                        </a:rPr>
                        <a:t>7.6</a:t>
                      </a:r>
                      <a:endParaRPr lang="en-US" sz="2000">
                        <a:effectLst/>
                        <a:latin typeface="Calibri"/>
                        <a:ea typeface="SimSun"/>
                        <a:cs typeface="Times New Roman"/>
                      </a:endParaRPr>
                    </a:p>
                  </a:txBody>
                  <a:tcPr marL="19050" marR="19050" marT="0" marB="0"/>
                </a:tc>
                <a:tc>
                  <a:txBody>
                    <a:bodyPr/>
                    <a:lstStyle/>
                    <a:p>
                      <a:pPr marL="0" marR="0" algn="r">
                        <a:lnSpc>
                          <a:spcPct val="115000"/>
                        </a:lnSpc>
                        <a:spcBef>
                          <a:spcPts val="0"/>
                        </a:spcBef>
                        <a:spcAft>
                          <a:spcPts val="0"/>
                        </a:spcAft>
                      </a:pPr>
                      <a:r>
                        <a:rPr lang="en-US" sz="2000">
                          <a:effectLst/>
                        </a:rPr>
                        <a:t>6.5</a:t>
                      </a:r>
                      <a:endParaRPr lang="en-US" sz="2000">
                        <a:effectLst/>
                        <a:latin typeface="Calibri"/>
                        <a:ea typeface="SimSun"/>
                        <a:cs typeface="Times New Roman"/>
                      </a:endParaRPr>
                    </a:p>
                  </a:txBody>
                  <a:tcPr marL="19050" marR="19050" marT="0" marB="0"/>
                </a:tc>
                <a:tc>
                  <a:txBody>
                    <a:bodyPr/>
                    <a:lstStyle/>
                    <a:p>
                      <a:pPr marL="0" marR="0" algn="r">
                        <a:lnSpc>
                          <a:spcPct val="115000"/>
                        </a:lnSpc>
                        <a:spcBef>
                          <a:spcPts val="0"/>
                        </a:spcBef>
                        <a:spcAft>
                          <a:spcPts val="0"/>
                        </a:spcAft>
                      </a:pPr>
                      <a:r>
                        <a:rPr lang="en-US" sz="2000">
                          <a:effectLst/>
                        </a:rPr>
                        <a:t>9.6</a:t>
                      </a:r>
                      <a:endParaRPr lang="en-US" sz="2000">
                        <a:effectLst/>
                        <a:latin typeface="Calibri"/>
                        <a:ea typeface="SimSun"/>
                        <a:cs typeface="Times New Roman"/>
                      </a:endParaRPr>
                    </a:p>
                  </a:txBody>
                  <a:tcPr marL="19050" marR="19050" marT="0" marB="0"/>
                </a:tc>
              </a:tr>
              <a:tr h="184150">
                <a:tc>
                  <a:txBody>
                    <a:bodyPr/>
                    <a:lstStyle/>
                    <a:p>
                      <a:pPr marL="0" marR="0" algn="r">
                        <a:lnSpc>
                          <a:spcPct val="115000"/>
                        </a:lnSpc>
                        <a:spcBef>
                          <a:spcPts val="0"/>
                        </a:spcBef>
                        <a:spcAft>
                          <a:spcPts val="0"/>
                        </a:spcAft>
                      </a:pPr>
                      <a:r>
                        <a:rPr lang="en-US" sz="2000">
                          <a:effectLst/>
                        </a:rPr>
                        <a:t>1.0</a:t>
                      </a:r>
                      <a:endParaRPr lang="en-US" sz="2000">
                        <a:effectLst/>
                        <a:latin typeface="Calibri"/>
                        <a:ea typeface="SimSun"/>
                        <a:cs typeface="Times New Roman"/>
                      </a:endParaRPr>
                    </a:p>
                  </a:txBody>
                  <a:tcPr marL="19050" marR="19050" marT="0" marB="0"/>
                </a:tc>
                <a:tc>
                  <a:txBody>
                    <a:bodyPr/>
                    <a:lstStyle/>
                    <a:p>
                      <a:pPr marL="0" marR="0" algn="r">
                        <a:lnSpc>
                          <a:spcPct val="115000"/>
                        </a:lnSpc>
                        <a:spcBef>
                          <a:spcPts val="0"/>
                        </a:spcBef>
                        <a:spcAft>
                          <a:spcPts val="0"/>
                        </a:spcAft>
                      </a:pPr>
                      <a:r>
                        <a:rPr lang="en-US" sz="2000" dirty="0">
                          <a:effectLst/>
                        </a:rPr>
                        <a:t>6.2</a:t>
                      </a:r>
                      <a:endParaRPr lang="en-US" sz="2000" dirty="0">
                        <a:effectLst/>
                        <a:latin typeface="Calibri"/>
                        <a:ea typeface="SimSun"/>
                        <a:cs typeface="Times New Roman"/>
                      </a:endParaRPr>
                    </a:p>
                  </a:txBody>
                  <a:tcPr marL="19050" marR="19050" marT="0" marB="0"/>
                </a:tc>
                <a:tc>
                  <a:txBody>
                    <a:bodyPr/>
                    <a:lstStyle/>
                    <a:p>
                      <a:pPr marL="0" marR="0" algn="r">
                        <a:lnSpc>
                          <a:spcPct val="115000"/>
                        </a:lnSpc>
                        <a:spcBef>
                          <a:spcPts val="0"/>
                        </a:spcBef>
                        <a:spcAft>
                          <a:spcPts val="0"/>
                        </a:spcAft>
                      </a:pPr>
                      <a:r>
                        <a:rPr lang="en-US" sz="2000">
                          <a:effectLst/>
                        </a:rPr>
                        <a:t>8.8</a:t>
                      </a:r>
                      <a:endParaRPr lang="en-US" sz="2000">
                        <a:effectLst/>
                        <a:latin typeface="Calibri"/>
                        <a:ea typeface="SimSun"/>
                        <a:cs typeface="Times New Roman"/>
                      </a:endParaRPr>
                    </a:p>
                  </a:txBody>
                  <a:tcPr marL="19050" marR="19050" marT="0" marB="0"/>
                </a:tc>
                <a:tc>
                  <a:txBody>
                    <a:bodyPr/>
                    <a:lstStyle/>
                    <a:p>
                      <a:pPr marL="0" marR="0" algn="r">
                        <a:lnSpc>
                          <a:spcPct val="115000"/>
                        </a:lnSpc>
                        <a:spcBef>
                          <a:spcPts val="0"/>
                        </a:spcBef>
                        <a:spcAft>
                          <a:spcPts val="0"/>
                        </a:spcAft>
                      </a:pPr>
                      <a:r>
                        <a:rPr lang="en-US" sz="2000">
                          <a:effectLst/>
                        </a:rPr>
                        <a:t>8.0</a:t>
                      </a:r>
                      <a:endParaRPr lang="en-US" sz="2000">
                        <a:effectLst/>
                        <a:latin typeface="Calibri"/>
                        <a:ea typeface="SimSun"/>
                        <a:cs typeface="Times New Roman"/>
                      </a:endParaRPr>
                    </a:p>
                  </a:txBody>
                  <a:tcPr marL="19050" marR="19050" marT="0" marB="0"/>
                </a:tc>
              </a:tr>
              <a:tr h="184150">
                <a:tc>
                  <a:txBody>
                    <a:bodyPr/>
                    <a:lstStyle/>
                    <a:p>
                      <a:pPr marL="0" marR="0" algn="r">
                        <a:lnSpc>
                          <a:spcPct val="115000"/>
                        </a:lnSpc>
                        <a:spcBef>
                          <a:spcPts val="0"/>
                        </a:spcBef>
                        <a:spcAft>
                          <a:spcPts val="0"/>
                        </a:spcAft>
                      </a:pPr>
                      <a:r>
                        <a:rPr lang="en-US" sz="2000" dirty="0">
                          <a:effectLst/>
                        </a:rPr>
                        <a:t>0.9</a:t>
                      </a:r>
                      <a:endParaRPr lang="en-US" sz="2000" dirty="0">
                        <a:effectLst/>
                        <a:latin typeface="Calibri"/>
                        <a:ea typeface="SimSun"/>
                        <a:cs typeface="Times New Roman"/>
                      </a:endParaRPr>
                    </a:p>
                  </a:txBody>
                  <a:tcPr marL="19050" marR="19050" marT="0" marB="0"/>
                </a:tc>
                <a:tc>
                  <a:txBody>
                    <a:bodyPr/>
                    <a:lstStyle/>
                    <a:p>
                      <a:pPr marL="0" marR="0" algn="r">
                        <a:lnSpc>
                          <a:spcPct val="115000"/>
                        </a:lnSpc>
                        <a:spcBef>
                          <a:spcPts val="0"/>
                        </a:spcBef>
                        <a:spcAft>
                          <a:spcPts val="0"/>
                        </a:spcAft>
                      </a:pPr>
                      <a:r>
                        <a:rPr lang="en-US" sz="2000">
                          <a:effectLst/>
                        </a:rPr>
                        <a:t>9.0</a:t>
                      </a:r>
                      <a:endParaRPr lang="en-US" sz="2000">
                        <a:effectLst/>
                        <a:latin typeface="Calibri"/>
                        <a:ea typeface="SimSun"/>
                        <a:cs typeface="Times New Roman"/>
                      </a:endParaRPr>
                    </a:p>
                  </a:txBody>
                  <a:tcPr marL="19050" marR="19050" marT="0" marB="0"/>
                </a:tc>
                <a:tc>
                  <a:txBody>
                    <a:bodyPr/>
                    <a:lstStyle/>
                    <a:p>
                      <a:pPr marL="0" marR="0" algn="r">
                        <a:lnSpc>
                          <a:spcPct val="115000"/>
                        </a:lnSpc>
                        <a:spcBef>
                          <a:spcPts val="0"/>
                        </a:spcBef>
                        <a:spcAft>
                          <a:spcPts val="0"/>
                        </a:spcAft>
                      </a:pPr>
                      <a:r>
                        <a:rPr lang="en-US" sz="2000">
                          <a:effectLst/>
                        </a:rPr>
                        <a:t>4.9</a:t>
                      </a:r>
                      <a:endParaRPr lang="en-US" sz="2000">
                        <a:effectLst/>
                        <a:latin typeface="Calibri"/>
                        <a:ea typeface="SimSun"/>
                        <a:cs typeface="Times New Roman"/>
                      </a:endParaRPr>
                    </a:p>
                  </a:txBody>
                  <a:tcPr marL="19050" marR="19050" marT="0" marB="0"/>
                </a:tc>
                <a:tc>
                  <a:txBody>
                    <a:bodyPr/>
                    <a:lstStyle/>
                    <a:p>
                      <a:pPr marL="0" marR="0" algn="r">
                        <a:lnSpc>
                          <a:spcPct val="115000"/>
                        </a:lnSpc>
                        <a:spcBef>
                          <a:spcPts val="0"/>
                        </a:spcBef>
                        <a:spcAft>
                          <a:spcPts val="0"/>
                        </a:spcAft>
                      </a:pPr>
                      <a:r>
                        <a:rPr lang="en-US" sz="2000">
                          <a:effectLst/>
                        </a:rPr>
                        <a:t>7.5</a:t>
                      </a:r>
                      <a:endParaRPr lang="en-US" sz="2000">
                        <a:effectLst/>
                        <a:latin typeface="Calibri"/>
                        <a:ea typeface="SimSun"/>
                        <a:cs typeface="Times New Roman"/>
                      </a:endParaRPr>
                    </a:p>
                  </a:txBody>
                  <a:tcPr marL="19050" marR="19050" marT="0" marB="0"/>
                </a:tc>
              </a:tr>
              <a:tr h="184150">
                <a:tc>
                  <a:txBody>
                    <a:bodyPr/>
                    <a:lstStyle/>
                    <a:p>
                      <a:pPr marL="0" marR="0" algn="r">
                        <a:lnSpc>
                          <a:spcPct val="115000"/>
                        </a:lnSpc>
                        <a:spcBef>
                          <a:spcPts val="0"/>
                        </a:spcBef>
                        <a:spcAft>
                          <a:spcPts val="0"/>
                        </a:spcAft>
                      </a:pPr>
                      <a:r>
                        <a:rPr lang="en-US" sz="2000">
                          <a:effectLst/>
                        </a:rPr>
                        <a:t>3.1</a:t>
                      </a:r>
                      <a:endParaRPr lang="en-US" sz="2000">
                        <a:effectLst/>
                        <a:latin typeface="Calibri"/>
                        <a:ea typeface="SimSun"/>
                        <a:cs typeface="Times New Roman"/>
                      </a:endParaRPr>
                    </a:p>
                  </a:txBody>
                  <a:tcPr marL="19050" marR="19050" marT="0" marB="0"/>
                </a:tc>
                <a:tc>
                  <a:txBody>
                    <a:bodyPr/>
                    <a:lstStyle/>
                    <a:p>
                      <a:pPr marL="0" marR="0" algn="r">
                        <a:lnSpc>
                          <a:spcPct val="115000"/>
                        </a:lnSpc>
                        <a:spcBef>
                          <a:spcPts val="0"/>
                        </a:spcBef>
                        <a:spcAft>
                          <a:spcPts val="0"/>
                        </a:spcAft>
                      </a:pPr>
                      <a:r>
                        <a:rPr lang="en-US" sz="2000">
                          <a:effectLst/>
                        </a:rPr>
                        <a:t>8.2</a:t>
                      </a:r>
                      <a:endParaRPr lang="en-US" sz="2000">
                        <a:effectLst/>
                        <a:latin typeface="Calibri"/>
                        <a:ea typeface="SimSun"/>
                        <a:cs typeface="Times New Roman"/>
                      </a:endParaRPr>
                    </a:p>
                  </a:txBody>
                  <a:tcPr marL="19050" marR="19050" marT="0" marB="0"/>
                </a:tc>
                <a:tc>
                  <a:txBody>
                    <a:bodyPr/>
                    <a:lstStyle/>
                    <a:p>
                      <a:pPr marL="0" marR="0" algn="r">
                        <a:lnSpc>
                          <a:spcPct val="115000"/>
                        </a:lnSpc>
                        <a:spcBef>
                          <a:spcPts val="0"/>
                        </a:spcBef>
                        <a:spcAft>
                          <a:spcPts val="0"/>
                        </a:spcAft>
                      </a:pPr>
                      <a:r>
                        <a:rPr lang="en-US" sz="2000">
                          <a:effectLst/>
                        </a:rPr>
                        <a:t>7.9</a:t>
                      </a:r>
                      <a:endParaRPr lang="en-US" sz="2000">
                        <a:effectLst/>
                        <a:latin typeface="Calibri"/>
                        <a:ea typeface="SimSun"/>
                        <a:cs typeface="Times New Roman"/>
                      </a:endParaRPr>
                    </a:p>
                  </a:txBody>
                  <a:tcPr marL="19050" marR="19050" marT="0" marB="0"/>
                </a:tc>
                <a:tc>
                  <a:txBody>
                    <a:bodyPr/>
                    <a:lstStyle/>
                    <a:p>
                      <a:pPr marL="0" marR="0" algn="r">
                        <a:lnSpc>
                          <a:spcPct val="115000"/>
                        </a:lnSpc>
                        <a:spcBef>
                          <a:spcPts val="0"/>
                        </a:spcBef>
                        <a:spcAft>
                          <a:spcPts val="0"/>
                        </a:spcAft>
                      </a:pPr>
                      <a:r>
                        <a:rPr lang="en-US" sz="2000" dirty="0">
                          <a:effectLst/>
                        </a:rPr>
                        <a:t>7.9</a:t>
                      </a:r>
                      <a:endParaRPr lang="en-US" sz="2000" dirty="0">
                        <a:effectLst/>
                        <a:latin typeface="Calibri"/>
                        <a:ea typeface="SimSun"/>
                        <a:cs typeface="Times New Roman"/>
                      </a:endParaRPr>
                    </a:p>
                  </a:txBody>
                  <a:tcPr marL="19050" marR="19050" marT="0" marB="0"/>
                </a:tc>
              </a:tr>
            </a:tbl>
          </a:graphicData>
        </a:graphic>
      </p:graphicFrame>
    </p:spTree>
    <p:extLst>
      <p:ext uri="{BB962C8B-B14F-4D97-AF65-F5344CB8AC3E}">
        <p14:creationId xmlns:p14="http://schemas.microsoft.com/office/powerpoint/2010/main" val="269186634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output</a:t>
            </a:r>
            <a:endParaRPr lang="en-US" dirty="0"/>
          </a:p>
        </p:txBody>
      </p:sp>
      <p:pic>
        <p:nvPicPr>
          <p:cNvPr id="4" name="Picture 3"/>
          <p:cNvPicPr>
            <a:picLocks noChangeAspect="1"/>
          </p:cNvPicPr>
          <p:nvPr/>
        </p:nvPicPr>
        <p:blipFill>
          <a:blip r:embed="rId2"/>
          <a:stretch>
            <a:fillRect/>
          </a:stretch>
        </p:blipFill>
        <p:spPr>
          <a:xfrm>
            <a:off x="3199359" y="1690688"/>
            <a:ext cx="5464197" cy="1886661"/>
          </a:xfrm>
          <a:prstGeom prst="rect">
            <a:avLst/>
          </a:prstGeom>
        </p:spPr>
      </p:pic>
      <p:pic>
        <p:nvPicPr>
          <p:cNvPr id="5" name="Picture 4"/>
          <p:cNvPicPr>
            <a:picLocks noChangeAspect="1"/>
          </p:cNvPicPr>
          <p:nvPr/>
        </p:nvPicPr>
        <p:blipFill>
          <a:blip r:embed="rId3"/>
          <a:stretch>
            <a:fillRect/>
          </a:stretch>
        </p:blipFill>
        <p:spPr>
          <a:xfrm>
            <a:off x="1454249" y="3824856"/>
            <a:ext cx="8489994" cy="2480410"/>
          </a:xfrm>
          <a:prstGeom prst="rect">
            <a:avLst/>
          </a:prstGeom>
        </p:spPr>
      </p:pic>
    </p:spTree>
    <p:extLst>
      <p:ext uri="{BB962C8B-B14F-4D97-AF65-F5344CB8AC3E}">
        <p14:creationId xmlns:p14="http://schemas.microsoft.com/office/powerpoint/2010/main" val="204858331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Activity solution</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en-US" dirty="0" smtClean="0"/>
                  <a:t>Step 1:</a:t>
                </a:r>
              </a:p>
              <a:p>
                <a:pPr marL="0" indent="0">
                  <a:buNone/>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𝐻</m:t>
                          </m:r>
                        </m:e>
                        <m:sub>
                          <m:r>
                            <a:rPr lang="en-US" i="1">
                              <a:latin typeface="Cambria Math" panose="02040503050406030204" pitchFamily="18" charset="0"/>
                            </a:rPr>
                            <m:t>0</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𝜇</m:t>
                          </m:r>
                        </m:e>
                        <m:sub>
                          <m:r>
                            <a:rPr lang="en-US" i="1">
                              <a:latin typeface="Cambria Math" panose="02040503050406030204" pitchFamily="18" charset="0"/>
                            </a:rPr>
                            <m:t>1</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𝜇</m:t>
                          </m:r>
                        </m:e>
                        <m:sub>
                          <m:r>
                            <a:rPr lang="en-US" i="1">
                              <a:latin typeface="Cambria Math" panose="02040503050406030204" pitchFamily="18" charset="0"/>
                            </a:rPr>
                            <m:t>2</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𝜇</m:t>
                          </m:r>
                        </m:e>
                        <m:sub>
                          <m:r>
                            <a:rPr lang="en-US" i="1">
                              <a:latin typeface="Cambria Math" panose="02040503050406030204" pitchFamily="18" charset="0"/>
                            </a:rPr>
                            <m:t>3</m:t>
                          </m:r>
                        </m:sub>
                      </m:sSub>
                    </m:oMath>
                  </m:oMathPara>
                </a14:m>
                <a:endParaRPr lang="en-US" dirty="0"/>
              </a:p>
              <a:p>
                <a:pPr marL="0" indent="0">
                  <a:buNone/>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𝐻</m:t>
                          </m:r>
                        </m:e>
                        <m:sub>
                          <m:r>
                            <a:rPr lang="en-US" i="1">
                              <a:latin typeface="Cambria Math" panose="02040503050406030204" pitchFamily="18" charset="0"/>
                            </a:rPr>
                            <m:t>𝑎</m:t>
                          </m:r>
                        </m:sub>
                      </m:sSub>
                      <m:r>
                        <a:rPr lang="en-US" i="1">
                          <a:latin typeface="Cambria Math" panose="02040503050406030204" pitchFamily="18" charset="0"/>
                        </a:rPr>
                        <m:t>:</m:t>
                      </m:r>
                      <m:r>
                        <a:rPr lang="en-US" i="1">
                          <a:latin typeface="Cambria Math" panose="02040503050406030204" pitchFamily="18" charset="0"/>
                        </a:rPr>
                        <m:t>𝑎𝑡</m:t>
                      </m:r>
                      <m:r>
                        <a:rPr lang="en-US" i="1">
                          <a:latin typeface="Cambria Math" panose="02040503050406030204" pitchFamily="18" charset="0"/>
                        </a:rPr>
                        <m:t> </m:t>
                      </m:r>
                      <m:r>
                        <a:rPr lang="en-US" i="1">
                          <a:latin typeface="Cambria Math" panose="02040503050406030204" pitchFamily="18" charset="0"/>
                        </a:rPr>
                        <m:t>𝑙𝑒𝑎𝑠𝑡</m:t>
                      </m:r>
                      <m:r>
                        <a:rPr lang="en-US" i="1">
                          <a:latin typeface="Cambria Math" panose="02040503050406030204" pitchFamily="18" charset="0"/>
                        </a:rPr>
                        <m:t> </m:t>
                      </m:r>
                      <m:r>
                        <a:rPr lang="en-US" i="1">
                          <a:latin typeface="Cambria Math" panose="02040503050406030204" pitchFamily="18" charset="0"/>
                        </a:rPr>
                        <m:t>𝑡𝑤𝑜</m:t>
                      </m:r>
                      <m:r>
                        <a:rPr lang="en-US" i="1">
                          <a:latin typeface="Cambria Math" panose="02040503050406030204" pitchFamily="18" charset="0"/>
                        </a:rPr>
                        <m:t> </m:t>
                      </m:r>
                      <m:r>
                        <a:rPr lang="en-US" i="1">
                          <a:latin typeface="Cambria Math" panose="02040503050406030204" pitchFamily="18" charset="0"/>
                        </a:rPr>
                        <m:t>𝑚𝑒𝑎𝑛𝑠</m:t>
                      </m:r>
                      <m:r>
                        <a:rPr lang="en-US" i="1">
                          <a:latin typeface="Cambria Math" panose="02040503050406030204" pitchFamily="18" charset="0"/>
                        </a:rPr>
                        <m:t> </m:t>
                      </m:r>
                      <m:r>
                        <a:rPr lang="en-US" i="1">
                          <a:latin typeface="Cambria Math" panose="02040503050406030204" pitchFamily="18" charset="0"/>
                        </a:rPr>
                        <m:t>𝑎𝑟𝑒</m:t>
                      </m:r>
                      <m:r>
                        <a:rPr lang="en-US" i="1">
                          <a:latin typeface="Cambria Math" panose="02040503050406030204" pitchFamily="18" charset="0"/>
                        </a:rPr>
                        <m:t> </m:t>
                      </m:r>
                      <m:r>
                        <a:rPr lang="en-US" i="1">
                          <a:latin typeface="Cambria Math" panose="02040503050406030204" pitchFamily="18" charset="0"/>
                        </a:rPr>
                        <m:t>𝑑𝑖𝑓𝑓𝑒𝑟𝑒𝑛𝑡</m:t>
                      </m:r>
                    </m:oMath>
                  </m:oMathPara>
                </a14:m>
                <a:endParaRPr lang="en-US" dirty="0"/>
              </a:p>
              <a:p>
                <a:r>
                  <a:rPr lang="en-US" dirty="0"/>
                  <a:t>Step 2: choose one-way ANOVA</a:t>
                </a:r>
              </a:p>
              <a:p>
                <a:r>
                  <a:rPr lang="en-US" dirty="0" smtClean="0"/>
                  <a:t>Step 3: F=24.191; p-value&lt;0.001</a:t>
                </a:r>
              </a:p>
              <a:p>
                <a:r>
                  <a:rPr lang="en-US" dirty="0" smtClean="0"/>
                  <a:t>Step 4: Reject H0; There is sufficient evidence that at least two mean relief times are different</a:t>
                </a: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1043" t="-2241"/>
                </a:stretch>
              </a:blipFill>
            </p:spPr>
            <p:txBody>
              <a:bodyPr/>
              <a:lstStyle/>
              <a:p>
                <a:r>
                  <a:rPr lang="en-US">
                    <a:noFill/>
                  </a:rPr>
                  <a:t> </a:t>
                </a:r>
              </a:p>
            </p:txBody>
          </p:sp>
        </mc:Fallback>
      </mc:AlternateContent>
    </p:spTree>
    <p:extLst>
      <p:ext uri="{BB962C8B-B14F-4D97-AF65-F5344CB8AC3E}">
        <p14:creationId xmlns:p14="http://schemas.microsoft.com/office/powerpoint/2010/main" val="287456840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2 (Case study)</a:t>
            </a:r>
            <a:endParaRPr lang="en-US" dirty="0"/>
          </a:p>
        </p:txBody>
      </p:sp>
      <p:sp>
        <p:nvSpPr>
          <p:cNvPr id="3" name="Content Placeholder 2"/>
          <p:cNvSpPr>
            <a:spLocks noGrp="1"/>
          </p:cNvSpPr>
          <p:nvPr>
            <p:ph idx="1"/>
          </p:nvPr>
        </p:nvSpPr>
        <p:spPr/>
        <p:txBody>
          <a:bodyPr/>
          <a:lstStyle/>
          <a:p>
            <a:r>
              <a:rPr lang="en-US" dirty="0" smtClean="0"/>
              <a:t>The data “</a:t>
            </a:r>
            <a:r>
              <a:rPr lang="en-US" dirty="0" err="1" smtClean="0"/>
              <a:t>BreastCancerMortalityRate</a:t>
            </a:r>
            <a:r>
              <a:rPr lang="en-US" dirty="0" smtClean="0"/>
              <a:t>” on d2l records the mortality rate of the five countries from 1992 to 2012. The researchers would like to compare the mean mortality rate of breast cancer among the five countries. Use the significance level of 0.05 to test the claim that the average mortality rates are the same among the five countries. </a:t>
            </a:r>
            <a:endParaRPr lang="en-US" dirty="0"/>
          </a:p>
        </p:txBody>
      </p:sp>
    </p:spTree>
    <p:extLst>
      <p:ext uri="{BB962C8B-B14F-4D97-AF65-F5344CB8AC3E}">
        <p14:creationId xmlns:p14="http://schemas.microsoft.com/office/powerpoint/2010/main" val="34325916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objectives and outcomes</a:t>
            </a:r>
            <a:endParaRPr lang="en-US" dirty="0"/>
          </a:p>
        </p:txBody>
      </p:sp>
      <p:sp>
        <p:nvSpPr>
          <p:cNvPr id="3" name="Content Placeholder 2"/>
          <p:cNvSpPr>
            <a:spLocks noGrp="1"/>
          </p:cNvSpPr>
          <p:nvPr>
            <p:ph idx="1"/>
          </p:nvPr>
        </p:nvSpPr>
        <p:spPr>
          <a:xfrm>
            <a:off x="1828800" y="1600200"/>
            <a:ext cx="8229600" cy="3657600"/>
          </a:xfrm>
        </p:spPr>
        <p:txBody>
          <a:bodyPr>
            <a:normAutofit/>
          </a:bodyPr>
          <a:lstStyle/>
          <a:p>
            <a:r>
              <a:rPr lang="en-US" sz="3200" dirty="0"/>
              <a:t>Why choose ANOVA</a:t>
            </a:r>
          </a:p>
          <a:p>
            <a:r>
              <a:rPr lang="en-US" sz="3200" dirty="0"/>
              <a:t>Know how to perform one-way ANOVA in SPSS</a:t>
            </a:r>
          </a:p>
          <a:p>
            <a:r>
              <a:rPr lang="en-US" sz="3200" dirty="0" smtClean="0"/>
              <a:t>Know </a:t>
            </a:r>
            <a:r>
              <a:rPr lang="en-US" sz="3200" dirty="0"/>
              <a:t>how to do multiple comparison for means in </a:t>
            </a:r>
            <a:r>
              <a:rPr lang="en-US" sz="3200" dirty="0" smtClean="0"/>
              <a:t>SPSS</a:t>
            </a:r>
          </a:p>
          <a:p>
            <a:r>
              <a:rPr lang="en-US" sz="3200" dirty="0" smtClean="0"/>
              <a:t>Know how to perform two-way ANOVA in SPSS</a:t>
            </a:r>
            <a:endParaRPr lang="en-US" sz="3200" dirty="0"/>
          </a:p>
        </p:txBody>
      </p:sp>
    </p:spTree>
    <p:extLst>
      <p:ext uri="{BB962C8B-B14F-4D97-AF65-F5344CB8AC3E}">
        <p14:creationId xmlns:p14="http://schemas.microsoft.com/office/powerpoint/2010/main" val="42791432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2</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The data entry should be:</a:t>
            </a:r>
          </a:p>
          <a:p>
            <a:pPr marL="0" indent="0">
              <a:buNone/>
            </a:pPr>
            <a:r>
              <a:rPr lang="en-US" dirty="0" smtClean="0"/>
              <a:t>Country     </a:t>
            </a:r>
            <a:r>
              <a:rPr lang="en-US" dirty="0" err="1" smtClean="0"/>
              <a:t>MortalityRate</a:t>
            </a:r>
            <a:endParaRPr lang="en-US" dirty="0" smtClean="0"/>
          </a:p>
          <a:p>
            <a:pPr marL="0" indent="0">
              <a:buNone/>
            </a:pPr>
            <a:r>
              <a:rPr lang="en-US" dirty="0" smtClean="0"/>
              <a:t>Canada	…</a:t>
            </a:r>
          </a:p>
          <a:p>
            <a:pPr marL="0" indent="0">
              <a:buNone/>
            </a:pPr>
            <a:r>
              <a:rPr lang="en-US" dirty="0" smtClean="0"/>
              <a:t>Canada	…</a:t>
            </a:r>
          </a:p>
          <a:p>
            <a:pPr marL="0" indent="0">
              <a:buNone/>
            </a:pPr>
            <a:r>
              <a:rPr lang="en-US" dirty="0" smtClean="0"/>
              <a:t>…		…</a:t>
            </a:r>
          </a:p>
          <a:p>
            <a:pPr marL="0" indent="0">
              <a:buNone/>
            </a:pPr>
            <a:r>
              <a:rPr lang="en-US" dirty="0" smtClean="0"/>
              <a:t>United States…</a:t>
            </a:r>
          </a:p>
          <a:p>
            <a:r>
              <a:rPr lang="en-US" dirty="0" smtClean="0"/>
              <a:t>We need to manipulate the data to change the wide format to be the long format using “Restructure” </a:t>
            </a:r>
          </a:p>
          <a:p>
            <a:pPr lvl="1"/>
            <a:r>
              <a:rPr lang="en-US" dirty="0" smtClean="0"/>
              <a:t>The years will be our index</a:t>
            </a:r>
          </a:p>
          <a:p>
            <a:pPr lvl="1"/>
            <a:r>
              <a:rPr lang="en-US" dirty="0" smtClean="0"/>
              <a:t>The variables become cases(rows)</a:t>
            </a:r>
          </a:p>
          <a:p>
            <a:r>
              <a:rPr lang="en-US" dirty="0" smtClean="0"/>
              <a:t>After Restructure the data, use Analyze-&gt;General Linear Model-&gt;Univariate</a:t>
            </a:r>
          </a:p>
        </p:txBody>
      </p:sp>
    </p:spTree>
    <p:extLst>
      <p:ext uri="{BB962C8B-B14F-4D97-AF65-F5344CB8AC3E}">
        <p14:creationId xmlns:p14="http://schemas.microsoft.com/office/powerpoint/2010/main" val="25289237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2</a:t>
            </a:r>
            <a:endParaRPr lang="en-US" dirty="0"/>
          </a:p>
        </p:txBody>
      </p:sp>
      <p:sp>
        <p:nvSpPr>
          <p:cNvPr id="3" name="Content Placeholder 2"/>
          <p:cNvSpPr>
            <a:spLocks noGrp="1"/>
          </p:cNvSpPr>
          <p:nvPr>
            <p:ph idx="1"/>
          </p:nvPr>
        </p:nvSpPr>
        <p:spPr/>
        <p:txBody>
          <a:bodyPr/>
          <a:lstStyle/>
          <a:p>
            <a:r>
              <a:rPr lang="en-US" dirty="0" smtClean="0"/>
              <a:t>Breast Cancer Study-Recall bias</a:t>
            </a:r>
            <a:endParaRPr lang="en-US" dirty="0"/>
          </a:p>
        </p:txBody>
      </p:sp>
    </p:spTree>
    <p:extLst>
      <p:ext uri="{BB962C8B-B14F-4D97-AF65-F5344CB8AC3E}">
        <p14:creationId xmlns:p14="http://schemas.microsoft.com/office/powerpoint/2010/main" val="1011860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Multiple comparison of means</a:t>
            </a:r>
            <a:endParaRPr lang="en-US" dirty="0"/>
          </a:p>
        </p:txBody>
      </p:sp>
      <p:sp>
        <p:nvSpPr>
          <p:cNvPr id="3" name="Content Placeholder 2"/>
          <p:cNvSpPr>
            <a:spLocks noGrp="1"/>
          </p:cNvSpPr>
          <p:nvPr>
            <p:ph idx="1"/>
          </p:nvPr>
        </p:nvSpPr>
        <p:spPr/>
        <p:txBody>
          <a:bodyPr>
            <a:normAutofit/>
          </a:bodyPr>
          <a:lstStyle/>
          <a:p>
            <a:r>
              <a:rPr lang="en-US" dirty="0"/>
              <a:t>When we observe significant differences among the means, what should we do for the next step?</a:t>
            </a:r>
          </a:p>
          <a:p>
            <a:pPr lvl="1"/>
            <a:r>
              <a:rPr lang="en-US" dirty="0" smtClean="0"/>
              <a:t>If your ANOVA test shows that the means aren’t all equal, your next step is to determine which means are different.</a:t>
            </a:r>
          </a:p>
          <a:p>
            <a:pPr lvl="1"/>
            <a:r>
              <a:rPr lang="en-US" dirty="0" smtClean="0"/>
              <a:t>John Tukey gave one answer to this question, the Tukey HSD (Honest Significant Difference) test: compute something like a T-score for each pair of means, but not following the regular T-distribution.</a:t>
            </a:r>
            <a:endParaRPr lang="en-US" dirty="0"/>
          </a:p>
          <a:p>
            <a:pPr lvl="1"/>
            <a:r>
              <a:rPr lang="en-US" dirty="0" smtClean="0"/>
              <a:t> Several </a:t>
            </a:r>
            <a:r>
              <a:rPr lang="en-US" dirty="0"/>
              <a:t>methods: </a:t>
            </a:r>
            <a:r>
              <a:rPr lang="en-US" i="1" dirty="0" err="1">
                <a:solidFill>
                  <a:srgbClr val="FF0000"/>
                </a:solidFill>
              </a:rPr>
              <a:t>Bonferroni</a:t>
            </a:r>
            <a:r>
              <a:rPr lang="en-US" i="1" dirty="0">
                <a:solidFill>
                  <a:srgbClr val="FF0000"/>
                </a:solidFill>
              </a:rPr>
              <a:t>, </a:t>
            </a:r>
            <a:r>
              <a:rPr lang="en-US" i="1" dirty="0" err="1">
                <a:solidFill>
                  <a:srgbClr val="FF0000"/>
                </a:solidFill>
              </a:rPr>
              <a:t>Tukey</a:t>
            </a:r>
            <a:r>
              <a:rPr lang="en-US" dirty="0"/>
              <a:t>, </a:t>
            </a:r>
            <a:r>
              <a:rPr lang="en-US" dirty="0" err="1"/>
              <a:t>Dunnett</a:t>
            </a:r>
            <a:r>
              <a:rPr lang="en-US" dirty="0"/>
              <a:t> and Duncan… </a:t>
            </a:r>
            <a:endParaRPr lang="en-US" dirty="0" smtClean="0"/>
          </a:p>
          <a:p>
            <a:pPr lvl="1"/>
            <a:r>
              <a:rPr lang="en-US" dirty="0"/>
              <a:t>When performing the one-way ANOVA, under “Post hoc” choose </a:t>
            </a:r>
            <a:r>
              <a:rPr lang="en-US" dirty="0" err="1"/>
              <a:t>Tukey</a:t>
            </a:r>
            <a:endParaRPr lang="en-US" dirty="0"/>
          </a:p>
          <a:p>
            <a:pPr lvl="1"/>
            <a:endParaRPr lang="en-US" dirty="0"/>
          </a:p>
        </p:txBody>
      </p:sp>
    </p:spTree>
    <p:extLst>
      <p:ext uri="{BB962C8B-B14F-4D97-AF65-F5344CB8AC3E}">
        <p14:creationId xmlns:p14="http://schemas.microsoft.com/office/powerpoint/2010/main" val="51784254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Example  (using SPSS to perform a multiple comparison)</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696036" y="1600200"/>
                <a:ext cx="9514764" cy="4876800"/>
              </a:xfrm>
            </p:spPr>
            <p:txBody>
              <a:bodyPr>
                <a:normAutofit/>
              </a:bodyPr>
              <a:lstStyle/>
              <a:p>
                <a:pPr marL="0" indent="0">
                  <a:buNone/>
                </a:pPr>
                <a:r>
                  <a:rPr lang="en-US" dirty="0" smtClean="0"/>
                  <a:t>(continue with example 1) </a:t>
                </a:r>
                <a:r>
                  <a:rPr lang="en-US" dirty="0"/>
                  <a:t>Table 1 shows the data about three drugs for the treatment of headache pain. The time to relief in minutes is recorded after each patient taking each drug. Nineteen patients were randomly assigned to the three drugs. We assume that the three columns represent the values of independent random samples drawn from normal populations, with mean relief time </a:t>
                </a:r>
                <a14:m>
                  <m:oMath xmlns:m="http://schemas.openxmlformats.org/officeDocument/2006/math">
                    <m:sSub>
                      <m:sSubPr>
                        <m:ctrlPr>
                          <a:rPr lang="en-US" i="1">
                            <a:latin typeface="Cambria Math" panose="02040503050406030204" pitchFamily="18" charset="0"/>
                          </a:rPr>
                        </m:ctrlPr>
                      </m:sSubPr>
                      <m:e>
                        <m:r>
                          <a:rPr lang="en-US" i="1">
                            <a:latin typeface="Cambria Math"/>
                          </a:rPr>
                          <m:t>𝜇</m:t>
                        </m:r>
                      </m:e>
                      <m:sub>
                        <m:r>
                          <a:rPr lang="en-US" i="1">
                            <a:latin typeface="Cambria Math"/>
                          </a:rPr>
                          <m:t>1</m:t>
                        </m:r>
                      </m:sub>
                    </m:sSub>
                    <m:r>
                      <a:rPr lang="en-US" i="1">
                        <a:latin typeface="Cambria Math"/>
                      </a:rPr>
                      <m:t>, </m:t>
                    </m:r>
                    <m:sSub>
                      <m:sSubPr>
                        <m:ctrlPr>
                          <a:rPr lang="en-US" i="1">
                            <a:latin typeface="Cambria Math" panose="02040503050406030204" pitchFamily="18" charset="0"/>
                          </a:rPr>
                        </m:ctrlPr>
                      </m:sSubPr>
                      <m:e>
                        <m:r>
                          <a:rPr lang="en-US" i="1">
                            <a:latin typeface="Cambria Math"/>
                          </a:rPr>
                          <m:t>𝜇</m:t>
                        </m:r>
                      </m:e>
                      <m:sub>
                        <m:r>
                          <a:rPr lang="en-US" i="1">
                            <a:latin typeface="Cambria Math"/>
                          </a:rPr>
                          <m:t>2</m:t>
                        </m:r>
                      </m:sub>
                    </m:sSub>
                    <m:r>
                      <a:rPr lang="en-US" i="1">
                        <a:latin typeface="Cambria Math"/>
                      </a:rPr>
                      <m:t>, </m:t>
                    </m:r>
                    <m:r>
                      <a:rPr lang="en-US" i="1">
                        <a:latin typeface="Cambria Math"/>
                      </a:rPr>
                      <m:t>𝑎𝑛𝑑</m:t>
                    </m:r>
                    <m:r>
                      <a:rPr lang="en-US" i="1">
                        <a:latin typeface="Cambria Math"/>
                      </a:rPr>
                      <m:t> </m:t>
                    </m:r>
                    <m:sSub>
                      <m:sSubPr>
                        <m:ctrlPr>
                          <a:rPr lang="en-US" i="1">
                            <a:latin typeface="Cambria Math" panose="02040503050406030204" pitchFamily="18" charset="0"/>
                          </a:rPr>
                        </m:ctrlPr>
                      </m:sSubPr>
                      <m:e>
                        <m:r>
                          <a:rPr lang="en-US" i="1">
                            <a:latin typeface="Cambria Math"/>
                          </a:rPr>
                          <m:t>𝜇</m:t>
                        </m:r>
                      </m:e>
                      <m:sub>
                        <m:r>
                          <a:rPr lang="en-US" i="1">
                            <a:latin typeface="Cambria Math"/>
                          </a:rPr>
                          <m:t>3</m:t>
                        </m:r>
                      </m:sub>
                    </m:sSub>
                    <m:r>
                      <a:rPr lang="en-US" i="1">
                        <a:latin typeface="Cambria Math"/>
                      </a:rPr>
                      <m:t>.</m:t>
                    </m:r>
                  </m:oMath>
                </a14:m>
                <a:r>
                  <a:rPr lang="en-US" dirty="0"/>
                  <a:t> </a:t>
                </a:r>
              </a:p>
              <a:p>
                <a:pPr marL="0" indent="0">
                  <a:buNone/>
                </a:pPr>
                <a:r>
                  <a:rPr lang="en-US" dirty="0" smtClean="0"/>
                  <a:t>Perform a multiple comparison to test where the differences lie between groups.</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696036" y="1600200"/>
                <a:ext cx="9514764" cy="4876800"/>
              </a:xfrm>
              <a:blipFill rotWithShape="0">
                <a:blip r:embed="rId2"/>
                <a:stretch>
                  <a:fillRect l="-1281" t="-2125" r="-192"/>
                </a:stretch>
              </a:blipFill>
            </p:spPr>
            <p:txBody>
              <a:bodyPr/>
              <a:lstStyle/>
              <a:p>
                <a:r>
                  <a:rPr lang="en-US">
                    <a:noFill/>
                  </a:rPr>
                  <a:t> </a:t>
                </a:r>
              </a:p>
            </p:txBody>
          </p:sp>
        </mc:Fallback>
      </mc:AlternateContent>
    </p:spTree>
    <p:extLst>
      <p:ext uri="{BB962C8B-B14F-4D97-AF65-F5344CB8AC3E}">
        <p14:creationId xmlns:p14="http://schemas.microsoft.com/office/powerpoint/2010/main" val="179463249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304800"/>
            <a:ext cx="8229600" cy="685800"/>
          </a:xfrm>
        </p:spPr>
        <p:txBody>
          <a:bodyPr>
            <a:normAutofit fontScale="90000"/>
          </a:bodyPr>
          <a:lstStyle/>
          <a:p>
            <a:r>
              <a:rPr lang="en-US" dirty="0" smtClean="0"/>
              <a:t>Multiple comparison method</a:t>
            </a:r>
            <a:endParaRPr lang="en-US" dirty="0"/>
          </a:p>
        </p:txBody>
      </p:sp>
      <p:sp>
        <p:nvSpPr>
          <p:cNvPr id="3" name="Content Placeholder 2"/>
          <p:cNvSpPr>
            <a:spLocks noGrp="1"/>
          </p:cNvSpPr>
          <p:nvPr>
            <p:ph idx="1"/>
          </p:nvPr>
        </p:nvSpPr>
        <p:spPr>
          <a:xfrm>
            <a:off x="1981200" y="914400"/>
            <a:ext cx="8229600" cy="609600"/>
          </a:xfrm>
        </p:spPr>
        <p:txBody>
          <a:bodyPr>
            <a:noAutofit/>
          </a:bodyPr>
          <a:lstStyle/>
          <a:p>
            <a:r>
              <a:rPr lang="en-US" sz="2400" dirty="0"/>
              <a:t>Where the differences lie?</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4208" y="1447800"/>
            <a:ext cx="7796633" cy="3733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2743200" y="3886200"/>
            <a:ext cx="4419600" cy="381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1268161" y="5472752"/>
            <a:ext cx="8652680" cy="923330"/>
          </a:xfrm>
          <a:prstGeom prst="rect">
            <a:avLst/>
          </a:prstGeom>
          <a:noFill/>
        </p:spPr>
        <p:txBody>
          <a:bodyPr wrap="square" rtlCol="0">
            <a:spAutoFit/>
          </a:bodyPr>
          <a:lstStyle/>
          <a:p>
            <a:r>
              <a:rPr lang="en-US" dirty="0" smtClean="0"/>
              <a:t>The average relief time for drug 2 is significantly different from drug 3;</a:t>
            </a:r>
          </a:p>
          <a:p>
            <a:r>
              <a:rPr lang="en-US" dirty="0" smtClean="0"/>
              <a:t>There is no significant difference in relief time between drug 1 and drug 2 and between drug 1 and drug 3.</a:t>
            </a:r>
            <a:endParaRPr lang="en-US" dirty="0"/>
          </a:p>
        </p:txBody>
      </p:sp>
    </p:spTree>
    <p:extLst>
      <p:ext uri="{BB962C8B-B14F-4D97-AF65-F5344CB8AC3E}">
        <p14:creationId xmlns:p14="http://schemas.microsoft.com/office/powerpoint/2010/main" val="405275252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Multiple comparison method</a:t>
            </a:r>
            <a:endParaRPr lang="en-US" dirty="0"/>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0" y="1143001"/>
            <a:ext cx="4572000" cy="5331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5867400" y="2781300"/>
            <a:ext cx="1066800" cy="381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7114310" y="3406811"/>
            <a:ext cx="1115291" cy="381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6742224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Activity 2 (using SPSS to do the multiple comparison)</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(continue with activity 1) </a:t>
            </a:r>
            <a:r>
              <a:rPr lang="en-US" dirty="0"/>
              <a:t>Four cough formulas are compared in an experiment, with the variable measured being hours to relief from coughing. Data are shown in the table. Twenty patients were selected into the experiment. Five of them took formula 1 and the hours to relief were recorded under column A. Five of them took formula 2 and the hours to relief were recorded under column B. Five of them took formula 3 and five took formula 4, and the time to relief for those two groups were recorded under column 3 and 4</a:t>
            </a:r>
            <a:r>
              <a:rPr lang="en-US" dirty="0" smtClean="0"/>
              <a:t>. </a:t>
            </a:r>
          </a:p>
          <a:p>
            <a:pPr marL="0" indent="0">
              <a:buNone/>
            </a:pPr>
            <a:r>
              <a:rPr lang="en-US" dirty="0" smtClean="0"/>
              <a:t>Perform a </a:t>
            </a:r>
            <a:r>
              <a:rPr lang="en-US" dirty="0" err="1" smtClean="0"/>
              <a:t>Tukey</a:t>
            </a:r>
            <a:r>
              <a:rPr lang="en-US" dirty="0" smtClean="0"/>
              <a:t> comparison to see where the differences lie.</a:t>
            </a:r>
          </a:p>
        </p:txBody>
      </p:sp>
    </p:spTree>
    <p:extLst>
      <p:ext uri="{BB962C8B-B14F-4D97-AF65-F5344CB8AC3E}">
        <p14:creationId xmlns:p14="http://schemas.microsoft.com/office/powerpoint/2010/main" val="399012045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Output</a:t>
            </a:r>
            <a:endParaRPr lang="en-US" dirty="0"/>
          </a:p>
        </p:txBody>
      </p:sp>
      <p:pic>
        <p:nvPicPr>
          <p:cNvPr id="4" name="Picture 3"/>
          <p:cNvPicPr>
            <a:picLocks noChangeAspect="1"/>
          </p:cNvPicPr>
          <p:nvPr/>
        </p:nvPicPr>
        <p:blipFill>
          <a:blip r:embed="rId2"/>
          <a:stretch>
            <a:fillRect/>
          </a:stretch>
        </p:blipFill>
        <p:spPr>
          <a:xfrm>
            <a:off x="3295649" y="471557"/>
            <a:ext cx="6708159" cy="4403655"/>
          </a:xfrm>
          <a:prstGeom prst="rect">
            <a:avLst/>
          </a:prstGeom>
        </p:spPr>
      </p:pic>
      <p:sp>
        <p:nvSpPr>
          <p:cNvPr id="5" name="TextBox 4"/>
          <p:cNvSpPr txBox="1"/>
          <p:nvPr/>
        </p:nvSpPr>
        <p:spPr>
          <a:xfrm>
            <a:off x="1351128" y="5008728"/>
            <a:ext cx="8652680" cy="646331"/>
          </a:xfrm>
          <a:prstGeom prst="rect">
            <a:avLst/>
          </a:prstGeom>
          <a:noFill/>
        </p:spPr>
        <p:txBody>
          <a:bodyPr wrap="square" rtlCol="0">
            <a:spAutoFit/>
          </a:bodyPr>
          <a:lstStyle/>
          <a:p>
            <a:r>
              <a:rPr lang="en-US" dirty="0" smtClean="0"/>
              <a:t>The average relief time for formula 1 is significantly different from the other three formula;</a:t>
            </a:r>
          </a:p>
          <a:p>
            <a:r>
              <a:rPr lang="en-US" dirty="0" smtClean="0"/>
              <a:t>There is no significant difference in relief time among formula 2, 3 and 4.</a:t>
            </a:r>
            <a:endParaRPr lang="en-US" dirty="0"/>
          </a:p>
        </p:txBody>
      </p:sp>
    </p:spTree>
    <p:extLst>
      <p:ext uri="{BB962C8B-B14F-4D97-AF65-F5344CB8AC3E}">
        <p14:creationId xmlns:p14="http://schemas.microsoft.com/office/powerpoint/2010/main" val="402185860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Two-way ANOVA</a:t>
            </a:r>
            <a:endParaRPr lang="en-US" dirty="0"/>
          </a:p>
        </p:txBody>
      </p:sp>
      <p:sp>
        <p:nvSpPr>
          <p:cNvPr id="3" name="Content Placeholder 2"/>
          <p:cNvSpPr>
            <a:spLocks noGrp="1"/>
          </p:cNvSpPr>
          <p:nvPr>
            <p:ph idx="1"/>
          </p:nvPr>
        </p:nvSpPr>
        <p:spPr>
          <a:xfrm>
            <a:off x="838200" y="1825625"/>
            <a:ext cx="10515600" cy="2596250"/>
          </a:xfrm>
        </p:spPr>
        <p:txBody>
          <a:bodyPr/>
          <a:lstStyle/>
          <a:p>
            <a:r>
              <a:rPr lang="en-US" dirty="0" smtClean="0"/>
              <a:t>2 Independent variables: both are categorical</a:t>
            </a:r>
          </a:p>
          <a:p>
            <a:r>
              <a:rPr lang="en-US" dirty="0" smtClean="0"/>
              <a:t>1 dependent variable: numeric</a:t>
            </a:r>
          </a:p>
          <a:p>
            <a:r>
              <a:rPr lang="en-US" dirty="0" smtClean="0"/>
              <a:t>The 2 independent variables can have different numbers of levels</a:t>
            </a:r>
          </a:p>
          <a:p>
            <a:r>
              <a:rPr lang="en-US" dirty="0" smtClean="0"/>
              <a:t>There needs to be replications for each treatment combination</a:t>
            </a:r>
          </a:p>
          <a:p>
            <a:pPr lvl="1"/>
            <a:r>
              <a:rPr lang="en-US" dirty="0" smtClean="0"/>
              <a:t>Example: Factor A (3 levels) and B (2 levels) are independent variables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696937582"/>
              </p:ext>
            </p:extLst>
          </p:nvPr>
        </p:nvGraphicFramePr>
        <p:xfrm>
          <a:off x="2177955" y="4556812"/>
          <a:ext cx="6477000" cy="1524000"/>
        </p:xfrm>
        <a:graphic>
          <a:graphicData uri="http://schemas.openxmlformats.org/drawingml/2006/table">
            <a:tbl>
              <a:tblPr firstRow="1" bandRow="1">
                <a:tableStyleId>{5C22544A-7EE6-4342-B048-85BDC9FD1C3A}</a:tableStyleId>
              </a:tblPr>
              <a:tblGrid>
                <a:gridCol w="1619250"/>
                <a:gridCol w="1619250"/>
                <a:gridCol w="1619250"/>
                <a:gridCol w="1619250"/>
              </a:tblGrid>
              <a:tr h="508000">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smtClean="0"/>
                        <a:t>A1</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t>A2</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t>A3</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8000">
                <a:tc>
                  <a:txBody>
                    <a:bodyPr/>
                    <a:lstStyle/>
                    <a:p>
                      <a:r>
                        <a:rPr lang="en-US" dirty="0" smtClean="0"/>
                        <a:t>B1</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40000"/>
                        <a:lumOff val="60000"/>
                      </a:schemeClr>
                    </a:solidFill>
                  </a:tcPr>
                </a:tc>
                <a:tc>
                  <a:txBody>
                    <a:bodyPr/>
                    <a:lstStyle/>
                    <a:p>
                      <a:r>
                        <a:rPr lang="en-US" dirty="0" smtClean="0"/>
                        <a:t>X,…X</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smtClean="0"/>
                        <a:t>X,…X</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smtClean="0"/>
                        <a:t>X,…X</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08000">
                <a:tc>
                  <a:txBody>
                    <a:bodyPr/>
                    <a:lstStyle/>
                    <a:p>
                      <a:r>
                        <a:rPr lang="en-US" dirty="0" smtClean="0"/>
                        <a:t>B2</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40000"/>
                        <a:lumOff val="60000"/>
                      </a:schemeClr>
                    </a:solidFill>
                  </a:tcPr>
                </a:tc>
                <a:tc>
                  <a:txBody>
                    <a:bodyPr/>
                    <a:lstStyle/>
                    <a:p>
                      <a:r>
                        <a:rPr lang="en-US" dirty="0" smtClean="0"/>
                        <a:t>X,…X</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smtClean="0"/>
                        <a:t>X,…X</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smtClean="0"/>
                        <a:t>X,…X</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746245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Two-way ANOVA</a:t>
            </a:r>
            <a:endParaRPr lang="en-US" dirty="0"/>
          </a:p>
        </p:txBody>
      </p:sp>
      <p:sp>
        <p:nvSpPr>
          <p:cNvPr id="3" name="Content Placeholder 2"/>
          <p:cNvSpPr>
            <a:spLocks noGrp="1"/>
          </p:cNvSpPr>
          <p:nvPr>
            <p:ph idx="1"/>
          </p:nvPr>
        </p:nvSpPr>
        <p:spPr/>
        <p:txBody>
          <a:bodyPr/>
          <a:lstStyle/>
          <a:p>
            <a:r>
              <a:rPr lang="en-US" dirty="0"/>
              <a:t>Assumptions:</a:t>
            </a:r>
          </a:p>
          <a:p>
            <a:pPr lvl="1"/>
            <a:r>
              <a:rPr lang="en-US" dirty="0"/>
              <a:t>Normality</a:t>
            </a:r>
          </a:p>
          <a:p>
            <a:pPr lvl="1"/>
            <a:r>
              <a:rPr lang="en-US" dirty="0"/>
              <a:t>Homogeneity of variance</a:t>
            </a:r>
          </a:p>
          <a:p>
            <a:pPr lvl="1"/>
            <a:r>
              <a:rPr lang="en-US" dirty="0"/>
              <a:t>Independence </a:t>
            </a:r>
          </a:p>
          <a:p>
            <a:endParaRPr lang="en-US" dirty="0"/>
          </a:p>
        </p:txBody>
      </p:sp>
    </p:spTree>
    <p:extLst>
      <p:ext uri="{BB962C8B-B14F-4D97-AF65-F5344CB8AC3E}">
        <p14:creationId xmlns:p14="http://schemas.microsoft.com/office/powerpoint/2010/main" val="21524885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Concepts of ANOVA</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a:bodyPr>
              <a:lstStyle/>
              <a:p>
                <a:r>
                  <a:rPr lang="en-US" dirty="0" smtClean="0"/>
                  <a:t>ANOVA means </a:t>
                </a:r>
                <a:r>
                  <a:rPr lang="en-US" dirty="0" err="1"/>
                  <a:t>ANalysis</a:t>
                </a:r>
                <a:r>
                  <a:rPr lang="en-US" dirty="0"/>
                  <a:t> Of Variance</a:t>
                </a:r>
              </a:p>
              <a:p>
                <a:r>
                  <a:rPr lang="en-US" dirty="0"/>
                  <a:t>ANOVA is used to compare means for more than two groups</a:t>
                </a:r>
              </a:p>
              <a:p>
                <a14:m>
                  <m:oMath xmlns:m="http://schemas.openxmlformats.org/officeDocument/2006/math">
                    <m:sSub>
                      <m:sSubPr>
                        <m:ctrlPr>
                          <a:rPr lang="en-US" i="1">
                            <a:latin typeface="Cambria Math" panose="02040503050406030204" pitchFamily="18" charset="0"/>
                          </a:rPr>
                        </m:ctrlPr>
                      </m:sSubPr>
                      <m:e>
                        <m:r>
                          <a:rPr lang="en-US" i="1">
                            <a:latin typeface="Cambria Math"/>
                          </a:rPr>
                          <m:t>𝐻</m:t>
                        </m:r>
                      </m:e>
                      <m:sub>
                        <m:r>
                          <a:rPr lang="en-US" i="1">
                            <a:latin typeface="Cambria Math"/>
                          </a:rPr>
                          <m:t>0</m:t>
                        </m:r>
                      </m:sub>
                    </m:sSub>
                    <m:r>
                      <a:rPr lang="en-US" i="1">
                        <a:latin typeface="Cambria Math"/>
                      </a:rPr>
                      <m:t>:</m:t>
                    </m:r>
                    <m:sSub>
                      <m:sSubPr>
                        <m:ctrlPr>
                          <a:rPr lang="en-US" i="1">
                            <a:latin typeface="Cambria Math" panose="02040503050406030204" pitchFamily="18" charset="0"/>
                          </a:rPr>
                        </m:ctrlPr>
                      </m:sSubPr>
                      <m:e>
                        <m:r>
                          <a:rPr lang="en-US" i="1">
                            <a:latin typeface="Cambria Math"/>
                          </a:rPr>
                          <m:t>𝜇</m:t>
                        </m:r>
                      </m:e>
                      <m:sub>
                        <m:r>
                          <a:rPr lang="en-US" i="1">
                            <a:latin typeface="Cambria Math"/>
                          </a:rPr>
                          <m:t>1</m:t>
                        </m:r>
                      </m:sub>
                    </m:sSub>
                    <m:r>
                      <a:rPr lang="en-US" i="1">
                        <a:latin typeface="Cambria Math"/>
                      </a:rPr>
                      <m:t>=</m:t>
                    </m:r>
                    <m:sSub>
                      <m:sSubPr>
                        <m:ctrlPr>
                          <a:rPr lang="en-US" i="1">
                            <a:latin typeface="Cambria Math" panose="02040503050406030204" pitchFamily="18" charset="0"/>
                          </a:rPr>
                        </m:ctrlPr>
                      </m:sSubPr>
                      <m:e>
                        <m:r>
                          <a:rPr lang="en-US" i="1">
                            <a:latin typeface="Cambria Math"/>
                          </a:rPr>
                          <m:t>𝜇</m:t>
                        </m:r>
                      </m:e>
                      <m:sub>
                        <m:r>
                          <a:rPr lang="en-US" i="1">
                            <a:latin typeface="Cambria Math"/>
                          </a:rPr>
                          <m:t>2</m:t>
                        </m:r>
                      </m:sub>
                    </m:sSub>
                    <m:r>
                      <a:rPr lang="en-US" i="1">
                        <a:latin typeface="Cambria Math"/>
                      </a:rPr>
                      <m:t>=</m:t>
                    </m:r>
                    <m:sSub>
                      <m:sSubPr>
                        <m:ctrlPr>
                          <a:rPr lang="en-US" i="1">
                            <a:latin typeface="Cambria Math" panose="02040503050406030204" pitchFamily="18" charset="0"/>
                          </a:rPr>
                        </m:ctrlPr>
                      </m:sSubPr>
                      <m:e>
                        <m:r>
                          <a:rPr lang="en-US" i="1">
                            <a:latin typeface="Cambria Math"/>
                          </a:rPr>
                          <m:t>𝜇</m:t>
                        </m:r>
                      </m:e>
                      <m:sub>
                        <m:r>
                          <a:rPr lang="en-US" i="1">
                            <a:latin typeface="Cambria Math"/>
                          </a:rPr>
                          <m:t>3</m:t>
                        </m:r>
                      </m:sub>
                    </m:sSub>
                    <m:r>
                      <a:rPr lang="en-US" i="1">
                        <a:latin typeface="Cambria Math"/>
                      </a:rPr>
                      <m:t>=…=</m:t>
                    </m:r>
                    <m:sSub>
                      <m:sSubPr>
                        <m:ctrlPr>
                          <a:rPr lang="en-US" i="1">
                            <a:latin typeface="Cambria Math" panose="02040503050406030204" pitchFamily="18" charset="0"/>
                          </a:rPr>
                        </m:ctrlPr>
                      </m:sSubPr>
                      <m:e>
                        <m:r>
                          <a:rPr lang="en-US" i="1">
                            <a:latin typeface="Cambria Math"/>
                          </a:rPr>
                          <m:t>𝜇</m:t>
                        </m:r>
                      </m:e>
                      <m:sub>
                        <m:r>
                          <a:rPr lang="en-US" i="1">
                            <a:latin typeface="Cambria Math"/>
                          </a:rPr>
                          <m:t>𝑛</m:t>
                        </m:r>
                      </m:sub>
                    </m:sSub>
                  </m:oMath>
                </a14:m>
                <a:endParaRPr lang="en-US" dirty="0" smtClean="0"/>
              </a:p>
              <a:p>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𝐻</m:t>
                        </m:r>
                      </m:e>
                      <m:sub>
                        <m:r>
                          <a:rPr lang="en-US" b="0" i="1" smtClean="0">
                            <a:latin typeface="Cambria Math" panose="02040503050406030204" pitchFamily="18" charset="0"/>
                          </a:rPr>
                          <m:t>𝑎</m:t>
                        </m:r>
                      </m:sub>
                    </m:sSub>
                    <m:r>
                      <a:rPr lang="en-US" b="0" i="1" smtClean="0">
                        <a:latin typeface="Cambria Math" panose="02040503050406030204" pitchFamily="18" charset="0"/>
                      </a:rPr>
                      <m:t>:</m:t>
                    </m:r>
                  </m:oMath>
                </a14:m>
                <a:r>
                  <a:rPr lang="en-US" dirty="0" smtClean="0"/>
                  <a:t> at least two means are different</a:t>
                </a:r>
                <a:endParaRPr lang="en-US" dirty="0"/>
              </a:p>
              <a:p>
                <a:endParaRPr lang="en-US" dirty="0"/>
              </a:p>
              <a:p>
                <a:endParaRPr lang="en-US" dirty="0"/>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1043" t="-2241"/>
                </a:stretch>
              </a:blipFill>
            </p:spPr>
            <p:txBody>
              <a:bodyPr/>
              <a:lstStyle/>
              <a:p>
                <a:r>
                  <a:rPr lang="en-US">
                    <a:noFill/>
                  </a:rPr>
                  <a:t> </a:t>
                </a:r>
              </a:p>
            </p:txBody>
          </p:sp>
        </mc:Fallback>
      </mc:AlternateContent>
    </p:spTree>
    <p:extLst>
      <p:ext uri="{BB962C8B-B14F-4D97-AF65-F5344CB8AC3E}">
        <p14:creationId xmlns:p14="http://schemas.microsoft.com/office/powerpoint/2010/main" val="4181703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1000"/>
                                        <p:tgtEl>
                                          <p:spTgt spid="3">
                                            <p:txEl>
                                              <p:pRg st="3" end="3"/>
                                            </p:txEl>
                                          </p:spTgt>
                                        </p:tgtEl>
                                      </p:cBhvr>
                                    </p:animEffect>
                                    <p:anim calcmode="lin" valueType="num">
                                      <p:cBhvr>
                                        <p:cTn id="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Two-way ANOVA Model</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en-US" dirty="0"/>
                  <a:t>Model</a:t>
                </a:r>
              </a:p>
              <a:p>
                <a:pPr marL="0" indent="0">
                  <a:buNone/>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𝑦</m:t>
                          </m:r>
                        </m:e>
                        <m:sub>
                          <m:r>
                            <a:rPr lang="en-US" i="1">
                              <a:latin typeface="Cambria Math" panose="02040503050406030204" pitchFamily="18" charset="0"/>
                            </a:rPr>
                            <m:t>𝑖𝑗𝑘</m:t>
                          </m:r>
                        </m:sub>
                      </m:sSub>
                      <m:r>
                        <a:rPr lang="en-US" i="1">
                          <a:latin typeface="Cambria Math" panose="02040503050406030204" pitchFamily="18" charset="0"/>
                        </a:rPr>
                        <m:t>=</m:t>
                      </m:r>
                      <m:r>
                        <a:rPr lang="en-US" i="1">
                          <a:latin typeface="Cambria Math" panose="02040503050406030204" pitchFamily="18" charset="0"/>
                        </a:rPr>
                        <m:t>𝜇</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𝛼</m:t>
                          </m:r>
                        </m:e>
                        <m:sub>
                          <m:r>
                            <a:rPr lang="en-US" i="1">
                              <a:latin typeface="Cambria Math" panose="02040503050406030204" pitchFamily="18" charset="0"/>
                            </a:rPr>
                            <m:t>𝑖</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𝛽</m:t>
                          </m:r>
                        </m:e>
                        <m:sub>
                          <m:r>
                            <a:rPr lang="en-US" i="1">
                              <a:latin typeface="Cambria Math" panose="02040503050406030204" pitchFamily="18" charset="0"/>
                            </a:rPr>
                            <m:t>𝑗</m:t>
                          </m:r>
                        </m:sub>
                      </m:sSub>
                      <m:r>
                        <a:rPr lang="en-US" i="1">
                          <a:latin typeface="Cambria Math" panose="02040503050406030204" pitchFamily="18" charset="0"/>
                        </a:rPr>
                        <m:t>+</m:t>
                      </m:r>
                      <m:r>
                        <a:rPr lang="en-US" i="1">
                          <a:latin typeface="Cambria Math" panose="02040503050406030204" pitchFamily="18" charset="0"/>
                        </a:rPr>
                        <m:t>𝛼</m:t>
                      </m:r>
                      <m:sSub>
                        <m:sSubPr>
                          <m:ctrlPr>
                            <a:rPr lang="en-US" i="1">
                              <a:latin typeface="Cambria Math" panose="02040503050406030204" pitchFamily="18" charset="0"/>
                            </a:rPr>
                          </m:ctrlPr>
                        </m:sSubPr>
                        <m:e>
                          <m:r>
                            <a:rPr lang="en-US" i="1">
                              <a:latin typeface="Cambria Math" panose="02040503050406030204" pitchFamily="18" charset="0"/>
                            </a:rPr>
                            <m:t>𝛽</m:t>
                          </m:r>
                        </m:e>
                        <m:sub>
                          <m:r>
                            <a:rPr lang="en-US" i="1">
                              <a:latin typeface="Cambria Math" panose="02040503050406030204" pitchFamily="18" charset="0"/>
                            </a:rPr>
                            <m:t>𝑖𝑗</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𝜖</m:t>
                          </m:r>
                        </m:e>
                        <m:sub>
                          <m:r>
                            <a:rPr lang="en-US" i="1">
                              <a:latin typeface="Cambria Math" panose="02040503050406030204" pitchFamily="18" charset="0"/>
                            </a:rPr>
                            <m:t>𝑖𝑗𝑘</m:t>
                          </m:r>
                        </m:sub>
                      </m:sSub>
                    </m:oMath>
                  </m:oMathPara>
                </a14:m>
                <a:endParaRPr lang="en-US" dirty="0"/>
              </a:p>
              <a:p>
                <a:pPr marL="0" indent="0">
                  <a:buNone/>
                </a:pPr>
                <a:r>
                  <a:rPr lang="en-US" dirty="0"/>
                  <a:t>Where </a:t>
                </a:r>
                <a14:m>
                  <m:oMath xmlns:m="http://schemas.openxmlformats.org/officeDocument/2006/math">
                    <m:r>
                      <a:rPr lang="en-US" i="1">
                        <a:latin typeface="Cambria Math" panose="02040503050406030204" pitchFamily="18" charset="0"/>
                      </a:rPr>
                      <m:t>𝜇</m:t>
                    </m:r>
                  </m:oMath>
                </a14:m>
                <a:r>
                  <a:rPr lang="en-US" dirty="0"/>
                  <a:t> is the overall mean,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𝛼</m:t>
                        </m:r>
                      </m:e>
                      <m:sub>
                        <m:r>
                          <a:rPr lang="en-US" i="1">
                            <a:latin typeface="Cambria Math" panose="02040503050406030204" pitchFamily="18" charset="0"/>
                          </a:rPr>
                          <m:t>𝑖</m:t>
                        </m:r>
                      </m:sub>
                    </m:sSub>
                  </m:oMath>
                </a14:m>
                <a:r>
                  <a:rPr lang="en-US" dirty="0"/>
                  <a:t> is the mean for factor A and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𝛽</m:t>
                        </m:r>
                      </m:e>
                      <m:sub>
                        <m:r>
                          <a:rPr lang="en-US" i="1">
                            <a:latin typeface="Cambria Math" panose="02040503050406030204" pitchFamily="18" charset="0"/>
                          </a:rPr>
                          <m:t>𝑗</m:t>
                        </m:r>
                      </m:sub>
                    </m:sSub>
                  </m:oMath>
                </a14:m>
                <a:r>
                  <a:rPr lang="en-US" dirty="0"/>
                  <a:t> is the mean for factor B and </a:t>
                </a:r>
                <a14:m>
                  <m:oMath xmlns:m="http://schemas.openxmlformats.org/officeDocument/2006/math">
                    <m:r>
                      <a:rPr lang="en-US" i="1">
                        <a:latin typeface="Cambria Math" panose="02040503050406030204" pitchFamily="18" charset="0"/>
                      </a:rPr>
                      <m:t>𝛼</m:t>
                    </m:r>
                    <m:sSub>
                      <m:sSubPr>
                        <m:ctrlPr>
                          <a:rPr lang="en-US" i="1">
                            <a:latin typeface="Cambria Math" panose="02040503050406030204" pitchFamily="18" charset="0"/>
                          </a:rPr>
                        </m:ctrlPr>
                      </m:sSubPr>
                      <m:e>
                        <m:r>
                          <a:rPr lang="en-US" i="1">
                            <a:latin typeface="Cambria Math" panose="02040503050406030204" pitchFamily="18" charset="0"/>
                          </a:rPr>
                          <m:t>𝛽</m:t>
                        </m:r>
                      </m:e>
                      <m:sub>
                        <m:r>
                          <a:rPr lang="en-US" i="1">
                            <a:latin typeface="Cambria Math" panose="02040503050406030204" pitchFamily="18" charset="0"/>
                          </a:rPr>
                          <m:t>𝑖𝑗</m:t>
                        </m:r>
                      </m:sub>
                    </m:sSub>
                  </m:oMath>
                </a14:m>
                <a:r>
                  <a:rPr lang="en-US" dirty="0"/>
                  <a:t> is the interaction of factor A and B</a:t>
                </a:r>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1217" t="-2241"/>
                </a:stretch>
              </a:blipFill>
            </p:spPr>
            <p:txBody>
              <a:bodyPr/>
              <a:lstStyle/>
              <a:p>
                <a:r>
                  <a:rPr lang="en-US">
                    <a:noFill/>
                  </a:rPr>
                  <a:t> </a:t>
                </a:r>
              </a:p>
            </p:txBody>
          </p:sp>
        </mc:Fallback>
      </mc:AlternateContent>
    </p:spTree>
    <p:extLst>
      <p:ext uri="{BB962C8B-B14F-4D97-AF65-F5344CB8AC3E}">
        <p14:creationId xmlns:p14="http://schemas.microsoft.com/office/powerpoint/2010/main" val="31964985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What to study using the factorial design?</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050878" y="1600200"/>
                <a:ext cx="9159922" cy="3962400"/>
              </a:xfrm>
            </p:spPr>
            <p:txBody>
              <a:bodyPr>
                <a:normAutofit/>
              </a:bodyPr>
              <a:lstStyle/>
              <a:p>
                <a:pPr marL="0" indent="0">
                  <a:buNone/>
                </a:pPr>
                <a:r>
                  <a:rPr lang="en-US" dirty="0"/>
                  <a:t>1. compare means for each factor (main effects)</a:t>
                </a:r>
              </a:p>
              <a:p>
                <a:pPr lvl="1"/>
                <a:r>
                  <a:rPr lang="en-US" dirty="0"/>
                  <a:t>For example, </a:t>
                </a:r>
              </a:p>
              <a:p>
                <a:pPr lvl="2"/>
                <a:r>
                  <a:rPr lang="en-US" sz="2200" dirty="0"/>
                  <a:t>main effects of drug type </a:t>
                </a:r>
              </a:p>
              <a:p>
                <a:pPr lvl="3"/>
                <a14:m>
                  <m:oMath xmlns:m="http://schemas.openxmlformats.org/officeDocument/2006/math">
                    <m:sSub>
                      <m:sSubPr>
                        <m:ctrlPr>
                          <a:rPr lang="en-US" sz="2000" i="1">
                            <a:latin typeface="Cambria Math" panose="02040503050406030204" pitchFamily="18" charset="0"/>
                          </a:rPr>
                        </m:ctrlPr>
                      </m:sSubPr>
                      <m:e>
                        <m:r>
                          <a:rPr lang="en-US" sz="2000" i="1">
                            <a:latin typeface="Cambria Math"/>
                          </a:rPr>
                          <m:t>𝐻</m:t>
                        </m:r>
                      </m:e>
                      <m:sub>
                        <m:r>
                          <a:rPr lang="en-US" sz="2000" i="1">
                            <a:latin typeface="Cambria Math"/>
                          </a:rPr>
                          <m:t>0</m:t>
                        </m:r>
                      </m:sub>
                    </m:sSub>
                    <m:r>
                      <a:rPr lang="en-US" sz="2000" i="1">
                        <a:latin typeface="Cambria Math"/>
                      </a:rPr>
                      <m:t>:</m:t>
                    </m:r>
                    <m:sSub>
                      <m:sSubPr>
                        <m:ctrlPr>
                          <a:rPr lang="en-US" sz="2000" i="1">
                            <a:latin typeface="Cambria Math" panose="02040503050406030204" pitchFamily="18" charset="0"/>
                          </a:rPr>
                        </m:ctrlPr>
                      </m:sSubPr>
                      <m:e>
                        <m:r>
                          <a:rPr lang="en-US" sz="2000" i="1">
                            <a:latin typeface="Cambria Math"/>
                          </a:rPr>
                          <m:t>𝜇</m:t>
                        </m:r>
                      </m:e>
                      <m:sub>
                        <m:r>
                          <a:rPr lang="en-US" sz="2000" i="1">
                            <a:latin typeface="Cambria Math"/>
                          </a:rPr>
                          <m:t>𝐴</m:t>
                        </m:r>
                      </m:sub>
                    </m:sSub>
                    <m:r>
                      <a:rPr lang="en-US" sz="2000" i="1">
                        <a:latin typeface="Cambria Math"/>
                      </a:rPr>
                      <m:t>=</m:t>
                    </m:r>
                    <m:sSub>
                      <m:sSubPr>
                        <m:ctrlPr>
                          <a:rPr lang="en-US" sz="2000" i="1">
                            <a:latin typeface="Cambria Math" panose="02040503050406030204" pitchFamily="18" charset="0"/>
                          </a:rPr>
                        </m:ctrlPr>
                      </m:sSubPr>
                      <m:e>
                        <m:r>
                          <a:rPr lang="en-US" sz="2000" i="1">
                            <a:latin typeface="Cambria Math"/>
                          </a:rPr>
                          <m:t>𝜇</m:t>
                        </m:r>
                      </m:e>
                      <m:sub>
                        <m:r>
                          <a:rPr lang="en-US" sz="2000" i="1">
                            <a:latin typeface="Cambria Math"/>
                          </a:rPr>
                          <m:t>𝐵</m:t>
                        </m:r>
                      </m:sub>
                    </m:sSub>
                    <m:r>
                      <m:rPr>
                        <m:lit/>
                      </m:rPr>
                      <a:rPr lang="en-US" sz="2000" i="1">
                        <a:latin typeface="Cambria Math"/>
                      </a:rPr>
                      <m:t>=</m:t>
                    </m:r>
                    <m:sSub>
                      <m:sSubPr>
                        <m:ctrlPr>
                          <a:rPr lang="en-US" sz="2000" i="1">
                            <a:latin typeface="Cambria Math" panose="02040503050406030204" pitchFamily="18" charset="0"/>
                          </a:rPr>
                        </m:ctrlPr>
                      </m:sSubPr>
                      <m:e>
                        <m:r>
                          <a:rPr lang="en-US" sz="2000" i="1">
                            <a:latin typeface="Cambria Math"/>
                          </a:rPr>
                          <m:t>𝜇</m:t>
                        </m:r>
                      </m:e>
                      <m:sub>
                        <m:r>
                          <a:rPr lang="en-US" sz="2000" i="1">
                            <a:latin typeface="Cambria Math"/>
                          </a:rPr>
                          <m:t>𝑐</m:t>
                        </m:r>
                      </m:sub>
                    </m:sSub>
                  </m:oMath>
                </a14:m>
                <a:r>
                  <a:rPr lang="en-US" sz="2000" dirty="0"/>
                  <a:t>, </a:t>
                </a:r>
              </a:p>
              <a:p>
                <a:pPr lvl="3"/>
                <a14:m>
                  <m:oMath xmlns:m="http://schemas.openxmlformats.org/officeDocument/2006/math">
                    <m:sSub>
                      <m:sSubPr>
                        <m:ctrlPr>
                          <a:rPr lang="en-US" sz="2000" i="1" dirty="0">
                            <a:latin typeface="Cambria Math" panose="02040503050406030204" pitchFamily="18" charset="0"/>
                          </a:rPr>
                        </m:ctrlPr>
                      </m:sSubPr>
                      <m:e>
                        <m:r>
                          <a:rPr lang="en-US" sz="2000" i="1" dirty="0">
                            <a:latin typeface="Cambria Math"/>
                          </a:rPr>
                          <m:t>𝐻</m:t>
                        </m:r>
                      </m:e>
                      <m:sub>
                        <m:r>
                          <a:rPr lang="en-US" sz="2000" i="1" dirty="0">
                            <a:latin typeface="Cambria Math"/>
                          </a:rPr>
                          <m:t>𝑎</m:t>
                        </m:r>
                      </m:sub>
                    </m:sSub>
                    <m:r>
                      <a:rPr lang="en-US" sz="2000" i="1" dirty="0">
                        <a:latin typeface="Cambria Math"/>
                      </a:rPr>
                      <m:t>:</m:t>
                    </m:r>
                  </m:oMath>
                </a14:m>
                <a:r>
                  <a:rPr lang="en-US" sz="2000" dirty="0"/>
                  <a:t> at least two means are different</a:t>
                </a:r>
              </a:p>
              <a:p>
                <a:pPr lvl="2"/>
                <a:r>
                  <a:rPr lang="en-US" sz="2200" dirty="0"/>
                  <a:t>main effects of family history </a:t>
                </a:r>
              </a:p>
              <a:p>
                <a:pPr lvl="3"/>
                <a14:m>
                  <m:oMath xmlns:m="http://schemas.openxmlformats.org/officeDocument/2006/math">
                    <m:sSub>
                      <m:sSubPr>
                        <m:ctrlPr>
                          <a:rPr lang="en-US" sz="2000" i="1">
                            <a:latin typeface="Cambria Math" panose="02040503050406030204" pitchFamily="18" charset="0"/>
                          </a:rPr>
                        </m:ctrlPr>
                      </m:sSubPr>
                      <m:e>
                        <m:r>
                          <a:rPr lang="en-US" sz="2000" i="1">
                            <a:latin typeface="Cambria Math"/>
                          </a:rPr>
                          <m:t>𝐻</m:t>
                        </m:r>
                      </m:e>
                      <m:sub>
                        <m:r>
                          <a:rPr lang="en-US" sz="2000" i="1">
                            <a:latin typeface="Cambria Math"/>
                          </a:rPr>
                          <m:t>0</m:t>
                        </m:r>
                      </m:sub>
                    </m:sSub>
                    <m:r>
                      <a:rPr lang="en-US" sz="2000" i="1">
                        <a:latin typeface="Cambria Math"/>
                      </a:rPr>
                      <m:t>:</m:t>
                    </m:r>
                    <m:sSub>
                      <m:sSubPr>
                        <m:ctrlPr>
                          <a:rPr lang="en-US" sz="2000" i="1">
                            <a:latin typeface="Cambria Math" panose="02040503050406030204" pitchFamily="18" charset="0"/>
                          </a:rPr>
                        </m:ctrlPr>
                      </m:sSubPr>
                      <m:e>
                        <m:r>
                          <a:rPr lang="en-US" sz="2000" i="1">
                            <a:latin typeface="Cambria Math"/>
                          </a:rPr>
                          <m:t>𝜇</m:t>
                        </m:r>
                      </m:e>
                      <m:sub>
                        <m:r>
                          <a:rPr lang="en-US" sz="2000" i="1">
                            <a:latin typeface="Cambria Math"/>
                          </a:rPr>
                          <m:t>𝑦𝑒𝑠</m:t>
                        </m:r>
                      </m:sub>
                    </m:sSub>
                    <m:r>
                      <a:rPr lang="en-US" sz="2000" i="1">
                        <a:latin typeface="Cambria Math"/>
                      </a:rPr>
                      <m:t>=</m:t>
                    </m:r>
                    <m:sSub>
                      <m:sSubPr>
                        <m:ctrlPr>
                          <a:rPr lang="en-US" sz="2000" i="1">
                            <a:latin typeface="Cambria Math" panose="02040503050406030204" pitchFamily="18" charset="0"/>
                          </a:rPr>
                        </m:ctrlPr>
                      </m:sSubPr>
                      <m:e>
                        <m:r>
                          <a:rPr lang="en-US" sz="2000" i="1">
                            <a:latin typeface="Cambria Math"/>
                          </a:rPr>
                          <m:t>𝜇</m:t>
                        </m:r>
                      </m:e>
                      <m:sub>
                        <m:r>
                          <a:rPr lang="en-US" sz="2000" i="1">
                            <a:latin typeface="Cambria Math"/>
                          </a:rPr>
                          <m:t>𝑛𝑜</m:t>
                        </m:r>
                      </m:sub>
                    </m:sSub>
                  </m:oMath>
                </a14:m>
                <a:r>
                  <a:rPr lang="en-US" sz="2000" dirty="0"/>
                  <a:t>, </a:t>
                </a:r>
              </a:p>
              <a:p>
                <a:pPr lvl="3"/>
                <a14:m>
                  <m:oMath xmlns:m="http://schemas.openxmlformats.org/officeDocument/2006/math">
                    <m:sSub>
                      <m:sSubPr>
                        <m:ctrlPr>
                          <a:rPr lang="en-US" sz="2000" i="1" dirty="0">
                            <a:latin typeface="Cambria Math" panose="02040503050406030204" pitchFamily="18" charset="0"/>
                          </a:rPr>
                        </m:ctrlPr>
                      </m:sSubPr>
                      <m:e>
                        <m:r>
                          <a:rPr lang="en-US" sz="2000" i="1" dirty="0">
                            <a:latin typeface="Cambria Math"/>
                          </a:rPr>
                          <m:t>𝐻</m:t>
                        </m:r>
                      </m:e>
                      <m:sub>
                        <m:r>
                          <a:rPr lang="en-US" sz="2000" i="1" dirty="0">
                            <a:latin typeface="Cambria Math"/>
                          </a:rPr>
                          <m:t>𝑎</m:t>
                        </m:r>
                      </m:sub>
                    </m:sSub>
                    <m:r>
                      <a:rPr lang="en-US" sz="2000" i="1" dirty="0">
                        <a:latin typeface="Cambria Math"/>
                      </a:rPr>
                      <m:t>:</m:t>
                    </m:r>
                    <m:sSub>
                      <m:sSubPr>
                        <m:ctrlPr>
                          <a:rPr lang="en-US" sz="2000" i="1" dirty="0">
                            <a:latin typeface="Cambria Math" panose="02040503050406030204" pitchFamily="18" charset="0"/>
                          </a:rPr>
                        </m:ctrlPr>
                      </m:sSubPr>
                      <m:e>
                        <m:r>
                          <a:rPr lang="en-US" sz="2000" i="1" dirty="0">
                            <a:latin typeface="Cambria Math"/>
                          </a:rPr>
                          <m:t>𝜇</m:t>
                        </m:r>
                      </m:e>
                      <m:sub>
                        <m:r>
                          <a:rPr lang="en-US" sz="2000" i="1" dirty="0">
                            <a:latin typeface="Cambria Math"/>
                          </a:rPr>
                          <m:t>𝑦𝑒𝑠</m:t>
                        </m:r>
                      </m:sub>
                    </m:sSub>
                    <m:r>
                      <a:rPr lang="en-US" sz="2000" i="1" dirty="0">
                        <a:latin typeface="Cambria Math"/>
                      </a:rPr>
                      <m:t>≠</m:t>
                    </m:r>
                    <m:sSub>
                      <m:sSubPr>
                        <m:ctrlPr>
                          <a:rPr lang="en-US" sz="2000" i="1" dirty="0">
                            <a:latin typeface="Cambria Math" panose="02040503050406030204" pitchFamily="18" charset="0"/>
                          </a:rPr>
                        </m:ctrlPr>
                      </m:sSubPr>
                      <m:e>
                        <m:r>
                          <a:rPr lang="en-US" sz="2000" i="1" dirty="0">
                            <a:latin typeface="Cambria Math"/>
                          </a:rPr>
                          <m:t>𝜇</m:t>
                        </m:r>
                      </m:e>
                      <m:sub>
                        <m:r>
                          <a:rPr lang="en-US" sz="2000" i="1" dirty="0">
                            <a:latin typeface="Cambria Math"/>
                          </a:rPr>
                          <m:t>𝑛𝑜</m:t>
                        </m:r>
                      </m:sub>
                    </m:sSub>
                  </m:oMath>
                </a14:m>
                <a:endParaRPr lang="en-US" sz="2000" dirty="0"/>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050878" y="1600200"/>
                <a:ext cx="9159922" cy="3962400"/>
              </a:xfrm>
              <a:blipFill rotWithShape="0">
                <a:blip r:embed="rId2"/>
                <a:stretch>
                  <a:fillRect l="-1331" t="-2615"/>
                </a:stretch>
              </a:blipFill>
            </p:spPr>
            <p:txBody>
              <a:bodyPr/>
              <a:lstStyle/>
              <a:p>
                <a:r>
                  <a:rPr lang="en-US">
                    <a:noFill/>
                  </a:rPr>
                  <a:t> </a:t>
                </a:r>
              </a:p>
            </p:txBody>
          </p:sp>
        </mc:Fallback>
      </mc:AlternateContent>
    </p:spTree>
    <p:extLst>
      <p:ext uri="{BB962C8B-B14F-4D97-AF65-F5344CB8AC3E}">
        <p14:creationId xmlns:p14="http://schemas.microsoft.com/office/powerpoint/2010/main" val="278382761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76200"/>
            <a:ext cx="8229600" cy="1143000"/>
          </a:xfrm>
        </p:spPr>
        <p:txBody>
          <a:bodyPr>
            <a:normAutofit fontScale="90000"/>
          </a:bodyPr>
          <a:lstStyle/>
          <a:p>
            <a:r>
              <a:rPr lang="en-US" dirty="0" smtClean="0"/>
              <a:t>What to study using factorial design?</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201003" y="1144042"/>
                <a:ext cx="8933597" cy="2289074"/>
              </a:xfrm>
            </p:spPr>
            <p:txBody>
              <a:bodyPr>
                <a:normAutofit fontScale="77500" lnSpcReduction="20000"/>
              </a:bodyPr>
              <a:lstStyle/>
              <a:p>
                <a:pPr marL="0" indent="0">
                  <a:buNone/>
                </a:pPr>
                <a:r>
                  <a:rPr lang="en-US" dirty="0" smtClean="0"/>
                  <a:t>2. Interaction between factors</a:t>
                </a:r>
                <a:endParaRPr lang="en-US" dirty="0"/>
              </a:p>
              <a:p>
                <a:pPr lvl="1"/>
                <a:r>
                  <a:rPr lang="en-US" dirty="0" smtClean="0"/>
                  <a:t>Difference in </a:t>
                </a:r>
                <a:r>
                  <a:rPr lang="en-US" dirty="0"/>
                  <a:t>factor </a:t>
                </a:r>
                <a:r>
                  <a:rPr lang="en-US" dirty="0" smtClean="0"/>
                  <a:t>A is related with different levels of factor B</a:t>
                </a:r>
              </a:p>
              <a:p>
                <a:pPr lvl="1"/>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a:rPr>
                          <m:t>𝐻</m:t>
                        </m:r>
                      </m:e>
                      <m:sub>
                        <m:r>
                          <a:rPr lang="en-US" b="0" i="1" smtClean="0">
                            <a:latin typeface="Cambria Math"/>
                          </a:rPr>
                          <m:t>0</m:t>
                        </m:r>
                      </m:sub>
                    </m:sSub>
                    <m:r>
                      <a:rPr lang="en-US" b="0" i="1" smtClean="0">
                        <a:latin typeface="Cambria Math"/>
                      </a:rPr>
                      <m:t>: </m:t>
                    </m:r>
                  </m:oMath>
                </a14:m>
                <a:r>
                  <a:rPr lang="en-US" dirty="0" smtClean="0"/>
                  <a:t>there is no interaction between A and B</a:t>
                </a:r>
              </a:p>
              <a:p>
                <a:pPr lvl="1"/>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a:rPr>
                          <m:t>𝐻</m:t>
                        </m:r>
                      </m:e>
                      <m:sub>
                        <m:r>
                          <a:rPr lang="en-US" b="0" i="1" smtClean="0">
                            <a:latin typeface="Cambria Math"/>
                          </a:rPr>
                          <m:t>𝑎</m:t>
                        </m:r>
                      </m:sub>
                    </m:sSub>
                    <m:r>
                      <a:rPr lang="en-US" b="0" i="1" smtClean="0">
                        <a:latin typeface="Cambria Math"/>
                      </a:rPr>
                      <m:t>:</m:t>
                    </m:r>
                  </m:oMath>
                </a14:m>
                <a:r>
                  <a:rPr lang="en-US" dirty="0" smtClean="0"/>
                  <a:t> there is an interaction between A and B</a:t>
                </a:r>
                <a:endParaRPr lang="en-US" dirty="0"/>
              </a:p>
              <a:p>
                <a:r>
                  <a:rPr lang="en-US" dirty="0" smtClean="0"/>
                  <a:t>Example: We want to study the effects of factor A (fertilizer type, two levels, low and high) and effects of factor B (amount of carbon in soil, two levels, low and high) on the growth of trees. Is there an interaction between the factor A and B?</a:t>
                </a: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201003" y="1144042"/>
                <a:ext cx="8933597" cy="2289074"/>
              </a:xfrm>
              <a:blipFill rotWithShape="0">
                <a:blip r:embed="rId2"/>
                <a:stretch>
                  <a:fillRect l="-887" t="-5600" b="-1867"/>
                </a:stretch>
              </a:blipFill>
            </p:spPr>
            <p:txBody>
              <a:bodyPr/>
              <a:lstStyle/>
              <a:p>
                <a:r>
                  <a:rPr lang="en-US">
                    <a:noFill/>
                  </a:rPr>
                  <a:t> </a:t>
                </a:r>
              </a:p>
            </p:txBody>
          </p:sp>
        </mc:Fallback>
      </mc:AlternateContent>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52588" y="3433116"/>
            <a:ext cx="4693124" cy="3348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2" name="Group 11"/>
          <p:cNvGrpSpPr/>
          <p:nvPr/>
        </p:nvGrpSpPr>
        <p:grpSpPr>
          <a:xfrm>
            <a:off x="5791201" y="3433116"/>
            <a:ext cx="4706649" cy="3348684"/>
            <a:chOff x="4208751" y="2611581"/>
            <a:chExt cx="4900613" cy="3926723"/>
          </a:xfrm>
        </p:grpSpPr>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08751" y="2611581"/>
              <a:ext cx="4900613" cy="39267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Connector 5"/>
            <p:cNvCxnSpPr/>
            <p:nvPr/>
          </p:nvCxnSpPr>
          <p:spPr>
            <a:xfrm>
              <a:off x="5562600" y="3048000"/>
              <a:ext cx="1524000" cy="2590800"/>
            </a:xfrm>
            <a:prstGeom prst="line">
              <a:avLst/>
            </a:prstGeom>
            <a:ln w="762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715000" y="3048000"/>
              <a:ext cx="1600200" cy="76200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9378495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Interaction</a:t>
            </a:r>
            <a:endParaRPr lang="en-US" dirty="0"/>
          </a:p>
        </p:txBody>
      </p:sp>
      <p:sp>
        <p:nvSpPr>
          <p:cNvPr id="3" name="Content Placeholder 2"/>
          <p:cNvSpPr>
            <a:spLocks noGrp="1"/>
          </p:cNvSpPr>
          <p:nvPr>
            <p:ph idx="1"/>
          </p:nvPr>
        </p:nvSpPr>
        <p:spPr/>
        <p:txBody>
          <a:bodyPr/>
          <a:lstStyle/>
          <a:p>
            <a:r>
              <a:rPr lang="en-US" dirty="0" smtClean="0"/>
              <a:t>If the two lines for means are parallel=&gt; there is no interaction between A and B</a:t>
            </a:r>
          </a:p>
          <a:p>
            <a:r>
              <a:rPr lang="en-US" dirty="0" smtClean="0"/>
              <a:t>If the two lines for means cross with each other=&gt; there is a possible interaction between A and B; </a:t>
            </a:r>
          </a:p>
          <a:p>
            <a:pPr lvl="1"/>
            <a:r>
              <a:rPr lang="en-US" dirty="0" smtClean="0"/>
              <a:t>The factor B has impact on the difference in A</a:t>
            </a:r>
          </a:p>
          <a:p>
            <a:pPr lvl="1"/>
            <a:r>
              <a:rPr lang="en-US" dirty="0" smtClean="0"/>
              <a:t>Use the p-value for interaction to determine if the interaction is significant</a:t>
            </a:r>
            <a:endParaRPr lang="en-US" dirty="0"/>
          </a:p>
        </p:txBody>
      </p:sp>
    </p:spTree>
    <p:extLst>
      <p:ext uri="{BB962C8B-B14F-4D97-AF65-F5344CB8AC3E}">
        <p14:creationId xmlns:p14="http://schemas.microsoft.com/office/powerpoint/2010/main" val="228202876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We would like to test the effects of three drugs on treating cancers: Cisplatin </a:t>
            </a:r>
            <a:r>
              <a:rPr lang="zh-CN" altLang="en-US" dirty="0" smtClean="0"/>
              <a:t>（顺铂）</a:t>
            </a:r>
            <a:r>
              <a:rPr lang="en-US" dirty="0" smtClean="0"/>
              <a:t>, Vinblastine</a:t>
            </a:r>
            <a:r>
              <a:rPr lang="zh-CN" altLang="en-US" dirty="0" smtClean="0"/>
              <a:t> （长春新碱）</a:t>
            </a:r>
            <a:r>
              <a:rPr lang="en-US" dirty="0" smtClean="0"/>
              <a:t> and</a:t>
            </a:r>
            <a:r>
              <a:rPr lang="en-US" dirty="0"/>
              <a:t> </a:t>
            </a:r>
            <a:r>
              <a:rPr lang="en-US" dirty="0" smtClean="0"/>
              <a:t>5-fluorouracil</a:t>
            </a:r>
            <a:r>
              <a:rPr lang="zh-CN" altLang="en-US" dirty="0" smtClean="0"/>
              <a:t> （</a:t>
            </a:r>
            <a:r>
              <a:rPr lang="en-US" altLang="zh-CN" dirty="0" smtClean="0"/>
              <a:t>5-</a:t>
            </a:r>
            <a:r>
              <a:rPr lang="zh-CN" altLang="en-US" dirty="0" smtClean="0"/>
              <a:t>氟尿嘧啶）</a:t>
            </a:r>
            <a:r>
              <a:rPr lang="en-US" dirty="0" smtClean="0"/>
              <a:t>. We also would like to know if these drugs has the same effects on males and females. That is, is there any gender difference when using these drugs? The data shows the tumor sizes after taking each type of medications for males and females. </a:t>
            </a:r>
          </a:p>
          <a:p>
            <a:pPr marL="0" indent="0">
              <a:buNone/>
            </a:pPr>
            <a:r>
              <a:rPr lang="en-US" dirty="0" smtClean="0"/>
              <a:t>Enter the data into SPSS and perform a two-way ANOVA to test the main effects of drug and gender and test the interaction between drug and gender.</a:t>
            </a:r>
          </a:p>
        </p:txBody>
      </p:sp>
    </p:spTree>
    <p:extLst>
      <p:ext uri="{BB962C8B-B14F-4D97-AF65-F5344CB8AC3E}">
        <p14:creationId xmlns:p14="http://schemas.microsoft.com/office/powerpoint/2010/main" val="226959410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nvPr>
        </p:nvGraphicFramePr>
        <p:xfrm>
          <a:off x="2209801" y="1143000"/>
          <a:ext cx="7848603" cy="4114800"/>
        </p:xfrm>
        <a:graphic>
          <a:graphicData uri="http://schemas.openxmlformats.org/drawingml/2006/table">
            <a:tbl>
              <a:tblPr firstRow="1" bandRow="1">
                <a:tableStyleId>{5C22544A-7EE6-4342-B048-85BDC9FD1C3A}</a:tableStyleId>
              </a:tblPr>
              <a:tblGrid>
                <a:gridCol w="1121229"/>
                <a:gridCol w="1121229"/>
                <a:gridCol w="1121229"/>
                <a:gridCol w="1121229"/>
                <a:gridCol w="1121229"/>
                <a:gridCol w="1121229"/>
                <a:gridCol w="1121229"/>
              </a:tblGrid>
              <a:tr h="411480">
                <a:tc>
                  <a:txBody>
                    <a:bodyPr/>
                    <a:lstStyle/>
                    <a:p>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r>
                        <a:rPr lang="en-US" b="0" dirty="0" err="1" smtClean="0">
                          <a:solidFill>
                            <a:schemeClr val="tx1"/>
                          </a:solidFill>
                        </a:rPr>
                        <a:t>Cisplatin</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r>
                        <a:rPr lang="en-US" b="0" dirty="0" smtClean="0">
                          <a:solidFill>
                            <a:schemeClr val="tx1"/>
                          </a:solidFill>
                        </a:rPr>
                        <a:t>Vinblastine</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r>
                        <a:rPr lang="en-US" b="0" dirty="0" smtClean="0">
                          <a:solidFill>
                            <a:schemeClr val="tx1"/>
                          </a:solidFill>
                        </a:rPr>
                        <a:t>5-fluorouracil</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11480">
                <a:tc>
                  <a:txBody>
                    <a:bodyPr/>
                    <a:lstStyle/>
                    <a:p>
                      <a:r>
                        <a:rPr lang="en-US" b="0" dirty="0" smtClean="0">
                          <a:solidFill>
                            <a:schemeClr val="tx1"/>
                          </a:solidFill>
                        </a:rPr>
                        <a:t>Gender</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Female</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Male</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Female</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Male</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Female</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Male</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11480">
                <a:tc rowSpan="8">
                  <a:txBody>
                    <a:bodyPr/>
                    <a:lstStyle/>
                    <a:p>
                      <a:r>
                        <a:rPr lang="en-US" b="0" dirty="0" smtClean="0">
                          <a:solidFill>
                            <a:schemeClr val="tx1"/>
                          </a:solidFill>
                        </a:rPr>
                        <a:t>Tumor size</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65</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50</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70</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45</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55</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35</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11480">
                <a:tc vMerge="1">
                  <a:txBody>
                    <a:bodyPr/>
                    <a:lstStyle/>
                    <a:p>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70</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55</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65</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60</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65</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40</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11480">
                <a:tc vMerge="1">
                  <a:txBody>
                    <a:bodyPr/>
                    <a:lstStyle/>
                    <a:p>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60</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80</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60</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85</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70</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35</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11480">
                <a:tc vMerge="1">
                  <a:txBody>
                    <a:bodyPr/>
                    <a:lstStyle/>
                    <a:p>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60</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65</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70</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65</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55</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55</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11480">
                <a:tc vMerge="1">
                  <a:txBody>
                    <a:bodyPr/>
                    <a:lstStyle/>
                    <a:p>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60</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70</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65</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70</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55</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35</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11480">
                <a:tc vMerge="1">
                  <a:txBody>
                    <a:bodyPr/>
                    <a:lstStyle/>
                    <a:p>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55</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75</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60</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70</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60</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40</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11480">
                <a:tc vMerge="1">
                  <a:txBody>
                    <a:bodyPr/>
                    <a:lstStyle/>
                    <a:p>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60</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75</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60</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80</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50</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45</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11480">
                <a:tc vMerge="1">
                  <a:txBody>
                    <a:bodyPr/>
                    <a:lstStyle/>
                    <a:p>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50</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65</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50</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60</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50</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smtClean="0">
                          <a:solidFill>
                            <a:schemeClr val="tx1"/>
                          </a:solidFill>
                        </a:rPr>
                        <a:t>40</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90306782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71700" y="2136510"/>
            <a:ext cx="7696200" cy="354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8"/>
          <p:cNvSpPr/>
          <p:nvPr/>
        </p:nvSpPr>
        <p:spPr>
          <a:xfrm>
            <a:off x="6934200" y="3733800"/>
            <a:ext cx="1524000" cy="838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1209128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0" y="1184564"/>
            <a:ext cx="8229600" cy="43928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4343400" y="2743201"/>
            <a:ext cx="1066800" cy="56457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2052574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solution</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981200" y="1295400"/>
                <a:ext cx="8229600" cy="5181600"/>
              </a:xfrm>
            </p:spPr>
            <p:txBody>
              <a:bodyPr>
                <a:normAutofit fontScale="77500" lnSpcReduction="20000"/>
              </a:bodyPr>
              <a:lstStyle/>
              <a:p>
                <a:r>
                  <a:rPr lang="en-US" dirty="0" smtClean="0"/>
                  <a:t>For gender</a:t>
                </a:r>
              </a:p>
              <a:p>
                <a:pPr marL="0" indent="0">
                  <a:buNone/>
                </a:pPr>
                <a:r>
                  <a:rPr lang="en-US" b="0" dirty="0" smtClean="0"/>
                  <a:t>Step 1: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𝐻</m:t>
                        </m:r>
                      </m:e>
                      <m:sub>
                        <m:r>
                          <a:rPr lang="en-US" b="0" i="1" smtClean="0">
                            <a:latin typeface="Cambria Math" panose="02040503050406030204" pitchFamily="18" charset="0"/>
                          </a:rPr>
                          <m:t>0</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𝜇</m:t>
                        </m:r>
                      </m:e>
                      <m:sub>
                        <m:r>
                          <a:rPr lang="en-US" b="0" i="1" smtClean="0">
                            <a:latin typeface="Cambria Math" panose="02040503050406030204" pitchFamily="18" charset="0"/>
                          </a:rPr>
                          <m:t>𝑓</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𝜇</m:t>
                        </m:r>
                      </m:e>
                      <m:sub>
                        <m:r>
                          <a:rPr lang="en-US" b="0" i="1" smtClean="0">
                            <a:latin typeface="Cambria Math" panose="02040503050406030204" pitchFamily="18" charset="0"/>
                          </a:rPr>
                          <m:t>𝑚</m:t>
                        </m:r>
                      </m:sub>
                    </m:sSub>
                    <m:r>
                      <a:rPr lang="en-US" b="0" i="1"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𝐻</m:t>
                        </m:r>
                      </m:e>
                      <m:sub>
                        <m:r>
                          <a:rPr lang="en-US" b="0" i="1" smtClean="0">
                            <a:latin typeface="Cambria Math" panose="02040503050406030204" pitchFamily="18" charset="0"/>
                          </a:rPr>
                          <m:t>𝑎</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𝜇</m:t>
                        </m:r>
                      </m:e>
                      <m:sub>
                        <m:r>
                          <a:rPr lang="en-US" b="0" i="1" smtClean="0">
                            <a:latin typeface="Cambria Math" panose="02040503050406030204" pitchFamily="18" charset="0"/>
                          </a:rPr>
                          <m:t>𝑓</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𝜇</m:t>
                        </m:r>
                      </m:e>
                      <m:sub>
                        <m:r>
                          <a:rPr lang="en-US" b="0" i="1" smtClean="0">
                            <a:latin typeface="Cambria Math" panose="02040503050406030204" pitchFamily="18" charset="0"/>
                          </a:rPr>
                          <m:t>𝑚</m:t>
                        </m:r>
                      </m:sub>
                    </m:sSub>
                  </m:oMath>
                </a14:m>
                <a:endParaRPr lang="en-US" b="0" dirty="0" smtClean="0"/>
              </a:p>
              <a:p>
                <a:pPr marL="0" indent="0">
                  <a:buNone/>
                </a:pPr>
                <a:r>
                  <a:rPr lang="en-US" dirty="0" smtClean="0"/>
                  <a:t> Step 2: Two-way ANOVA</a:t>
                </a:r>
              </a:p>
              <a:p>
                <a:pPr marL="0" indent="0">
                  <a:buNone/>
                </a:pPr>
                <a:r>
                  <a:rPr lang="en-US" dirty="0" smtClean="0"/>
                  <a:t>Step 3: F=0.578; p-value=0.451</a:t>
                </a:r>
              </a:p>
              <a:p>
                <a:pPr marL="0" indent="0">
                  <a:buNone/>
                </a:pPr>
                <a:r>
                  <a:rPr lang="en-US" dirty="0" smtClean="0"/>
                  <a:t>Step 4: Fail to reject H0; There is not sufficient evidence that male and female tumor average sizes are different</a:t>
                </a:r>
              </a:p>
              <a:p>
                <a:r>
                  <a:rPr lang="en-US" dirty="0" smtClean="0"/>
                  <a:t>For Drug effect</a:t>
                </a:r>
              </a:p>
              <a:p>
                <a:pPr marL="0" indent="0">
                  <a:buNone/>
                </a:pPr>
                <a:r>
                  <a:rPr lang="en-US" dirty="0"/>
                  <a:t>Step 1: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𝐻</m:t>
                        </m:r>
                      </m:e>
                      <m:sub>
                        <m:r>
                          <a:rPr lang="en-US" i="1">
                            <a:latin typeface="Cambria Math" panose="02040503050406030204" pitchFamily="18" charset="0"/>
                          </a:rPr>
                          <m:t>0</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𝜇</m:t>
                        </m:r>
                      </m:e>
                      <m:sub>
                        <m:r>
                          <a:rPr lang="en-US" b="0" i="1" smtClean="0">
                            <a:latin typeface="Cambria Math" panose="02040503050406030204" pitchFamily="18" charset="0"/>
                          </a:rPr>
                          <m:t>𝑐</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𝜇</m:t>
                        </m:r>
                      </m:e>
                      <m:sub>
                        <m:r>
                          <a:rPr lang="en-US" b="0" i="1" smtClean="0">
                            <a:latin typeface="Cambria Math" panose="02040503050406030204" pitchFamily="18" charset="0"/>
                          </a:rPr>
                          <m:t>𝑣</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𝜇</m:t>
                        </m:r>
                      </m:e>
                      <m:sub>
                        <m:r>
                          <a:rPr lang="en-US" b="0" i="1" smtClean="0">
                            <a:latin typeface="Cambria Math" panose="02040503050406030204" pitchFamily="18" charset="0"/>
                          </a:rPr>
                          <m:t>5</m:t>
                        </m:r>
                      </m:sub>
                    </m:sSub>
                    <m:r>
                      <a:rPr lang="en-US" i="1">
                        <a:latin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rPr>
                          <m:t>𝐻</m:t>
                        </m:r>
                      </m:e>
                      <m:sub>
                        <m:r>
                          <a:rPr lang="en-US" i="1">
                            <a:latin typeface="Cambria Math" panose="02040503050406030204" pitchFamily="18" charset="0"/>
                          </a:rPr>
                          <m:t>𝑎</m:t>
                        </m:r>
                      </m:sub>
                    </m:sSub>
                    <m:r>
                      <a:rPr lang="en-US" i="1">
                        <a:latin typeface="Cambria Math" panose="02040503050406030204" pitchFamily="18" charset="0"/>
                      </a:rPr>
                      <m:t>:</m:t>
                    </m:r>
                  </m:oMath>
                </a14:m>
                <a:r>
                  <a:rPr lang="en-US" dirty="0" smtClean="0"/>
                  <a:t> at least two </a:t>
                </a:r>
                <a14:m>
                  <m:oMath xmlns:m="http://schemas.openxmlformats.org/officeDocument/2006/math">
                    <m:sSubSup>
                      <m:sSubSupPr>
                        <m:ctrlPr>
                          <a:rPr lang="en-US" b="0" i="1" smtClean="0">
                            <a:latin typeface="Cambria Math" panose="02040503050406030204" pitchFamily="18" charset="0"/>
                          </a:rPr>
                        </m:ctrlPr>
                      </m:sSubSupPr>
                      <m:e>
                        <m:r>
                          <a:rPr lang="en-US" b="0" i="1" smtClean="0">
                            <a:latin typeface="Cambria Math" panose="02040503050406030204" pitchFamily="18" charset="0"/>
                          </a:rPr>
                          <m:t>𝜇</m:t>
                        </m:r>
                      </m:e>
                      <m:sub>
                        <m:r>
                          <a:rPr lang="en-US" b="0" i="1" smtClean="0">
                            <a:latin typeface="Cambria Math" panose="02040503050406030204" pitchFamily="18" charset="0"/>
                          </a:rPr>
                          <m:t>𝑖</m:t>
                        </m:r>
                      </m:sub>
                      <m:sup>
                        <m:r>
                          <a:rPr lang="en-US" b="0" i="1" smtClean="0">
                            <a:latin typeface="Cambria Math" panose="02040503050406030204" pitchFamily="18" charset="0"/>
                          </a:rPr>
                          <m:t>′</m:t>
                        </m:r>
                      </m:sup>
                    </m:sSubSup>
                    <m:r>
                      <a:rPr lang="en-US" b="0" i="1" smtClean="0">
                        <a:latin typeface="Cambria Math" panose="02040503050406030204" pitchFamily="18" charset="0"/>
                      </a:rPr>
                      <m:t>𝑠</m:t>
                    </m:r>
                  </m:oMath>
                </a14:m>
                <a:r>
                  <a:rPr lang="en-US" dirty="0" smtClean="0"/>
                  <a:t> are different</a:t>
                </a:r>
                <a:endParaRPr lang="en-US" dirty="0"/>
              </a:p>
              <a:p>
                <a:pPr marL="0" indent="0">
                  <a:buNone/>
                </a:pPr>
                <a:r>
                  <a:rPr lang="en-US" dirty="0"/>
                  <a:t> Step 2: Two-way ANOVA</a:t>
                </a:r>
              </a:p>
              <a:p>
                <a:pPr marL="0" indent="0">
                  <a:buNone/>
                </a:pPr>
                <a:r>
                  <a:rPr lang="en-US" dirty="0"/>
                  <a:t>Step 3: </a:t>
                </a:r>
                <a:r>
                  <a:rPr lang="en-US" dirty="0" smtClean="0"/>
                  <a:t>F=16.526; p-value&lt;0.001</a:t>
                </a:r>
              </a:p>
              <a:p>
                <a:pPr marL="0" indent="0">
                  <a:buNone/>
                </a:pPr>
                <a:r>
                  <a:rPr lang="en-US" dirty="0" smtClean="0"/>
                  <a:t>Step </a:t>
                </a:r>
                <a:r>
                  <a:rPr lang="en-US" dirty="0"/>
                  <a:t>4: R</a:t>
                </a:r>
                <a:r>
                  <a:rPr lang="en-US" dirty="0" smtClean="0"/>
                  <a:t>eject </a:t>
                </a:r>
                <a:r>
                  <a:rPr lang="en-US" dirty="0"/>
                  <a:t>H0; There is </a:t>
                </a:r>
                <a:r>
                  <a:rPr lang="en-US" dirty="0" smtClean="0"/>
                  <a:t>sufficient </a:t>
                </a:r>
                <a:r>
                  <a:rPr lang="en-US" dirty="0"/>
                  <a:t>evidence that </a:t>
                </a:r>
                <a:r>
                  <a:rPr lang="en-US" dirty="0" smtClean="0"/>
                  <a:t>at least two average tumor sizes </a:t>
                </a:r>
                <a:r>
                  <a:rPr lang="en-US" dirty="0"/>
                  <a:t>are </a:t>
                </a:r>
                <a:r>
                  <a:rPr lang="en-US" dirty="0" smtClean="0"/>
                  <a:t>different for different drugs</a:t>
                </a:r>
              </a:p>
              <a:p>
                <a:pPr marL="0" indent="0">
                  <a:buNone/>
                </a:pPr>
                <a:r>
                  <a:rPr lang="en-US" dirty="0" smtClean="0"/>
                  <a:t>The average tumor size of 5-FU is significantly different from the average tumor size of Cisplatin and Vinblastine</a:t>
                </a:r>
              </a:p>
              <a:p>
                <a:pPr marL="0" indent="0">
                  <a:buNone/>
                </a:pPr>
                <a:r>
                  <a:rPr lang="en-US" dirty="0" smtClean="0"/>
                  <a:t>There is a significant interaction between gender and drug</a:t>
                </a:r>
                <a:endParaRPr lang="en-US" dirty="0"/>
              </a:p>
              <a:p>
                <a:pPr marL="0" indent="0">
                  <a:buNone/>
                </a:pP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981200" y="1295400"/>
                <a:ext cx="8229600" cy="5181600"/>
              </a:xfrm>
              <a:blipFill rotWithShape="0">
                <a:blip r:embed="rId2"/>
                <a:stretch>
                  <a:fillRect l="-963" t="-2471" r="-1407"/>
                </a:stretch>
              </a:blipFill>
            </p:spPr>
            <p:txBody>
              <a:bodyPr/>
              <a:lstStyle/>
              <a:p>
                <a:r>
                  <a:rPr lang="en-US">
                    <a:noFill/>
                  </a:rPr>
                  <a:t> </a:t>
                </a:r>
              </a:p>
            </p:txBody>
          </p:sp>
        </mc:Fallback>
      </mc:AlternateContent>
    </p:spTree>
    <p:extLst>
      <p:ext uri="{BB962C8B-B14F-4D97-AF65-F5344CB8AC3E}">
        <p14:creationId xmlns:p14="http://schemas.microsoft.com/office/powerpoint/2010/main" val="199441936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Activity</a:t>
            </a:r>
            <a:endParaRPr lang="en-US" dirty="0"/>
          </a:p>
        </p:txBody>
      </p:sp>
      <p:sp>
        <p:nvSpPr>
          <p:cNvPr id="3" name="Content Placeholder 2"/>
          <p:cNvSpPr>
            <a:spLocks noGrp="1"/>
          </p:cNvSpPr>
          <p:nvPr>
            <p:ph idx="1"/>
          </p:nvPr>
        </p:nvSpPr>
        <p:spPr/>
        <p:txBody>
          <a:bodyPr/>
          <a:lstStyle/>
          <a:p>
            <a:pPr marL="0" indent="0">
              <a:buNone/>
            </a:pPr>
            <a:r>
              <a:rPr lang="en-US" dirty="0" smtClean="0"/>
              <a:t>The data “Breast Cancer” is online. The description of the data is online. We are interested in the main effect of smoking and PMH (postmenopausal hormone, </a:t>
            </a:r>
            <a:r>
              <a:rPr lang="zh-CN" altLang="en-US" dirty="0" smtClean="0"/>
              <a:t>更年期荷尔蒙</a:t>
            </a:r>
            <a:r>
              <a:rPr lang="en-US" altLang="zh-CN" dirty="0" smtClean="0"/>
              <a:t>) on BMI (Body Mass Index, </a:t>
            </a:r>
            <a:r>
              <a:rPr lang="zh-CN" altLang="en-US" dirty="0" smtClean="0"/>
              <a:t>身体质量指数</a:t>
            </a:r>
            <a:r>
              <a:rPr lang="en-US" altLang="zh-CN" dirty="0" smtClean="0"/>
              <a:t>). Perform the appropriate analysis to test if there is a significant difference in BMI between smokers (1) and non-smokers (0) and between PMH users (2) and non-PMH users (3)</a:t>
            </a:r>
            <a:endParaRPr lang="en-US" dirty="0"/>
          </a:p>
        </p:txBody>
      </p:sp>
    </p:spTree>
    <p:extLst>
      <p:ext uri="{BB962C8B-B14F-4D97-AF65-F5344CB8AC3E}">
        <p14:creationId xmlns:p14="http://schemas.microsoft.com/office/powerpoint/2010/main" val="4755266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ANOVA?</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517074" y="1600201"/>
                <a:ext cx="8541327" cy="4525963"/>
              </a:xfrm>
            </p:spPr>
            <p:txBody>
              <a:bodyPr>
                <a:normAutofit/>
              </a:bodyPr>
              <a:lstStyle/>
              <a:p>
                <a:r>
                  <a:rPr lang="en-US" dirty="0" smtClean="0"/>
                  <a:t>Why don’t we just do an independent T-test for every two groups?</a:t>
                </a:r>
              </a:p>
              <a:p>
                <a:pPr lvl="1"/>
                <a:r>
                  <a:rPr lang="en-US" dirty="0"/>
                  <a:t>If we have more than 3 groups, for example 4, then we need to do 6 T-tests. That’s a lot!</a:t>
                </a:r>
              </a:p>
              <a:p>
                <a:pPr lvl="1"/>
                <a:r>
                  <a:rPr lang="en-US" dirty="0"/>
                  <a:t>If we are doing the T-tests all at the 0.05 significance level.</a:t>
                </a:r>
                <a14:m>
                  <m:oMath xmlns:m="http://schemas.openxmlformats.org/officeDocument/2006/math">
                    <m:r>
                      <a:rPr lang="en-US" i="1">
                        <a:latin typeface="Cambria Math"/>
                      </a:rPr>
                      <m:t> </m:t>
                    </m:r>
                  </m:oMath>
                </a14:m>
                <a:endParaRPr lang="en-US" i="1" dirty="0">
                  <a:latin typeface="Cambria Math"/>
                </a:endParaRPr>
              </a:p>
              <a:p>
                <a:pPr marL="457200" lvl="1" indent="0">
                  <a:buNone/>
                </a:pPr>
                <a14:m>
                  <m:oMathPara xmlns:m="http://schemas.openxmlformats.org/officeDocument/2006/math">
                    <m:oMathParaPr>
                      <m:jc m:val="centerGroup"/>
                    </m:oMathParaPr>
                    <m:oMath xmlns:m="http://schemas.openxmlformats.org/officeDocument/2006/math">
                      <m:r>
                        <a:rPr lang="en-US" i="1">
                          <a:latin typeface="Cambria Math"/>
                        </a:rPr>
                        <m:t>1−</m:t>
                      </m:r>
                      <m:r>
                        <a:rPr lang="en-US" i="1">
                          <a:latin typeface="Cambria Math"/>
                        </a:rPr>
                        <m:t>𝛼</m:t>
                      </m:r>
                      <m:r>
                        <a:rPr lang="en-US" i="1">
                          <a:latin typeface="Cambria Math"/>
                        </a:rPr>
                        <m:t>=</m:t>
                      </m:r>
                      <m:r>
                        <a:rPr lang="en-US" i="1">
                          <a:latin typeface="Cambria Math"/>
                        </a:rPr>
                        <m:t>𝑐𝑜𝑛𝑓𝑖𝑑𝑒𝑛𝑐𝑒</m:t>
                      </m:r>
                      <m:r>
                        <a:rPr lang="en-US" i="1">
                          <a:latin typeface="Cambria Math"/>
                        </a:rPr>
                        <m:t> </m:t>
                      </m:r>
                      <m:r>
                        <a:rPr lang="en-US" i="1">
                          <a:latin typeface="Cambria Math"/>
                        </a:rPr>
                        <m:t>𝑙𝑒𝑣𝑒𝑙</m:t>
                      </m:r>
                    </m:oMath>
                  </m:oMathPara>
                </a14:m>
                <a:endParaRPr lang="en-US" dirty="0" smtClean="0"/>
              </a:p>
              <a:p>
                <a:pPr marL="457200" lvl="1" indent="0">
                  <a:buNone/>
                </a:pPr>
                <a:r>
                  <a:rPr lang="en-US" dirty="0"/>
                  <a:t>For one t-test, the confidence level is 95%. For six of them, the confidence level is </a:t>
                </a:r>
                <a14:m>
                  <m:oMath xmlns:m="http://schemas.openxmlformats.org/officeDocument/2006/math">
                    <m:sSup>
                      <m:sSupPr>
                        <m:ctrlPr>
                          <a:rPr lang="en-US" i="1">
                            <a:latin typeface="Cambria Math" panose="02040503050406030204" pitchFamily="18" charset="0"/>
                          </a:rPr>
                        </m:ctrlPr>
                      </m:sSupPr>
                      <m:e>
                        <m:d>
                          <m:dPr>
                            <m:ctrlPr>
                              <a:rPr lang="en-US" i="1">
                                <a:latin typeface="Cambria Math" panose="02040503050406030204" pitchFamily="18" charset="0"/>
                              </a:rPr>
                            </m:ctrlPr>
                          </m:dPr>
                          <m:e>
                            <m:r>
                              <a:rPr lang="en-US" i="1">
                                <a:latin typeface="Cambria Math"/>
                              </a:rPr>
                              <m:t>95%</m:t>
                            </m:r>
                          </m:e>
                        </m:d>
                      </m:e>
                      <m:sup>
                        <m:r>
                          <a:rPr lang="en-US" i="1">
                            <a:latin typeface="Cambria Math"/>
                          </a:rPr>
                          <m:t>6</m:t>
                        </m:r>
                      </m:sup>
                    </m:sSup>
                    <m:r>
                      <a:rPr lang="en-US" i="1">
                        <a:latin typeface="Cambria Math"/>
                      </a:rPr>
                      <m:t>=0.735</m:t>
                    </m:r>
                  </m:oMath>
                </a14:m>
                <a:r>
                  <a:rPr lang="en-US" dirty="0"/>
                  <a:t>. </a:t>
                </a:r>
                <a:endParaRPr lang="en-US" dirty="0">
                  <a:solidFill>
                    <a:srgbClr val="FF0000"/>
                  </a:solidFill>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517074" y="1600201"/>
                <a:ext cx="8541327" cy="4525963"/>
              </a:xfrm>
              <a:blipFill rotWithShape="0">
                <a:blip r:embed="rId2"/>
                <a:stretch>
                  <a:fillRect l="-1285" t="-2291"/>
                </a:stretch>
              </a:blipFill>
            </p:spPr>
            <p:txBody>
              <a:bodyPr/>
              <a:lstStyle/>
              <a:p>
                <a:r>
                  <a:rPr lang="en-US">
                    <a:noFill/>
                  </a:rPr>
                  <a:t> </a:t>
                </a:r>
              </a:p>
            </p:txBody>
          </p:sp>
        </mc:Fallback>
      </mc:AlternateContent>
    </p:spTree>
    <p:extLst>
      <p:ext uri="{BB962C8B-B14F-4D97-AF65-F5344CB8AC3E}">
        <p14:creationId xmlns:p14="http://schemas.microsoft.com/office/powerpoint/2010/main" val="137090262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Output</a:t>
            </a:r>
            <a:endParaRPr lang="en-US" dirty="0"/>
          </a:p>
        </p:txBody>
      </p:sp>
      <p:pic>
        <p:nvPicPr>
          <p:cNvPr id="5" name="Picture 4"/>
          <p:cNvPicPr>
            <a:picLocks noChangeAspect="1"/>
          </p:cNvPicPr>
          <p:nvPr/>
        </p:nvPicPr>
        <p:blipFill>
          <a:blip r:embed="rId2"/>
          <a:stretch>
            <a:fillRect/>
          </a:stretch>
        </p:blipFill>
        <p:spPr>
          <a:xfrm>
            <a:off x="2690883" y="216730"/>
            <a:ext cx="6810233" cy="3604635"/>
          </a:xfrm>
          <a:prstGeom prst="rect">
            <a:avLst/>
          </a:prstGeom>
        </p:spPr>
      </p:pic>
      <p:pic>
        <p:nvPicPr>
          <p:cNvPr id="7" name="Picture 6"/>
          <p:cNvPicPr>
            <a:picLocks noChangeAspect="1"/>
          </p:cNvPicPr>
          <p:nvPr/>
        </p:nvPicPr>
        <p:blipFill>
          <a:blip r:embed="rId3"/>
          <a:stretch>
            <a:fillRect/>
          </a:stretch>
        </p:blipFill>
        <p:spPr>
          <a:xfrm>
            <a:off x="346809" y="3969759"/>
            <a:ext cx="5061616" cy="1789595"/>
          </a:xfrm>
          <a:prstGeom prst="rect">
            <a:avLst/>
          </a:prstGeom>
        </p:spPr>
      </p:pic>
      <p:pic>
        <p:nvPicPr>
          <p:cNvPr id="8" name="Picture 7"/>
          <p:cNvPicPr>
            <a:picLocks noChangeAspect="1"/>
          </p:cNvPicPr>
          <p:nvPr/>
        </p:nvPicPr>
        <p:blipFill>
          <a:blip r:embed="rId4"/>
          <a:stretch>
            <a:fillRect/>
          </a:stretch>
        </p:blipFill>
        <p:spPr>
          <a:xfrm>
            <a:off x="5883037" y="3969759"/>
            <a:ext cx="5074971" cy="1789595"/>
          </a:xfrm>
          <a:prstGeom prst="rect">
            <a:avLst/>
          </a:prstGeom>
        </p:spPr>
      </p:pic>
    </p:spTree>
    <p:extLst>
      <p:ext uri="{BB962C8B-B14F-4D97-AF65-F5344CB8AC3E}">
        <p14:creationId xmlns:p14="http://schemas.microsoft.com/office/powerpoint/2010/main" val="422042740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Activity</a:t>
            </a:r>
            <a:endParaRPr lang="en-US" dirty="0"/>
          </a:p>
        </p:txBody>
      </p:sp>
      <p:sp>
        <p:nvSpPr>
          <p:cNvPr id="3" name="Content Placeholder 2"/>
          <p:cNvSpPr>
            <a:spLocks noGrp="1"/>
          </p:cNvSpPr>
          <p:nvPr>
            <p:ph idx="1"/>
          </p:nvPr>
        </p:nvSpPr>
        <p:spPr/>
        <p:txBody>
          <a:bodyPr/>
          <a:lstStyle/>
          <a:p>
            <a:r>
              <a:rPr lang="en-US" dirty="0" smtClean="0"/>
              <a:t>Discussion:</a:t>
            </a:r>
          </a:p>
          <a:p>
            <a:r>
              <a:rPr lang="en-US" dirty="0" smtClean="0"/>
              <a:t>Is there any flaw of this analysis?</a:t>
            </a:r>
            <a:endParaRPr lang="en-US" dirty="0"/>
          </a:p>
        </p:txBody>
      </p:sp>
    </p:spTree>
    <p:extLst>
      <p:ext uri="{BB962C8B-B14F-4D97-AF65-F5344CB8AC3E}">
        <p14:creationId xmlns:p14="http://schemas.microsoft.com/office/powerpoint/2010/main" val="25682276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ANOVA works?</a:t>
            </a:r>
            <a:endParaRPr lang="en-US" dirty="0"/>
          </a:p>
        </p:txBody>
      </p:sp>
      <p:sp>
        <p:nvSpPr>
          <p:cNvPr id="3" name="Content Placeholder 2"/>
          <p:cNvSpPr>
            <a:spLocks noGrp="1"/>
          </p:cNvSpPr>
          <p:nvPr>
            <p:ph idx="1"/>
          </p:nvPr>
        </p:nvSpPr>
        <p:spPr/>
        <p:txBody>
          <a:bodyPr/>
          <a:lstStyle/>
          <a:p>
            <a:r>
              <a:rPr lang="en-US" dirty="0" smtClean="0"/>
              <a:t>Compares two types of variances (variations): </a:t>
            </a:r>
          </a:p>
          <a:p>
            <a:pPr lvl="1"/>
            <a:r>
              <a:rPr lang="en-US" dirty="0" smtClean="0"/>
              <a:t>The variance within each sample</a:t>
            </a:r>
          </a:p>
          <a:p>
            <a:pPr lvl="1"/>
            <a:r>
              <a:rPr lang="en-US" dirty="0" smtClean="0"/>
              <a:t>The variance between different samples</a:t>
            </a:r>
          </a:p>
          <a:p>
            <a:pPr lvl="1"/>
            <a:r>
              <a:rPr lang="en-US" dirty="0" smtClean="0"/>
              <a:t>Take the ratio of between variation and within variation</a:t>
            </a:r>
          </a:p>
          <a:p>
            <a:r>
              <a:rPr lang="en-US" dirty="0" smtClean="0"/>
              <a:t>Idea: </a:t>
            </a:r>
          </a:p>
          <a:p>
            <a:pPr lvl="1"/>
            <a:r>
              <a:rPr lang="en-US" dirty="0" smtClean="0"/>
              <a:t>If the population means are different, then the variance within the samples must be small compared to the variance between the samples</a:t>
            </a:r>
          </a:p>
          <a:p>
            <a:pPr lvl="1"/>
            <a:r>
              <a:rPr lang="en-US" dirty="0" smtClean="0"/>
              <a:t>If the population means are not so different, then the variance between samples must be small</a:t>
            </a:r>
            <a:endParaRPr lang="en-US" dirty="0"/>
          </a:p>
        </p:txBody>
      </p:sp>
    </p:spTree>
    <p:extLst>
      <p:ext uri="{BB962C8B-B14F-4D97-AF65-F5344CB8AC3E}">
        <p14:creationId xmlns:p14="http://schemas.microsoft.com/office/powerpoint/2010/main" val="283289169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ANOVA works?</a:t>
            </a:r>
            <a:endParaRPr lang="en-US" dirty="0"/>
          </a:p>
        </p:txBody>
      </p:sp>
      <p:pic>
        <p:nvPicPr>
          <p:cNvPr id="4" name="Picture 3"/>
          <p:cNvPicPr/>
          <p:nvPr/>
        </p:nvPicPr>
        <p:blipFill>
          <a:blip r:embed="rId2">
            <a:extLst>
              <a:ext uri="{28A0092B-C50C-407E-A947-70E740481C1C}">
                <a14:useLocalDpi xmlns:a14="http://schemas.microsoft.com/office/drawing/2010/main" val="0"/>
              </a:ext>
            </a:extLst>
          </a:blip>
          <a:srcRect/>
          <a:stretch>
            <a:fillRect/>
          </a:stretch>
        </p:blipFill>
        <p:spPr bwMode="auto">
          <a:xfrm>
            <a:off x="1530927" y="2743200"/>
            <a:ext cx="4343400" cy="3352800"/>
          </a:xfrm>
          <a:prstGeom prst="rect">
            <a:avLst/>
          </a:prstGeom>
          <a:noFill/>
          <a:ln>
            <a:noFill/>
          </a:ln>
        </p:spPr>
      </p:pic>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5853545" y="2743200"/>
            <a:ext cx="4191000" cy="3195666"/>
          </a:xfrm>
          <a:prstGeom prst="rect">
            <a:avLst/>
          </a:prstGeom>
          <a:noFill/>
          <a:ln>
            <a:noFill/>
          </a:ln>
        </p:spPr>
      </p:pic>
      <p:sp>
        <p:nvSpPr>
          <p:cNvPr id="6" name="Rectangle 5"/>
          <p:cNvSpPr/>
          <p:nvPr/>
        </p:nvSpPr>
        <p:spPr>
          <a:xfrm>
            <a:off x="2118677" y="1676263"/>
            <a:ext cx="4123052" cy="954107"/>
          </a:xfrm>
          <a:prstGeom prst="rect">
            <a:avLst/>
          </a:prstGeom>
        </p:spPr>
        <p:txBody>
          <a:bodyPr wrap="none">
            <a:spAutoFit/>
          </a:bodyPr>
          <a:lstStyle/>
          <a:p>
            <a:pPr marL="342900" indent="-342900">
              <a:buFont typeface="Arial" pitchFamily="34" charset="0"/>
              <a:buChar char="•"/>
            </a:pPr>
            <a:r>
              <a:rPr lang="en-US" sz="2800" dirty="0"/>
              <a:t>Within group variation</a:t>
            </a:r>
          </a:p>
          <a:p>
            <a:pPr marL="342900" indent="-342900">
              <a:buFont typeface="Arial" pitchFamily="34" charset="0"/>
              <a:buChar char="•"/>
            </a:pPr>
            <a:r>
              <a:rPr lang="en-US" sz="2800" dirty="0"/>
              <a:t>Between group variation</a:t>
            </a:r>
          </a:p>
        </p:txBody>
      </p:sp>
      <mc:AlternateContent xmlns:mc="http://schemas.openxmlformats.org/markup-compatibility/2006" xmlns:a14="http://schemas.microsoft.com/office/drawing/2010/main">
        <mc:Choice Requires="a14">
          <p:sp>
            <p:nvSpPr>
              <p:cNvPr id="3" name="Rectangle 2"/>
              <p:cNvSpPr/>
              <p:nvPr/>
            </p:nvSpPr>
            <p:spPr>
              <a:xfrm>
                <a:off x="4038600" y="5938867"/>
                <a:ext cx="3416000" cy="659348"/>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smtClean="0">
                          <a:latin typeface="Cambria Math"/>
                        </a:rPr>
                        <m:t>𝐹</m:t>
                      </m:r>
                      <m:r>
                        <a:rPr lang="en-US" i="1" smtClean="0">
                          <a:latin typeface="Cambria Math"/>
                        </a:rPr>
                        <m:t>=</m:t>
                      </m:r>
                      <m:f>
                        <m:fPr>
                          <m:ctrlPr>
                            <a:rPr lang="en-US" i="1">
                              <a:latin typeface="Cambria Math" panose="02040503050406030204" pitchFamily="18" charset="0"/>
                            </a:rPr>
                          </m:ctrlPr>
                        </m:fPr>
                        <m:num>
                          <m:r>
                            <a:rPr lang="en-US" b="0" i="1" smtClean="0">
                              <a:latin typeface="Cambria Math" panose="02040503050406030204" pitchFamily="18" charset="0"/>
                            </a:rPr>
                            <m:t>𝑀</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𝑆</m:t>
                              </m:r>
                            </m:e>
                            <m:sub>
                              <m:r>
                                <a:rPr lang="en-US" b="0" i="1" smtClean="0">
                                  <a:latin typeface="Cambria Math" panose="02040503050406030204" pitchFamily="18" charset="0"/>
                                </a:rPr>
                                <m:t>𝐵</m:t>
                              </m:r>
                            </m:sub>
                          </m:sSub>
                        </m:num>
                        <m:den>
                          <m:r>
                            <a:rPr lang="en-US" b="0" i="1" smtClean="0">
                              <a:latin typeface="Cambria Math" panose="02040503050406030204" pitchFamily="18" charset="0"/>
                            </a:rPr>
                            <m:t>𝑀</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𝑆</m:t>
                              </m:r>
                            </m:e>
                            <m:sub>
                              <m:r>
                                <a:rPr lang="en-US" b="0" i="1" smtClean="0">
                                  <a:latin typeface="Cambria Math" panose="02040503050406030204" pitchFamily="18" charset="0"/>
                                </a:rPr>
                                <m:t>𝑊</m:t>
                              </m:r>
                            </m:sub>
                          </m:sSub>
                        </m:den>
                      </m:f>
                      <m:r>
                        <a:rPr lang="en-US" i="1">
                          <a:latin typeface="Cambria Math"/>
                        </a:rPr>
                        <m:t>=</m:t>
                      </m:r>
                      <m:f>
                        <m:fPr>
                          <m:ctrlPr>
                            <a:rPr lang="en-US" i="1">
                              <a:latin typeface="Cambria Math" panose="02040503050406030204" pitchFamily="18" charset="0"/>
                            </a:rPr>
                          </m:ctrlPr>
                        </m:fPr>
                        <m:num>
                          <m:r>
                            <a:rPr lang="en-US" i="1">
                              <a:latin typeface="Cambria Math"/>
                            </a:rPr>
                            <m:t>𝐵𝑒𝑡𝑤𝑒𝑒𝑛</m:t>
                          </m:r>
                          <m:r>
                            <a:rPr lang="en-US" i="1">
                              <a:latin typeface="Cambria Math"/>
                            </a:rPr>
                            <m:t> </m:t>
                          </m:r>
                          <m:r>
                            <a:rPr lang="en-US" i="1">
                              <a:latin typeface="Cambria Math"/>
                            </a:rPr>
                            <m:t>𝑣𝑎𝑟𝑖𝑎𝑡𝑖𝑜𝑛</m:t>
                          </m:r>
                        </m:num>
                        <m:den>
                          <m:r>
                            <a:rPr lang="en-US" i="1">
                              <a:latin typeface="Cambria Math"/>
                            </a:rPr>
                            <m:t>𝑊𝑖𝑡h𝑖𝑛</m:t>
                          </m:r>
                          <m:r>
                            <a:rPr lang="en-US" i="1">
                              <a:latin typeface="Cambria Math"/>
                            </a:rPr>
                            <m:t> </m:t>
                          </m:r>
                          <m:r>
                            <a:rPr lang="en-US" i="1">
                              <a:latin typeface="Cambria Math"/>
                            </a:rPr>
                            <m:t>𝑣𝑎𝑟𝑖𝑎𝑡𝑖𝑜𝑛</m:t>
                          </m:r>
                        </m:den>
                      </m:f>
                    </m:oMath>
                  </m:oMathPara>
                </a14:m>
                <a:endParaRPr lang="en-US" dirty="0"/>
              </a:p>
            </p:txBody>
          </p:sp>
        </mc:Choice>
        <mc:Fallback xmlns="">
          <p:sp>
            <p:nvSpPr>
              <p:cNvPr id="3" name="Rectangle 2"/>
              <p:cNvSpPr>
                <a:spLocks noRot="1" noChangeAspect="1" noMove="1" noResize="1" noEditPoints="1" noAdjustHandles="1" noChangeArrowheads="1" noChangeShapeType="1" noTextEdit="1"/>
              </p:cNvSpPr>
              <p:nvPr/>
            </p:nvSpPr>
            <p:spPr>
              <a:xfrm>
                <a:off x="4038600" y="5938867"/>
                <a:ext cx="3416000" cy="659348"/>
              </a:xfrm>
              <a:prstGeom prst="rect">
                <a:avLst/>
              </a:prstGeom>
              <a:blipFill rotWithShape="0">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63815758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752600" y="914400"/>
                <a:ext cx="8534400" cy="5638800"/>
              </a:xfrm>
            </p:spPr>
            <p:txBody>
              <a:bodyPr>
                <a:normAutofit fontScale="92500" lnSpcReduction="20000"/>
              </a:bodyPr>
              <a:lstStyle/>
              <a:p>
                <a:r>
                  <a:rPr lang="en-US" dirty="0" smtClean="0"/>
                  <a:t>Null and alternative</a:t>
                </a:r>
              </a:p>
              <a:p>
                <a:pPr marL="0" indent="0">
                  <a:buNone/>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a:rPr>
                            <m:t>𝐻</m:t>
                          </m:r>
                        </m:e>
                        <m:sub>
                          <m:r>
                            <a:rPr lang="en-US" b="0" i="1" smtClean="0">
                              <a:latin typeface="Cambria Math"/>
                            </a:rPr>
                            <m:t>0</m:t>
                          </m:r>
                        </m:sub>
                      </m:sSub>
                      <m:r>
                        <a:rPr lang="en-US" b="0" i="1" smtClean="0">
                          <a:latin typeface="Cambria Math"/>
                        </a:rPr>
                        <m:t>:</m:t>
                      </m:r>
                      <m:sSub>
                        <m:sSubPr>
                          <m:ctrlPr>
                            <a:rPr lang="en-US" b="0" i="1" smtClean="0">
                              <a:latin typeface="Cambria Math" panose="02040503050406030204" pitchFamily="18" charset="0"/>
                            </a:rPr>
                          </m:ctrlPr>
                        </m:sSubPr>
                        <m:e>
                          <m:r>
                            <a:rPr lang="en-US" b="0" i="1" smtClean="0">
                              <a:latin typeface="Cambria Math"/>
                            </a:rPr>
                            <m:t>𝜇</m:t>
                          </m:r>
                        </m:e>
                        <m:sub>
                          <m:r>
                            <a:rPr lang="en-US" b="0" i="1" smtClean="0">
                              <a:latin typeface="Cambria Math"/>
                            </a:rPr>
                            <m:t>1</m:t>
                          </m:r>
                        </m:sub>
                      </m:sSub>
                      <m:r>
                        <a:rPr lang="en-US" b="0" i="1" smtClean="0">
                          <a:latin typeface="Cambria Math"/>
                        </a:rPr>
                        <m:t>=</m:t>
                      </m:r>
                      <m:sSub>
                        <m:sSubPr>
                          <m:ctrlPr>
                            <a:rPr lang="en-US" b="0" i="1" smtClean="0">
                              <a:latin typeface="Cambria Math" panose="02040503050406030204" pitchFamily="18" charset="0"/>
                            </a:rPr>
                          </m:ctrlPr>
                        </m:sSubPr>
                        <m:e>
                          <m:r>
                            <a:rPr lang="en-US" b="0" i="1" smtClean="0">
                              <a:latin typeface="Cambria Math"/>
                            </a:rPr>
                            <m:t>𝜇</m:t>
                          </m:r>
                        </m:e>
                        <m:sub>
                          <m:r>
                            <a:rPr lang="en-US" b="0" i="1" smtClean="0">
                              <a:latin typeface="Cambria Math"/>
                            </a:rPr>
                            <m:t>2</m:t>
                          </m:r>
                        </m:sub>
                      </m:sSub>
                      <m:r>
                        <a:rPr lang="en-US" b="0" i="1" smtClean="0">
                          <a:latin typeface="Cambria Math"/>
                        </a:rPr>
                        <m:t>=…=</m:t>
                      </m:r>
                      <m:sSub>
                        <m:sSubPr>
                          <m:ctrlPr>
                            <a:rPr lang="en-US" b="0" i="1" smtClean="0">
                              <a:latin typeface="Cambria Math" panose="02040503050406030204" pitchFamily="18" charset="0"/>
                            </a:rPr>
                          </m:ctrlPr>
                        </m:sSubPr>
                        <m:e>
                          <m:r>
                            <a:rPr lang="en-US" b="0" i="1" smtClean="0">
                              <a:latin typeface="Cambria Math"/>
                            </a:rPr>
                            <m:t>𝜇</m:t>
                          </m:r>
                        </m:e>
                        <m:sub>
                          <m:r>
                            <a:rPr lang="en-US" b="0" i="1" smtClean="0">
                              <a:latin typeface="Cambria Math"/>
                            </a:rPr>
                            <m:t>𝑛</m:t>
                          </m:r>
                        </m:sub>
                      </m:sSub>
                    </m:oMath>
                  </m:oMathPara>
                </a14:m>
                <a:endParaRPr lang="en-US" b="0" dirty="0" smtClean="0"/>
              </a:p>
              <a:p>
                <a:pPr marL="0" indent="0">
                  <a:buNone/>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a:rPr>
                            <m:t>𝐻</m:t>
                          </m:r>
                        </m:e>
                        <m:sub>
                          <m:r>
                            <a:rPr lang="en-US" b="0" i="1" smtClean="0">
                              <a:latin typeface="Cambria Math"/>
                            </a:rPr>
                            <m:t>𝑎</m:t>
                          </m:r>
                        </m:sub>
                      </m:sSub>
                      <m:r>
                        <a:rPr lang="en-US" b="0" i="1" smtClean="0">
                          <a:latin typeface="Cambria Math"/>
                        </a:rPr>
                        <m:t>:</m:t>
                      </m:r>
                      <m:r>
                        <a:rPr lang="en-US" b="0" i="1" smtClean="0">
                          <a:latin typeface="Cambria Math"/>
                        </a:rPr>
                        <m:t>𝑎𝑡</m:t>
                      </m:r>
                      <m:r>
                        <a:rPr lang="en-US" b="0" i="1" smtClean="0">
                          <a:latin typeface="Cambria Math"/>
                        </a:rPr>
                        <m:t> </m:t>
                      </m:r>
                      <m:r>
                        <a:rPr lang="en-US" b="0" i="1" smtClean="0">
                          <a:latin typeface="Cambria Math"/>
                        </a:rPr>
                        <m:t>𝑙𝑒𝑎𝑠𝑡</m:t>
                      </m:r>
                      <m:r>
                        <a:rPr lang="en-US" b="0" i="1" smtClean="0">
                          <a:latin typeface="Cambria Math"/>
                        </a:rPr>
                        <m:t> </m:t>
                      </m:r>
                      <m:r>
                        <a:rPr lang="en-US" b="0" i="1" smtClean="0">
                          <a:latin typeface="Cambria Math"/>
                        </a:rPr>
                        <m:t>𝑡𝑤𝑜</m:t>
                      </m:r>
                      <m:r>
                        <a:rPr lang="en-US" b="0" i="1" smtClean="0">
                          <a:latin typeface="Cambria Math"/>
                        </a:rPr>
                        <m:t> </m:t>
                      </m:r>
                      <m:r>
                        <a:rPr lang="en-US" b="0" i="1" smtClean="0">
                          <a:latin typeface="Cambria Math"/>
                        </a:rPr>
                        <m:t>𝑜𝑓</m:t>
                      </m:r>
                      <m:r>
                        <a:rPr lang="en-US" b="0" i="1" smtClean="0">
                          <a:latin typeface="Cambria Math"/>
                        </a:rPr>
                        <m:t> </m:t>
                      </m:r>
                      <m:r>
                        <a:rPr lang="en-US" b="0" i="1" smtClean="0">
                          <a:latin typeface="Cambria Math"/>
                        </a:rPr>
                        <m:t>𝑡h𝑒</m:t>
                      </m:r>
                      <m:r>
                        <a:rPr lang="en-US" b="0" i="1" smtClean="0">
                          <a:latin typeface="Cambria Math"/>
                        </a:rPr>
                        <m:t> </m:t>
                      </m:r>
                      <m:sSubSup>
                        <m:sSubSupPr>
                          <m:ctrlPr>
                            <a:rPr lang="en-US" b="0" i="1" smtClean="0">
                              <a:latin typeface="Cambria Math" panose="02040503050406030204" pitchFamily="18" charset="0"/>
                            </a:rPr>
                          </m:ctrlPr>
                        </m:sSubSupPr>
                        <m:e>
                          <m:r>
                            <a:rPr lang="en-US" b="0" i="1" smtClean="0">
                              <a:latin typeface="Cambria Math"/>
                            </a:rPr>
                            <m:t>𝜇</m:t>
                          </m:r>
                        </m:e>
                        <m:sub>
                          <m:r>
                            <a:rPr lang="en-US" b="0" i="1" smtClean="0">
                              <a:latin typeface="Cambria Math"/>
                            </a:rPr>
                            <m:t>𝑖</m:t>
                          </m:r>
                        </m:sub>
                        <m:sup>
                          <m:r>
                            <a:rPr lang="en-US" b="0" i="1" smtClean="0">
                              <a:latin typeface="Cambria Math"/>
                            </a:rPr>
                            <m:t>′</m:t>
                          </m:r>
                        </m:sup>
                      </m:sSubSup>
                      <m:r>
                        <a:rPr lang="en-US" b="0" i="1" smtClean="0">
                          <a:latin typeface="Cambria Math"/>
                        </a:rPr>
                        <m:t>𝑠</m:t>
                      </m:r>
                      <m:r>
                        <a:rPr lang="en-US" b="0" i="1" smtClean="0">
                          <a:latin typeface="Cambria Math"/>
                        </a:rPr>
                        <m:t> </m:t>
                      </m:r>
                      <m:r>
                        <a:rPr lang="en-US" b="0" i="1" smtClean="0">
                          <a:latin typeface="Cambria Math"/>
                        </a:rPr>
                        <m:t>𝑎𝑟𝑒</m:t>
                      </m:r>
                      <m:r>
                        <a:rPr lang="en-US" b="0" i="1" smtClean="0">
                          <a:latin typeface="Cambria Math" panose="02040503050406030204" pitchFamily="18" charset="0"/>
                        </a:rPr>
                        <m:t> </m:t>
                      </m:r>
                      <m:r>
                        <a:rPr lang="en-US" b="0" i="1" smtClean="0">
                          <a:latin typeface="Cambria Math" panose="02040503050406030204" pitchFamily="18" charset="0"/>
                        </a:rPr>
                        <m:t>𝑑𝑖𝑓𝑓𝑒𝑟𝑒𝑛𝑡</m:t>
                      </m:r>
                    </m:oMath>
                  </m:oMathPara>
                </a14:m>
                <a:endParaRPr lang="en-US" b="0" dirty="0" smtClean="0"/>
              </a:p>
              <a:p>
                <a:r>
                  <a:rPr lang="en-US" dirty="0" smtClean="0"/>
                  <a:t>Choose ANOVA if we have more than two populations and when we compare the population means</a:t>
                </a:r>
              </a:p>
              <a:p>
                <a:r>
                  <a:rPr lang="en-US" dirty="0" smtClean="0"/>
                  <a:t>Test statistic (F statistic) and p-value</a:t>
                </a:r>
              </a:p>
              <a:p>
                <a:pPr marL="0" indent="0">
                  <a:buNone/>
                </a:pPr>
                <a14:m>
                  <m:oMathPara xmlns:m="http://schemas.openxmlformats.org/officeDocument/2006/math">
                    <m:oMathParaPr>
                      <m:jc m:val="centerGroup"/>
                    </m:oMathParaPr>
                    <m:oMath xmlns:m="http://schemas.openxmlformats.org/officeDocument/2006/math">
                      <m:r>
                        <a:rPr lang="en-US" sz="2000" i="1">
                          <a:latin typeface="Cambria Math"/>
                        </a:rPr>
                        <m:t>𝐹</m:t>
                      </m:r>
                      <m:r>
                        <a:rPr lang="en-US" sz="2000" i="1">
                          <a:latin typeface="Cambria Math"/>
                        </a:rPr>
                        <m:t>=</m:t>
                      </m:r>
                      <m:f>
                        <m:fPr>
                          <m:ctrlPr>
                            <a:rPr lang="en-US" sz="2000" i="1">
                              <a:latin typeface="Cambria Math" panose="02040503050406030204" pitchFamily="18" charset="0"/>
                            </a:rPr>
                          </m:ctrlPr>
                        </m:fPr>
                        <m:num>
                          <m:r>
                            <a:rPr lang="en-US" sz="2000" b="0" i="1" smtClean="0">
                              <a:latin typeface="Cambria Math" panose="02040503050406030204" pitchFamily="18" charset="0"/>
                            </a:rPr>
                            <m:t>𝑀</m:t>
                          </m:r>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𝑆</m:t>
                              </m:r>
                            </m:e>
                            <m:sub>
                              <m:r>
                                <a:rPr lang="en-US" sz="2000" b="0" i="1" smtClean="0">
                                  <a:latin typeface="Cambria Math" panose="02040503050406030204" pitchFamily="18" charset="0"/>
                                </a:rPr>
                                <m:t>𝐵</m:t>
                              </m:r>
                            </m:sub>
                          </m:sSub>
                        </m:num>
                        <m:den>
                          <m:r>
                            <a:rPr lang="en-US" sz="2000" i="1">
                              <a:latin typeface="Cambria Math"/>
                            </a:rPr>
                            <m:t>𝑀</m:t>
                          </m:r>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𝑆</m:t>
                              </m:r>
                            </m:e>
                            <m:sub>
                              <m:r>
                                <a:rPr lang="en-US" sz="2000" b="0" i="1" smtClean="0">
                                  <a:latin typeface="Cambria Math" panose="02040503050406030204" pitchFamily="18" charset="0"/>
                                </a:rPr>
                                <m:t>𝑊</m:t>
                              </m:r>
                            </m:sub>
                          </m:sSub>
                        </m:den>
                      </m:f>
                      <m:r>
                        <a:rPr lang="en-US" sz="2000" i="1">
                          <a:latin typeface="Cambria Math"/>
                        </a:rPr>
                        <m:t>=</m:t>
                      </m:r>
                      <m:f>
                        <m:fPr>
                          <m:ctrlPr>
                            <a:rPr lang="en-US" sz="2000" i="1">
                              <a:latin typeface="Cambria Math" panose="02040503050406030204" pitchFamily="18" charset="0"/>
                            </a:rPr>
                          </m:ctrlPr>
                        </m:fPr>
                        <m:num>
                          <m:r>
                            <a:rPr lang="en-US" sz="2000" i="1">
                              <a:latin typeface="Cambria Math"/>
                            </a:rPr>
                            <m:t>𝐵𝑒𝑡𝑤𝑒𝑒𝑛</m:t>
                          </m:r>
                          <m:r>
                            <a:rPr lang="en-US" sz="2000" i="1">
                              <a:latin typeface="Cambria Math"/>
                            </a:rPr>
                            <m:t> </m:t>
                          </m:r>
                          <m:r>
                            <a:rPr lang="en-US" sz="2000" i="1">
                              <a:latin typeface="Cambria Math"/>
                            </a:rPr>
                            <m:t>𝑣𝑎𝑟𝑖𝑎𝑡𝑖𝑜𝑛</m:t>
                          </m:r>
                        </m:num>
                        <m:den>
                          <m:r>
                            <a:rPr lang="en-US" sz="2000" i="1">
                              <a:latin typeface="Cambria Math"/>
                            </a:rPr>
                            <m:t>𝑊𝑖𝑡h𝑖𝑛</m:t>
                          </m:r>
                          <m:r>
                            <a:rPr lang="en-US" sz="2000" i="1">
                              <a:latin typeface="Cambria Math"/>
                            </a:rPr>
                            <m:t> </m:t>
                          </m:r>
                          <m:r>
                            <a:rPr lang="en-US" sz="2000" i="1">
                              <a:latin typeface="Cambria Math"/>
                            </a:rPr>
                            <m:t>𝑣𝑎𝑟𝑖𝑎𝑡𝑖𝑜𝑛</m:t>
                          </m:r>
                        </m:den>
                      </m:f>
                    </m:oMath>
                  </m:oMathPara>
                </a14:m>
                <a:endParaRPr lang="en-US" dirty="0" smtClean="0"/>
              </a:p>
              <a:p>
                <a:pPr marL="0" indent="0">
                  <a:buNone/>
                </a:pPr>
                <a:r>
                  <a:rPr lang="en-US" dirty="0" smtClean="0"/>
                  <a:t>Where </a:t>
                </a:r>
              </a:p>
              <a:p>
                <a:pPr marL="0" indent="0">
                  <a:buNone/>
                </a:pPr>
                <a14:m>
                  <m:oMath xmlns:m="http://schemas.openxmlformats.org/officeDocument/2006/math">
                    <m:r>
                      <a:rPr lang="en-US" sz="2000" b="0" i="1" smtClean="0">
                        <a:latin typeface="Cambria Math" panose="02040503050406030204" pitchFamily="18" charset="0"/>
                      </a:rPr>
                      <m:t>𝑀</m:t>
                    </m:r>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𝑆</m:t>
                        </m:r>
                      </m:e>
                      <m:sub>
                        <m:r>
                          <a:rPr lang="en-US" sz="2000" b="0" i="1" smtClean="0">
                            <a:latin typeface="Cambria Math" panose="02040503050406030204" pitchFamily="18" charset="0"/>
                          </a:rPr>
                          <m:t>𝐵</m:t>
                        </m:r>
                      </m:sub>
                    </m:sSub>
                    <m:r>
                      <a:rPr lang="en-US" sz="2000" i="1">
                        <a:latin typeface="Cambria Math"/>
                      </a:rPr>
                      <m:t>=</m:t>
                    </m:r>
                    <m:f>
                      <m:fPr>
                        <m:ctrlPr>
                          <a:rPr lang="en-US" sz="2000" i="1">
                            <a:latin typeface="Cambria Math" panose="02040503050406030204" pitchFamily="18" charset="0"/>
                          </a:rPr>
                        </m:ctrlPr>
                      </m:fPr>
                      <m:num>
                        <m:sSub>
                          <m:sSubPr>
                            <m:ctrlPr>
                              <a:rPr lang="en-US" sz="2000" i="1">
                                <a:latin typeface="Cambria Math" panose="02040503050406030204" pitchFamily="18" charset="0"/>
                              </a:rPr>
                            </m:ctrlPr>
                          </m:sSubPr>
                          <m:e>
                            <m:r>
                              <a:rPr lang="en-US" sz="2000" i="1">
                                <a:latin typeface="Cambria Math"/>
                              </a:rPr>
                              <m:t>𝑛</m:t>
                            </m:r>
                          </m:e>
                          <m:sub>
                            <m:r>
                              <a:rPr lang="en-US" sz="2000" i="1">
                                <a:latin typeface="Cambria Math"/>
                              </a:rPr>
                              <m:t>1</m:t>
                            </m:r>
                          </m:sub>
                        </m:sSub>
                        <m:sSup>
                          <m:sSupPr>
                            <m:ctrlPr>
                              <a:rPr lang="en-US" sz="2000" i="1">
                                <a:latin typeface="Cambria Math" panose="02040503050406030204" pitchFamily="18" charset="0"/>
                              </a:rPr>
                            </m:ctrlPr>
                          </m:sSupPr>
                          <m:e>
                            <m:d>
                              <m:dPr>
                                <m:ctrlPr>
                                  <a:rPr lang="en-US" sz="2000" i="1">
                                    <a:latin typeface="Cambria Math" panose="02040503050406030204" pitchFamily="18" charset="0"/>
                                  </a:rPr>
                                </m:ctrlPr>
                              </m:dPr>
                              <m:e>
                                <m:sSub>
                                  <m:sSubPr>
                                    <m:ctrlPr>
                                      <a:rPr lang="en-US" sz="2000" i="1">
                                        <a:latin typeface="Cambria Math" panose="02040503050406030204" pitchFamily="18" charset="0"/>
                                      </a:rPr>
                                    </m:ctrlPr>
                                  </m:sSubPr>
                                  <m:e>
                                    <m:acc>
                                      <m:accPr>
                                        <m:chr m:val="̅"/>
                                        <m:ctrlPr>
                                          <a:rPr lang="en-US" sz="2000" i="1">
                                            <a:latin typeface="Cambria Math" panose="02040503050406030204" pitchFamily="18" charset="0"/>
                                          </a:rPr>
                                        </m:ctrlPr>
                                      </m:accPr>
                                      <m:e>
                                        <m:r>
                                          <a:rPr lang="en-US" sz="2000" i="1">
                                            <a:latin typeface="Cambria Math"/>
                                          </a:rPr>
                                          <m:t>𝑥</m:t>
                                        </m:r>
                                      </m:e>
                                    </m:acc>
                                  </m:e>
                                  <m:sub>
                                    <m:r>
                                      <a:rPr lang="en-US" sz="2000" i="1">
                                        <a:latin typeface="Cambria Math"/>
                                      </a:rPr>
                                      <m:t>1</m:t>
                                    </m:r>
                                  </m:sub>
                                </m:sSub>
                                <m:r>
                                  <a:rPr lang="en-US" sz="2000" i="1">
                                    <a:latin typeface="Cambria Math"/>
                                  </a:rPr>
                                  <m:t>−</m:t>
                                </m:r>
                                <m:acc>
                                  <m:accPr>
                                    <m:chr m:val="̅"/>
                                    <m:ctrlPr>
                                      <a:rPr lang="en-US" sz="2000" i="1">
                                        <a:latin typeface="Cambria Math" panose="02040503050406030204" pitchFamily="18" charset="0"/>
                                      </a:rPr>
                                    </m:ctrlPr>
                                  </m:accPr>
                                  <m:e>
                                    <m:r>
                                      <a:rPr lang="en-US" sz="2000" i="1">
                                        <a:latin typeface="Cambria Math"/>
                                      </a:rPr>
                                      <m:t>𝑥</m:t>
                                    </m:r>
                                  </m:e>
                                </m:acc>
                              </m:e>
                            </m:d>
                          </m:e>
                          <m:sup>
                            <m:r>
                              <a:rPr lang="en-US" sz="2000" i="1">
                                <a:latin typeface="Cambria Math"/>
                              </a:rPr>
                              <m:t>2</m:t>
                            </m:r>
                          </m:sup>
                        </m:sSup>
                        <m:r>
                          <a:rPr lang="en-US" sz="2000" i="1">
                            <a:latin typeface="Cambria Math"/>
                          </a:rPr>
                          <m:t>+</m:t>
                        </m:r>
                        <m:sSub>
                          <m:sSubPr>
                            <m:ctrlPr>
                              <a:rPr lang="en-US" sz="2000" i="1">
                                <a:latin typeface="Cambria Math" panose="02040503050406030204" pitchFamily="18" charset="0"/>
                              </a:rPr>
                            </m:ctrlPr>
                          </m:sSubPr>
                          <m:e>
                            <m:r>
                              <a:rPr lang="en-US" sz="2000" i="1">
                                <a:latin typeface="Cambria Math"/>
                              </a:rPr>
                              <m:t>𝑛</m:t>
                            </m:r>
                          </m:e>
                          <m:sub>
                            <m:r>
                              <a:rPr lang="en-US" sz="2000" i="1">
                                <a:latin typeface="Cambria Math"/>
                              </a:rPr>
                              <m:t>2</m:t>
                            </m:r>
                          </m:sub>
                        </m:sSub>
                        <m:sSup>
                          <m:sSupPr>
                            <m:ctrlPr>
                              <a:rPr lang="en-US" sz="2000" i="1">
                                <a:latin typeface="Cambria Math" panose="02040503050406030204" pitchFamily="18" charset="0"/>
                              </a:rPr>
                            </m:ctrlPr>
                          </m:sSupPr>
                          <m:e>
                            <m:d>
                              <m:dPr>
                                <m:ctrlPr>
                                  <a:rPr lang="en-US" sz="2000" i="1">
                                    <a:latin typeface="Cambria Math" panose="02040503050406030204" pitchFamily="18" charset="0"/>
                                  </a:rPr>
                                </m:ctrlPr>
                              </m:dPr>
                              <m:e>
                                <m:sSub>
                                  <m:sSubPr>
                                    <m:ctrlPr>
                                      <a:rPr lang="en-US" sz="2000" i="1">
                                        <a:latin typeface="Cambria Math" panose="02040503050406030204" pitchFamily="18" charset="0"/>
                                      </a:rPr>
                                    </m:ctrlPr>
                                  </m:sSubPr>
                                  <m:e>
                                    <m:acc>
                                      <m:accPr>
                                        <m:chr m:val="̅"/>
                                        <m:ctrlPr>
                                          <a:rPr lang="en-US" sz="2000" i="1">
                                            <a:latin typeface="Cambria Math" panose="02040503050406030204" pitchFamily="18" charset="0"/>
                                          </a:rPr>
                                        </m:ctrlPr>
                                      </m:accPr>
                                      <m:e>
                                        <m:r>
                                          <a:rPr lang="en-US" sz="2000" i="1">
                                            <a:latin typeface="Cambria Math"/>
                                          </a:rPr>
                                          <m:t>𝑥</m:t>
                                        </m:r>
                                      </m:e>
                                    </m:acc>
                                  </m:e>
                                  <m:sub>
                                    <m:r>
                                      <a:rPr lang="en-US" sz="2000" i="1">
                                        <a:latin typeface="Cambria Math"/>
                                      </a:rPr>
                                      <m:t>2</m:t>
                                    </m:r>
                                  </m:sub>
                                </m:sSub>
                                <m:r>
                                  <a:rPr lang="en-US" sz="2000" i="1">
                                    <a:latin typeface="Cambria Math"/>
                                  </a:rPr>
                                  <m:t>−</m:t>
                                </m:r>
                                <m:acc>
                                  <m:accPr>
                                    <m:chr m:val="̅"/>
                                    <m:ctrlPr>
                                      <a:rPr lang="en-US" sz="2000" i="1">
                                        <a:latin typeface="Cambria Math" panose="02040503050406030204" pitchFamily="18" charset="0"/>
                                      </a:rPr>
                                    </m:ctrlPr>
                                  </m:accPr>
                                  <m:e>
                                    <m:r>
                                      <a:rPr lang="en-US" sz="2000" i="1">
                                        <a:latin typeface="Cambria Math"/>
                                      </a:rPr>
                                      <m:t>𝑥</m:t>
                                    </m:r>
                                  </m:e>
                                </m:acc>
                              </m:e>
                            </m:d>
                          </m:e>
                          <m:sup>
                            <m:r>
                              <a:rPr lang="en-US" sz="2000" i="1">
                                <a:latin typeface="Cambria Math"/>
                              </a:rPr>
                              <m:t>2</m:t>
                            </m:r>
                          </m:sup>
                        </m:sSup>
                        <m:r>
                          <a:rPr lang="en-US" sz="2000" i="1">
                            <a:latin typeface="Cambria Math"/>
                          </a:rPr>
                          <m:t>+…+</m:t>
                        </m:r>
                        <m:sSub>
                          <m:sSubPr>
                            <m:ctrlPr>
                              <a:rPr lang="en-US" sz="2000" i="1">
                                <a:latin typeface="Cambria Math" panose="02040503050406030204" pitchFamily="18" charset="0"/>
                              </a:rPr>
                            </m:ctrlPr>
                          </m:sSubPr>
                          <m:e>
                            <m:r>
                              <a:rPr lang="en-US" sz="2000" i="1">
                                <a:latin typeface="Cambria Math"/>
                              </a:rPr>
                              <m:t>𝑛</m:t>
                            </m:r>
                          </m:e>
                          <m:sub>
                            <m:r>
                              <a:rPr lang="en-US" sz="2000" i="1">
                                <a:latin typeface="Cambria Math"/>
                              </a:rPr>
                              <m:t>𝑘</m:t>
                            </m:r>
                          </m:sub>
                        </m:sSub>
                        <m:sSup>
                          <m:sSupPr>
                            <m:ctrlPr>
                              <a:rPr lang="en-US" sz="2000" i="1">
                                <a:latin typeface="Cambria Math" panose="02040503050406030204" pitchFamily="18" charset="0"/>
                              </a:rPr>
                            </m:ctrlPr>
                          </m:sSupPr>
                          <m:e>
                            <m:d>
                              <m:dPr>
                                <m:ctrlPr>
                                  <a:rPr lang="en-US" sz="2000" i="1">
                                    <a:latin typeface="Cambria Math" panose="02040503050406030204" pitchFamily="18" charset="0"/>
                                  </a:rPr>
                                </m:ctrlPr>
                              </m:dPr>
                              <m:e>
                                <m:sSub>
                                  <m:sSubPr>
                                    <m:ctrlPr>
                                      <a:rPr lang="en-US" sz="2000" i="1">
                                        <a:latin typeface="Cambria Math" panose="02040503050406030204" pitchFamily="18" charset="0"/>
                                      </a:rPr>
                                    </m:ctrlPr>
                                  </m:sSubPr>
                                  <m:e>
                                    <m:acc>
                                      <m:accPr>
                                        <m:chr m:val="̅"/>
                                        <m:ctrlPr>
                                          <a:rPr lang="en-US" sz="2000" i="1">
                                            <a:latin typeface="Cambria Math" panose="02040503050406030204" pitchFamily="18" charset="0"/>
                                          </a:rPr>
                                        </m:ctrlPr>
                                      </m:accPr>
                                      <m:e>
                                        <m:r>
                                          <a:rPr lang="en-US" sz="2000" i="1">
                                            <a:latin typeface="Cambria Math"/>
                                          </a:rPr>
                                          <m:t>𝑥</m:t>
                                        </m:r>
                                      </m:e>
                                    </m:acc>
                                  </m:e>
                                  <m:sub>
                                    <m:r>
                                      <a:rPr lang="en-US" sz="2000" i="1">
                                        <a:latin typeface="Cambria Math"/>
                                      </a:rPr>
                                      <m:t>𝑘</m:t>
                                    </m:r>
                                  </m:sub>
                                </m:sSub>
                                <m:r>
                                  <a:rPr lang="en-US" sz="2000" i="1">
                                    <a:latin typeface="Cambria Math"/>
                                  </a:rPr>
                                  <m:t>−</m:t>
                                </m:r>
                                <m:acc>
                                  <m:accPr>
                                    <m:chr m:val="̅"/>
                                    <m:ctrlPr>
                                      <a:rPr lang="en-US" sz="2000" i="1">
                                        <a:latin typeface="Cambria Math" panose="02040503050406030204" pitchFamily="18" charset="0"/>
                                      </a:rPr>
                                    </m:ctrlPr>
                                  </m:accPr>
                                  <m:e>
                                    <m:r>
                                      <a:rPr lang="en-US" sz="2000" i="1">
                                        <a:latin typeface="Cambria Math"/>
                                      </a:rPr>
                                      <m:t>𝑥</m:t>
                                    </m:r>
                                  </m:e>
                                </m:acc>
                              </m:e>
                            </m:d>
                          </m:e>
                          <m:sup>
                            <m:r>
                              <a:rPr lang="en-US" sz="2000" i="1">
                                <a:latin typeface="Cambria Math"/>
                              </a:rPr>
                              <m:t>2</m:t>
                            </m:r>
                          </m:sup>
                        </m:sSup>
                      </m:num>
                      <m:den>
                        <m:r>
                          <a:rPr lang="en-US" sz="2000" i="1">
                            <a:latin typeface="Cambria Math"/>
                          </a:rPr>
                          <m:t>𝑘</m:t>
                        </m:r>
                        <m:r>
                          <a:rPr lang="en-US" sz="2000" i="1">
                            <a:latin typeface="Cambria Math"/>
                          </a:rPr>
                          <m:t>−1</m:t>
                        </m:r>
                      </m:den>
                    </m:f>
                  </m:oMath>
                </a14:m>
                <a:r>
                  <a:rPr lang="en-US" sz="2000" dirty="0"/>
                  <a:t> </a:t>
                </a:r>
              </a:p>
              <a:p>
                <a:pPr marL="0" indent="0">
                  <a:buNone/>
                </a:pPr>
                <a14:m>
                  <m:oMath xmlns:m="http://schemas.openxmlformats.org/officeDocument/2006/math">
                    <m:r>
                      <a:rPr lang="en-US" sz="2000" b="0" i="1" smtClean="0">
                        <a:latin typeface="Cambria Math" panose="02040503050406030204" pitchFamily="18" charset="0"/>
                      </a:rPr>
                      <m:t>𝑀</m:t>
                    </m:r>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𝑆</m:t>
                        </m:r>
                      </m:e>
                      <m:sub>
                        <m:r>
                          <a:rPr lang="en-US" sz="2000" b="0" i="1" smtClean="0">
                            <a:latin typeface="Cambria Math" panose="02040503050406030204" pitchFamily="18" charset="0"/>
                          </a:rPr>
                          <m:t>𝑊</m:t>
                        </m:r>
                      </m:sub>
                    </m:sSub>
                    <m:r>
                      <a:rPr lang="en-US" sz="2000" i="1">
                        <a:latin typeface="Cambria Math"/>
                      </a:rPr>
                      <m:t>=</m:t>
                    </m:r>
                    <m:f>
                      <m:fPr>
                        <m:ctrlPr>
                          <a:rPr lang="en-US" sz="2000" i="1">
                            <a:latin typeface="Cambria Math" panose="02040503050406030204" pitchFamily="18" charset="0"/>
                          </a:rPr>
                        </m:ctrlPr>
                      </m:fPr>
                      <m:num>
                        <m:d>
                          <m:dPr>
                            <m:ctrlPr>
                              <a:rPr lang="en-US" sz="2000" i="1">
                                <a:latin typeface="Cambria Math" panose="02040503050406030204" pitchFamily="18" charset="0"/>
                              </a:rPr>
                            </m:ctrlPr>
                          </m:dPr>
                          <m:e>
                            <m:sSub>
                              <m:sSubPr>
                                <m:ctrlPr>
                                  <a:rPr lang="en-US" sz="2000" i="1">
                                    <a:latin typeface="Cambria Math" panose="02040503050406030204" pitchFamily="18" charset="0"/>
                                  </a:rPr>
                                </m:ctrlPr>
                              </m:sSubPr>
                              <m:e>
                                <m:r>
                                  <a:rPr lang="en-US" sz="2000" i="1">
                                    <a:latin typeface="Cambria Math"/>
                                  </a:rPr>
                                  <m:t>𝑛</m:t>
                                </m:r>
                              </m:e>
                              <m:sub>
                                <m:r>
                                  <a:rPr lang="en-US" sz="2000" i="1">
                                    <a:latin typeface="Cambria Math"/>
                                  </a:rPr>
                                  <m:t>1</m:t>
                                </m:r>
                              </m:sub>
                            </m:sSub>
                            <m:r>
                              <a:rPr lang="en-US" sz="2000" i="1">
                                <a:latin typeface="Cambria Math"/>
                              </a:rPr>
                              <m:t>−1</m:t>
                            </m:r>
                          </m:e>
                        </m:d>
                        <m:sSubSup>
                          <m:sSubSupPr>
                            <m:ctrlPr>
                              <a:rPr lang="en-US" sz="2000" i="1">
                                <a:latin typeface="Cambria Math" panose="02040503050406030204" pitchFamily="18" charset="0"/>
                              </a:rPr>
                            </m:ctrlPr>
                          </m:sSubSupPr>
                          <m:e>
                            <m:r>
                              <a:rPr lang="en-US" sz="2000" i="1">
                                <a:latin typeface="Cambria Math"/>
                              </a:rPr>
                              <m:t>𝑠</m:t>
                            </m:r>
                          </m:e>
                          <m:sub>
                            <m:r>
                              <a:rPr lang="en-US" sz="2000" i="1">
                                <a:latin typeface="Cambria Math"/>
                              </a:rPr>
                              <m:t>1</m:t>
                            </m:r>
                          </m:sub>
                          <m:sup>
                            <m:r>
                              <a:rPr lang="en-US" sz="2000" i="1">
                                <a:latin typeface="Cambria Math"/>
                              </a:rPr>
                              <m:t>2</m:t>
                            </m:r>
                          </m:sup>
                        </m:sSubSup>
                        <m:r>
                          <a:rPr lang="en-US" sz="2000" i="1">
                            <a:latin typeface="Cambria Math"/>
                          </a:rPr>
                          <m:t>+</m:t>
                        </m:r>
                        <m:d>
                          <m:dPr>
                            <m:ctrlPr>
                              <a:rPr lang="en-US" sz="2000" i="1">
                                <a:latin typeface="Cambria Math" panose="02040503050406030204" pitchFamily="18" charset="0"/>
                              </a:rPr>
                            </m:ctrlPr>
                          </m:dPr>
                          <m:e>
                            <m:sSub>
                              <m:sSubPr>
                                <m:ctrlPr>
                                  <a:rPr lang="en-US" sz="2000" i="1">
                                    <a:latin typeface="Cambria Math" panose="02040503050406030204" pitchFamily="18" charset="0"/>
                                  </a:rPr>
                                </m:ctrlPr>
                              </m:sSubPr>
                              <m:e>
                                <m:r>
                                  <a:rPr lang="en-US" sz="2000" i="1">
                                    <a:latin typeface="Cambria Math"/>
                                  </a:rPr>
                                  <m:t>𝑛</m:t>
                                </m:r>
                              </m:e>
                              <m:sub>
                                <m:r>
                                  <a:rPr lang="en-US" sz="2000" i="1">
                                    <a:latin typeface="Cambria Math"/>
                                  </a:rPr>
                                  <m:t>2</m:t>
                                </m:r>
                              </m:sub>
                            </m:sSub>
                            <m:r>
                              <a:rPr lang="en-US" sz="2000" i="1">
                                <a:latin typeface="Cambria Math"/>
                              </a:rPr>
                              <m:t>−1</m:t>
                            </m:r>
                          </m:e>
                        </m:d>
                        <m:sSubSup>
                          <m:sSubSupPr>
                            <m:ctrlPr>
                              <a:rPr lang="en-US" sz="2000" i="1">
                                <a:latin typeface="Cambria Math" panose="02040503050406030204" pitchFamily="18" charset="0"/>
                              </a:rPr>
                            </m:ctrlPr>
                          </m:sSubSupPr>
                          <m:e>
                            <m:r>
                              <a:rPr lang="en-US" sz="2000" i="1">
                                <a:latin typeface="Cambria Math"/>
                              </a:rPr>
                              <m:t>𝑠</m:t>
                            </m:r>
                          </m:e>
                          <m:sub>
                            <m:r>
                              <a:rPr lang="en-US" sz="2000" i="1">
                                <a:latin typeface="Cambria Math"/>
                              </a:rPr>
                              <m:t>2</m:t>
                            </m:r>
                          </m:sub>
                          <m:sup>
                            <m:r>
                              <a:rPr lang="en-US" sz="2000" i="1">
                                <a:latin typeface="Cambria Math"/>
                              </a:rPr>
                              <m:t>2</m:t>
                            </m:r>
                          </m:sup>
                        </m:sSubSup>
                        <m:r>
                          <a:rPr lang="en-US" sz="2000" i="1">
                            <a:latin typeface="Cambria Math"/>
                          </a:rPr>
                          <m:t>+…+</m:t>
                        </m:r>
                        <m:d>
                          <m:dPr>
                            <m:ctrlPr>
                              <a:rPr lang="en-US" sz="2000" i="1">
                                <a:latin typeface="Cambria Math" panose="02040503050406030204" pitchFamily="18" charset="0"/>
                              </a:rPr>
                            </m:ctrlPr>
                          </m:dPr>
                          <m:e>
                            <m:sSub>
                              <m:sSubPr>
                                <m:ctrlPr>
                                  <a:rPr lang="en-US" sz="2000" i="1">
                                    <a:latin typeface="Cambria Math" panose="02040503050406030204" pitchFamily="18" charset="0"/>
                                  </a:rPr>
                                </m:ctrlPr>
                              </m:sSubPr>
                              <m:e>
                                <m:r>
                                  <a:rPr lang="en-US" sz="2000" i="1">
                                    <a:latin typeface="Cambria Math"/>
                                  </a:rPr>
                                  <m:t>𝑛</m:t>
                                </m:r>
                              </m:e>
                              <m:sub>
                                <m:r>
                                  <a:rPr lang="en-US" sz="2000" i="1">
                                    <a:latin typeface="Cambria Math"/>
                                  </a:rPr>
                                  <m:t>𝑘</m:t>
                                </m:r>
                              </m:sub>
                            </m:sSub>
                            <m:r>
                              <a:rPr lang="en-US" sz="2000" i="1">
                                <a:latin typeface="Cambria Math"/>
                              </a:rPr>
                              <m:t>−1</m:t>
                            </m:r>
                          </m:e>
                        </m:d>
                        <m:sSubSup>
                          <m:sSubSupPr>
                            <m:ctrlPr>
                              <a:rPr lang="en-US" sz="2000" i="1">
                                <a:latin typeface="Cambria Math" panose="02040503050406030204" pitchFamily="18" charset="0"/>
                              </a:rPr>
                            </m:ctrlPr>
                          </m:sSubSupPr>
                          <m:e>
                            <m:r>
                              <a:rPr lang="en-US" sz="2000" i="1">
                                <a:latin typeface="Cambria Math"/>
                              </a:rPr>
                              <m:t>𝑠</m:t>
                            </m:r>
                          </m:e>
                          <m:sub>
                            <m:r>
                              <a:rPr lang="en-US" sz="2000" i="1">
                                <a:latin typeface="Cambria Math"/>
                              </a:rPr>
                              <m:t>𝑘</m:t>
                            </m:r>
                          </m:sub>
                          <m:sup>
                            <m:r>
                              <a:rPr lang="en-US" sz="2000" i="1">
                                <a:latin typeface="Cambria Math"/>
                              </a:rPr>
                              <m:t>2</m:t>
                            </m:r>
                          </m:sup>
                        </m:sSubSup>
                      </m:num>
                      <m:den>
                        <m:r>
                          <a:rPr lang="en-US" sz="2000" i="1">
                            <a:latin typeface="Cambria Math"/>
                          </a:rPr>
                          <m:t>𝑛</m:t>
                        </m:r>
                        <m:r>
                          <a:rPr lang="en-US" sz="2000" i="1">
                            <a:latin typeface="Cambria Math"/>
                          </a:rPr>
                          <m:t>−</m:t>
                        </m:r>
                        <m:r>
                          <a:rPr lang="en-US" sz="2000" i="1">
                            <a:latin typeface="Cambria Math"/>
                          </a:rPr>
                          <m:t>𝑘</m:t>
                        </m:r>
                      </m:den>
                    </m:f>
                  </m:oMath>
                </a14:m>
                <a:r>
                  <a:rPr lang="en-US" dirty="0" smtClean="0"/>
                  <a:t> </a:t>
                </a:r>
                <a:endParaRPr lang="en-US" dirty="0"/>
              </a:p>
              <a:p>
                <a:pPr marL="0" indent="0">
                  <a:buNone/>
                </a:pPr>
                <a:endParaRPr lang="en-US" b="0" i="1" dirty="0" smtClean="0">
                  <a:latin typeface="Cambria Math"/>
                </a:endParaRPr>
              </a:p>
              <a:p>
                <a:pPr marL="0" indent="0">
                  <a:buNone/>
                </a:pPr>
                <a14:m>
                  <m:oMath xmlns:m="http://schemas.openxmlformats.org/officeDocument/2006/math">
                    <m:r>
                      <a:rPr lang="en-US" b="0" i="1" smtClean="0">
                        <a:latin typeface="Cambria Math" panose="02040503050406030204" pitchFamily="18" charset="0"/>
                      </a:rPr>
                      <m:t>𝑀</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𝑆</m:t>
                        </m:r>
                      </m:e>
                      <m:sub>
                        <m:r>
                          <a:rPr lang="en-US" b="0" i="1" smtClean="0">
                            <a:latin typeface="Cambria Math" panose="02040503050406030204" pitchFamily="18" charset="0"/>
                          </a:rPr>
                          <m:t>𝐵</m:t>
                        </m:r>
                      </m:sub>
                    </m:sSub>
                  </m:oMath>
                </a14:m>
                <a:r>
                  <a:rPr lang="en-US" dirty="0" smtClean="0"/>
                  <a:t> is called the mean square between groups  </a:t>
                </a:r>
              </a:p>
              <a:p>
                <a:pPr marL="0" indent="0">
                  <a:buNone/>
                </a:pPr>
                <a14:m>
                  <m:oMath xmlns:m="http://schemas.openxmlformats.org/officeDocument/2006/math">
                    <m:r>
                      <a:rPr lang="en-US" b="0" i="1" smtClean="0">
                        <a:latin typeface="Cambria Math" panose="02040503050406030204" pitchFamily="18" charset="0"/>
                      </a:rPr>
                      <m:t>𝑀</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𝑆</m:t>
                        </m:r>
                      </m:e>
                      <m:sub>
                        <m:r>
                          <a:rPr lang="en-US" b="0" i="1" smtClean="0">
                            <a:latin typeface="Cambria Math" panose="02040503050406030204" pitchFamily="18" charset="0"/>
                          </a:rPr>
                          <m:t>𝑊</m:t>
                        </m:r>
                      </m:sub>
                    </m:sSub>
                  </m:oMath>
                </a14:m>
                <a:r>
                  <a:rPr lang="en-US" dirty="0" smtClean="0"/>
                  <a:t> is called the mean square within groups </a:t>
                </a:r>
                <a:endParaRPr lang="en-US" dirty="0"/>
              </a:p>
              <a:p>
                <a:r>
                  <a:rPr lang="en-US" dirty="0" smtClean="0"/>
                  <a:t>Make a decision</a:t>
                </a:r>
              </a:p>
              <a:p>
                <a:pPr marL="0" indent="0">
                  <a:buNone/>
                </a:pP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752600" y="914400"/>
                <a:ext cx="8534400" cy="5638800"/>
              </a:xfrm>
              <a:blipFill rotWithShape="0">
                <a:blip r:embed="rId2"/>
                <a:stretch>
                  <a:fillRect l="-1286" t="-2703" b="-2811"/>
                </a:stretch>
              </a:blipFill>
            </p:spPr>
            <p:txBody>
              <a:bodyPr/>
              <a:lstStyle/>
              <a:p>
                <a:r>
                  <a:rPr lang="en-US">
                    <a:noFill/>
                  </a:rPr>
                  <a:t> </a:t>
                </a:r>
              </a:p>
            </p:txBody>
          </p:sp>
        </mc:Fallback>
      </mc:AlternateContent>
    </p:spTree>
    <p:extLst>
      <p:ext uri="{BB962C8B-B14F-4D97-AF65-F5344CB8AC3E}">
        <p14:creationId xmlns:p14="http://schemas.microsoft.com/office/powerpoint/2010/main" val="188529133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Calculations in ANOVA</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fontScale="92500" lnSpcReduction="10000"/>
              </a:bodyPr>
              <a:lstStyle/>
              <a:p>
                <a:pPr marL="571500" indent="-457200"/>
                <a14:m>
                  <m:oMath xmlns:m="http://schemas.openxmlformats.org/officeDocument/2006/math">
                    <m:r>
                      <a:rPr lang="en-US" b="0" i="1" smtClean="0">
                        <a:latin typeface="Cambria Math" panose="02040503050406030204" pitchFamily="18" charset="0"/>
                      </a:rPr>
                      <m:t>𝑆</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𝑆</m:t>
                        </m:r>
                      </m:e>
                      <m:sub>
                        <m:r>
                          <a:rPr lang="en-US" b="0" i="1" smtClean="0">
                            <a:latin typeface="Cambria Math" panose="02040503050406030204" pitchFamily="18" charset="0"/>
                          </a:rPr>
                          <m:t>𝐵</m:t>
                        </m:r>
                      </m:sub>
                    </m:sSub>
                    <m:r>
                      <a:rPr lang="en-US" i="1">
                        <a:latin typeface="Cambria Math"/>
                      </a:rPr>
                      <m:t>=</m:t>
                    </m:r>
                    <m:sSub>
                      <m:sSubPr>
                        <m:ctrlPr>
                          <a:rPr lang="en-US" i="1">
                            <a:latin typeface="Cambria Math" panose="02040503050406030204" pitchFamily="18" charset="0"/>
                          </a:rPr>
                        </m:ctrlPr>
                      </m:sSubPr>
                      <m:e>
                        <m:r>
                          <a:rPr lang="en-US" i="1">
                            <a:latin typeface="Cambria Math"/>
                          </a:rPr>
                          <m:t>𝑛</m:t>
                        </m:r>
                      </m:e>
                      <m:sub>
                        <m:r>
                          <a:rPr lang="en-US" i="1">
                            <a:latin typeface="Cambria Math"/>
                          </a:rPr>
                          <m:t>1</m:t>
                        </m:r>
                      </m:sub>
                    </m:sSub>
                    <m:sSup>
                      <m:sSupPr>
                        <m:ctrlPr>
                          <a:rPr lang="en-US" i="1">
                            <a:latin typeface="Cambria Math" panose="02040503050406030204" pitchFamily="18" charset="0"/>
                          </a:rPr>
                        </m:ctrlPr>
                      </m:sSupPr>
                      <m:e>
                        <m:d>
                          <m:dPr>
                            <m:ctrlPr>
                              <a:rPr lang="en-US" i="1">
                                <a:latin typeface="Cambria Math" panose="02040503050406030204" pitchFamily="18" charset="0"/>
                              </a:rPr>
                            </m:ctrlPr>
                          </m:dPr>
                          <m:e>
                            <m:sSub>
                              <m:sSubPr>
                                <m:ctrlPr>
                                  <a:rPr lang="en-US" i="1">
                                    <a:latin typeface="Cambria Math" panose="02040503050406030204" pitchFamily="18" charset="0"/>
                                  </a:rPr>
                                </m:ctrlPr>
                              </m:sSubPr>
                              <m:e>
                                <m:acc>
                                  <m:accPr>
                                    <m:chr m:val="̅"/>
                                    <m:ctrlPr>
                                      <a:rPr lang="en-US" i="1">
                                        <a:latin typeface="Cambria Math" panose="02040503050406030204" pitchFamily="18" charset="0"/>
                                      </a:rPr>
                                    </m:ctrlPr>
                                  </m:accPr>
                                  <m:e>
                                    <m:r>
                                      <a:rPr lang="en-US" i="1">
                                        <a:latin typeface="Cambria Math"/>
                                      </a:rPr>
                                      <m:t>𝑥</m:t>
                                    </m:r>
                                  </m:e>
                                </m:acc>
                              </m:e>
                              <m:sub>
                                <m:r>
                                  <a:rPr lang="en-US" i="1">
                                    <a:latin typeface="Cambria Math"/>
                                  </a:rPr>
                                  <m:t>1</m:t>
                                </m:r>
                              </m:sub>
                            </m:sSub>
                            <m:r>
                              <a:rPr lang="en-US" i="1">
                                <a:latin typeface="Cambria Math"/>
                              </a:rPr>
                              <m:t>−</m:t>
                            </m:r>
                            <m:acc>
                              <m:accPr>
                                <m:chr m:val="̅"/>
                                <m:ctrlPr>
                                  <a:rPr lang="en-US" i="1">
                                    <a:latin typeface="Cambria Math" panose="02040503050406030204" pitchFamily="18" charset="0"/>
                                  </a:rPr>
                                </m:ctrlPr>
                              </m:accPr>
                              <m:e>
                                <m:r>
                                  <a:rPr lang="en-US" i="1">
                                    <a:latin typeface="Cambria Math"/>
                                  </a:rPr>
                                  <m:t>𝑥</m:t>
                                </m:r>
                              </m:e>
                            </m:acc>
                          </m:e>
                        </m:d>
                      </m:e>
                      <m:sup>
                        <m:r>
                          <a:rPr lang="en-US" i="1">
                            <a:latin typeface="Cambria Math"/>
                          </a:rPr>
                          <m:t>2</m:t>
                        </m:r>
                      </m:sup>
                    </m:sSup>
                    <m:r>
                      <a:rPr lang="en-US" i="1">
                        <a:latin typeface="Cambria Math"/>
                      </a:rPr>
                      <m:t>+</m:t>
                    </m:r>
                    <m:sSub>
                      <m:sSubPr>
                        <m:ctrlPr>
                          <a:rPr lang="en-US" i="1">
                            <a:latin typeface="Cambria Math" panose="02040503050406030204" pitchFamily="18" charset="0"/>
                          </a:rPr>
                        </m:ctrlPr>
                      </m:sSubPr>
                      <m:e>
                        <m:r>
                          <a:rPr lang="en-US" i="1">
                            <a:latin typeface="Cambria Math"/>
                          </a:rPr>
                          <m:t>𝑛</m:t>
                        </m:r>
                      </m:e>
                      <m:sub>
                        <m:r>
                          <a:rPr lang="en-US" i="1">
                            <a:latin typeface="Cambria Math"/>
                          </a:rPr>
                          <m:t>2</m:t>
                        </m:r>
                      </m:sub>
                    </m:sSub>
                    <m:sSup>
                      <m:sSupPr>
                        <m:ctrlPr>
                          <a:rPr lang="en-US" i="1">
                            <a:latin typeface="Cambria Math" panose="02040503050406030204" pitchFamily="18" charset="0"/>
                          </a:rPr>
                        </m:ctrlPr>
                      </m:sSupPr>
                      <m:e>
                        <m:d>
                          <m:dPr>
                            <m:ctrlPr>
                              <a:rPr lang="en-US" i="1">
                                <a:latin typeface="Cambria Math" panose="02040503050406030204" pitchFamily="18" charset="0"/>
                              </a:rPr>
                            </m:ctrlPr>
                          </m:dPr>
                          <m:e>
                            <m:sSub>
                              <m:sSubPr>
                                <m:ctrlPr>
                                  <a:rPr lang="en-US" i="1">
                                    <a:latin typeface="Cambria Math" panose="02040503050406030204" pitchFamily="18" charset="0"/>
                                  </a:rPr>
                                </m:ctrlPr>
                              </m:sSubPr>
                              <m:e>
                                <m:acc>
                                  <m:accPr>
                                    <m:chr m:val="̅"/>
                                    <m:ctrlPr>
                                      <a:rPr lang="en-US" i="1">
                                        <a:latin typeface="Cambria Math" panose="02040503050406030204" pitchFamily="18" charset="0"/>
                                      </a:rPr>
                                    </m:ctrlPr>
                                  </m:accPr>
                                  <m:e>
                                    <m:r>
                                      <a:rPr lang="en-US" i="1">
                                        <a:latin typeface="Cambria Math"/>
                                      </a:rPr>
                                      <m:t>𝑥</m:t>
                                    </m:r>
                                  </m:e>
                                </m:acc>
                              </m:e>
                              <m:sub>
                                <m:r>
                                  <a:rPr lang="en-US" i="1">
                                    <a:latin typeface="Cambria Math"/>
                                  </a:rPr>
                                  <m:t>2</m:t>
                                </m:r>
                              </m:sub>
                            </m:sSub>
                            <m:r>
                              <a:rPr lang="en-US" i="1">
                                <a:latin typeface="Cambria Math"/>
                              </a:rPr>
                              <m:t>−</m:t>
                            </m:r>
                            <m:acc>
                              <m:accPr>
                                <m:chr m:val="̅"/>
                                <m:ctrlPr>
                                  <a:rPr lang="en-US" i="1">
                                    <a:latin typeface="Cambria Math" panose="02040503050406030204" pitchFamily="18" charset="0"/>
                                  </a:rPr>
                                </m:ctrlPr>
                              </m:accPr>
                              <m:e>
                                <m:r>
                                  <a:rPr lang="en-US" i="1">
                                    <a:latin typeface="Cambria Math"/>
                                  </a:rPr>
                                  <m:t>𝑥</m:t>
                                </m:r>
                              </m:e>
                            </m:acc>
                          </m:e>
                        </m:d>
                      </m:e>
                      <m:sup>
                        <m:r>
                          <a:rPr lang="en-US" i="1">
                            <a:latin typeface="Cambria Math"/>
                          </a:rPr>
                          <m:t>2</m:t>
                        </m:r>
                      </m:sup>
                    </m:sSup>
                    <m:r>
                      <a:rPr lang="en-US" i="1">
                        <a:latin typeface="Cambria Math"/>
                      </a:rPr>
                      <m:t>+…+</m:t>
                    </m:r>
                    <m:sSub>
                      <m:sSubPr>
                        <m:ctrlPr>
                          <a:rPr lang="en-US" i="1">
                            <a:latin typeface="Cambria Math" panose="02040503050406030204" pitchFamily="18" charset="0"/>
                          </a:rPr>
                        </m:ctrlPr>
                      </m:sSubPr>
                      <m:e>
                        <m:r>
                          <a:rPr lang="en-US" i="1">
                            <a:latin typeface="Cambria Math"/>
                          </a:rPr>
                          <m:t>𝑛</m:t>
                        </m:r>
                      </m:e>
                      <m:sub>
                        <m:r>
                          <a:rPr lang="en-US" i="1">
                            <a:latin typeface="Cambria Math"/>
                          </a:rPr>
                          <m:t>𝑘</m:t>
                        </m:r>
                      </m:sub>
                    </m:sSub>
                    <m:sSup>
                      <m:sSupPr>
                        <m:ctrlPr>
                          <a:rPr lang="en-US" i="1">
                            <a:latin typeface="Cambria Math" panose="02040503050406030204" pitchFamily="18" charset="0"/>
                          </a:rPr>
                        </m:ctrlPr>
                      </m:sSupPr>
                      <m:e>
                        <m:d>
                          <m:dPr>
                            <m:ctrlPr>
                              <a:rPr lang="en-US" i="1">
                                <a:latin typeface="Cambria Math" panose="02040503050406030204" pitchFamily="18" charset="0"/>
                              </a:rPr>
                            </m:ctrlPr>
                          </m:dPr>
                          <m:e>
                            <m:sSub>
                              <m:sSubPr>
                                <m:ctrlPr>
                                  <a:rPr lang="en-US" i="1">
                                    <a:latin typeface="Cambria Math" panose="02040503050406030204" pitchFamily="18" charset="0"/>
                                  </a:rPr>
                                </m:ctrlPr>
                              </m:sSubPr>
                              <m:e>
                                <m:acc>
                                  <m:accPr>
                                    <m:chr m:val="̅"/>
                                    <m:ctrlPr>
                                      <a:rPr lang="en-US" i="1">
                                        <a:latin typeface="Cambria Math" panose="02040503050406030204" pitchFamily="18" charset="0"/>
                                      </a:rPr>
                                    </m:ctrlPr>
                                  </m:accPr>
                                  <m:e>
                                    <m:r>
                                      <a:rPr lang="en-US" i="1">
                                        <a:latin typeface="Cambria Math"/>
                                      </a:rPr>
                                      <m:t>𝑥</m:t>
                                    </m:r>
                                  </m:e>
                                </m:acc>
                              </m:e>
                              <m:sub>
                                <m:r>
                                  <a:rPr lang="en-US" i="1">
                                    <a:latin typeface="Cambria Math"/>
                                  </a:rPr>
                                  <m:t>𝑘</m:t>
                                </m:r>
                              </m:sub>
                            </m:sSub>
                            <m:r>
                              <a:rPr lang="en-US" i="1">
                                <a:latin typeface="Cambria Math"/>
                              </a:rPr>
                              <m:t>−</m:t>
                            </m:r>
                            <m:acc>
                              <m:accPr>
                                <m:chr m:val="̅"/>
                                <m:ctrlPr>
                                  <a:rPr lang="en-US" i="1">
                                    <a:latin typeface="Cambria Math" panose="02040503050406030204" pitchFamily="18" charset="0"/>
                                  </a:rPr>
                                </m:ctrlPr>
                              </m:accPr>
                              <m:e>
                                <m:r>
                                  <a:rPr lang="en-US" i="1">
                                    <a:latin typeface="Cambria Math"/>
                                  </a:rPr>
                                  <m:t>𝑥</m:t>
                                </m:r>
                              </m:e>
                            </m:acc>
                          </m:e>
                        </m:d>
                      </m:e>
                      <m:sup>
                        <m:r>
                          <a:rPr lang="en-US" i="1">
                            <a:latin typeface="Cambria Math"/>
                          </a:rPr>
                          <m:t>2</m:t>
                        </m:r>
                      </m:sup>
                    </m:sSup>
                  </m:oMath>
                </a14:m>
                <a:r>
                  <a:rPr lang="en-US" dirty="0" smtClean="0"/>
                  <a:t>--sum of square between groups (</a:t>
                </a:r>
                <a14:m>
                  <m:oMath xmlns:m="http://schemas.openxmlformats.org/officeDocument/2006/math">
                    <m:r>
                      <a:rPr lang="en-US" b="0" i="1" smtClean="0">
                        <a:latin typeface="Cambria Math" panose="02040503050406030204" pitchFamily="18" charset="0"/>
                      </a:rPr>
                      <m:t>𝑆</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𝑆</m:t>
                        </m:r>
                      </m:e>
                      <m:sub>
                        <m:r>
                          <a:rPr lang="en-US" b="0" i="1" smtClean="0">
                            <a:latin typeface="Cambria Math" panose="02040503050406030204" pitchFamily="18" charset="0"/>
                          </a:rPr>
                          <m:t>𝐵</m:t>
                        </m:r>
                      </m:sub>
                    </m:sSub>
                  </m:oMath>
                </a14:m>
                <a:r>
                  <a:rPr lang="en-US" dirty="0" smtClean="0"/>
                  <a:t>)</a:t>
                </a:r>
                <a:endParaRPr lang="en-US" dirty="0"/>
              </a:p>
              <a:p>
                <a:pPr marL="571500" indent="-457200"/>
                <a14:m>
                  <m:oMath xmlns:m="http://schemas.openxmlformats.org/officeDocument/2006/math">
                    <m:r>
                      <a:rPr lang="en-US" b="0" i="1" smtClean="0">
                        <a:latin typeface="Cambria Math" panose="02040503050406030204" pitchFamily="18" charset="0"/>
                      </a:rPr>
                      <m:t>𝑆</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𝑆</m:t>
                        </m:r>
                      </m:e>
                      <m:sub>
                        <m:r>
                          <a:rPr lang="en-US" b="0" i="1" smtClean="0">
                            <a:latin typeface="Cambria Math" panose="02040503050406030204" pitchFamily="18" charset="0"/>
                          </a:rPr>
                          <m:t>𝑊</m:t>
                        </m:r>
                      </m:sub>
                    </m:sSub>
                    <m:r>
                      <a:rPr lang="en-US" i="1">
                        <a:latin typeface="Cambria Math"/>
                      </a:rPr>
                      <m:t>=</m:t>
                    </m:r>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a:rPr>
                              <m:t>𝑛</m:t>
                            </m:r>
                          </m:e>
                          <m:sub>
                            <m:r>
                              <a:rPr lang="en-US" i="1">
                                <a:latin typeface="Cambria Math"/>
                              </a:rPr>
                              <m:t>1</m:t>
                            </m:r>
                          </m:sub>
                        </m:sSub>
                        <m:r>
                          <a:rPr lang="en-US" i="1">
                            <a:latin typeface="Cambria Math"/>
                          </a:rPr>
                          <m:t>−1</m:t>
                        </m:r>
                      </m:e>
                    </m:d>
                    <m:sSubSup>
                      <m:sSubSupPr>
                        <m:ctrlPr>
                          <a:rPr lang="en-US" i="1">
                            <a:latin typeface="Cambria Math" panose="02040503050406030204" pitchFamily="18" charset="0"/>
                          </a:rPr>
                        </m:ctrlPr>
                      </m:sSubSupPr>
                      <m:e>
                        <m:r>
                          <a:rPr lang="en-US" i="1">
                            <a:latin typeface="Cambria Math"/>
                          </a:rPr>
                          <m:t>𝑠</m:t>
                        </m:r>
                      </m:e>
                      <m:sub>
                        <m:r>
                          <a:rPr lang="en-US" i="1">
                            <a:latin typeface="Cambria Math"/>
                          </a:rPr>
                          <m:t>1</m:t>
                        </m:r>
                      </m:sub>
                      <m:sup>
                        <m:r>
                          <a:rPr lang="en-US" i="1">
                            <a:latin typeface="Cambria Math"/>
                          </a:rPr>
                          <m:t>2</m:t>
                        </m:r>
                      </m:sup>
                    </m:sSubSup>
                    <m:r>
                      <a:rPr lang="en-US" i="1">
                        <a:latin typeface="Cambria Math"/>
                      </a:rPr>
                      <m:t>+</m:t>
                    </m:r>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a:rPr>
                              <m:t>𝑛</m:t>
                            </m:r>
                          </m:e>
                          <m:sub>
                            <m:r>
                              <a:rPr lang="en-US" i="1">
                                <a:latin typeface="Cambria Math"/>
                              </a:rPr>
                              <m:t>2</m:t>
                            </m:r>
                          </m:sub>
                        </m:sSub>
                        <m:r>
                          <a:rPr lang="en-US" i="1">
                            <a:latin typeface="Cambria Math"/>
                          </a:rPr>
                          <m:t>−1</m:t>
                        </m:r>
                      </m:e>
                    </m:d>
                    <m:sSubSup>
                      <m:sSubSupPr>
                        <m:ctrlPr>
                          <a:rPr lang="en-US" i="1">
                            <a:latin typeface="Cambria Math" panose="02040503050406030204" pitchFamily="18" charset="0"/>
                          </a:rPr>
                        </m:ctrlPr>
                      </m:sSubSupPr>
                      <m:e>
                        <m:r>
                          <a:rPr lang="en-US" i="1">
                            <a:latin typeface="Cambria Math"/>
                          </a:rPr>
                          <m:t>𝑠</m:t>
                        </m:r>
                      </m:e>
                      <m:sub>
                        <m:r>
                          <a:rPr lang="en-US" i="1">
                            <a:latin typeface="Cambria Math"/>
                          </a:rPr>
                          <m:t>2</m:t>
                        </m:r>
                      </m:sub>
                      <m:sup>
                        <m:r>
                          <a:rPr lang="en-US" i="1">
                            <a:latin typeface="Cambria Math"/>
                          </a:rPr>
                          <m:t>2</m:t>
                        </m:r>
                      </m:sup>
                    </m:sSubSup>
                    <m:r>
                      <a:rPr lang="en-US" i="1">
                        <a:latin typeface="Cambria Math"/>
                      </a:rPr>
                      <m:t>+…+</m:t>
                    </m:r>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a:rPr>
                              <m:t>𝑛</m:t>
                            </m:r>
                          </m:e>
                          <m:sub>
                            <m:r>
                              <a:rPr lang="en-US" i="1">
                                <a:latin typeface="Cambria Math"/>
                              </a:rPr>
                              <m:t>𝑘</m:t>
                            </m:r>
                          </m:sub>
                        </m:sSub>
                        <m:r>
                          <a:rPr lang="en-US" i="1">
                            <a:latin typeface="Cambria Math"/>
                          </a:rPr>
                          <m:t>−1</m:t>
                        </m:r>
                      </m:e>
                    </m:d>
                    <m:sSubSup>
                      <m:sSubSupPr>
                        <m:ctrlPr>
                          <a:rPr lang="en-US" i="1">
                            <a:latin typeface="Cambria Math" panose="02040503050406030204" pitchFamily="18" charset="0"/>
                          </a:rPr>
                        </m:ctrlPr>
                      </m:sSubSupPr>
                      <m:e>
                        <m:r>
                          <a:rPr lang="en-US" i="1">
                            <a:latin typeface="Cambria Math"/>
                          </a:rPr>
                          <m:t>𝑠</m:t>
                        </m:r>
                      </m:e>
                      <m:sub>
                        <m:r>
                          <a:rPr lang="en-US" i="1">
                            <a:latin typeface="Cambria Math"/>
                          </a:rPr>
                          <m:t>𝑘</m:t>
                        </m:r>
                      </m:sub>
                      <m:sup>
                        <m:r>
                          <a:rPr lang="en-US" i="1">
                            <a:latin typeface="Cambria Math"/>
                          </a:rPr>
                          <m:t>2</m:t>
                        </m:r>
                      </m:sup>
                    </m:sSubSup>
                  </m:oMath>
                </a14:m>
                <a:r>
                  <a:rPr lang="en-US" b="0" i="1" dirty="0" smtClean="0">
                    <a:latin typeface="Cambria Math"/>
                  </a:rPr>
                  <a:t>-- </a:t>
                </a:r>
                <a:r>
                  <a:rPr lang="en-US" b="0" dirty="0" smtClean="0"/>
                  <a:t>sum of square between groups </a:t>
                </a:r>
                <a:r>
                  <a:rPr lang="en-US" b="0" dirty="0" smtClean="0">
                    <a:latin typeface="Cambria Math"/>
                  </a:rPr>
                  <a:t>(</a:t>
                </a:r>
                <a14:m>
                  <m:oMath xmlns:m="http://schemas.openxmlformats.org/officeDocument/2006/math">
                    <m:r>
                      <a:rPr lang="en-US" b="0" i="1" smtClean="0">
                        <a:latin typeface="Cambria Math" panose="02040503050406030204" pitchFamily="18" charset="0"/>
                      </a:rPr>
                      <m:t>𝑆</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𝑆</m:t>
                        </m:r>
                      </m:e>
                      <m:sub>
                        <m:r>
                          <a:rPr lang="en-US" b="0" i="1" smtClean="0">
                            <a:latin typeface="Cambria Math" panose="02040503050406030204" pitchFamily="18" charset="0"/>
                          </a:rPr>
                          <m:t>𝑊</m:t>
                        </m:r>
                      </m:sub>
                    </m:sSub>
                  </m:oMath>
                </a14:m>
                <a:r>
                  <a:rPr lang="en-US" b="0" dirty="0" smtClean="0">
                    <a:latin typeface="Cambria Math"/>
                  </a:rPr>
                  <a:t>)</a:t>
                </a:r>
              </a:p>
              <a:p>
                <a14:m>
                  <m:oMath xmlns:m="http://schemas.openxmlformats.org/officeDocument/2006/math">
                    <m:r>
                      <a:rPr lang="en-US" b="0" i="1" smtClean="0">
                        <a:latin typeface="Cambria Math"/>
                      </a:rPr>
                      <m:t>𝑑</m:t>
                    </m:r>
                    <m:sSub>
                      <m:sSubPr>
                        <m:ctrlPr>
                          <a:rPr lang="en-US" b="0" i="1" smtClean="0">
                            <a:latin typeface="Cambria Math" panose="02040503050406030204" pitchFamily="18" charset="0"/>
                          </a:rPr>
                        </m:ctrlPr>
                      </m:sSubPr>
                      <m:e>
                        <m:r>
                          <a:rPr lang="en-US" b="0" i="1" smtClean="0">
                            <a:latin typeface="Cambria Math"/>
                          </a:rPr>
                          <m:t>𝑓</m:t>
                        </m:r>
                      </m:e>
                      <m:sub>
                        <m:r>
                          <a:rPr lang="en-US" b="0" i="1" smtClean="0">
                            <a:latin typeface="Cambria Math"/>
                          </a:rPr>
                          <m:t>𝑏𝑒𝑡𝑤𝑒𝑒𝑛</m:t>
                        </m:r>
                      </m:sub>
                    </m:sSub>
                  </m:oMath>
                </a14:m>
                <a:r>
                  <a:rPr lang="en-US" b="0" dirty="0" smtClean="0"/>
                  <a:t>=</a:t>
                </a:r>
                <a14:m>
                  <m:oMath xmlns:m="http://schemas.openxmlformats.org/officeDocument/2006/math">
                    <m:r>
                      <a:rPr lang="en-US" b="0" i="1" dirty="0" smtClean="0">
                        <a:latin typeface="Cambria Math"/>
                      </a:rPr>
                      <m:t>𝑘</m:t>
                    </m:r>
                    <m:r>
                      <a:rPr lang="en-US" b="0" i="1" dirty="0" smtClean="0">
                        <a:latin typeface="Cambria Math"/>
                      </a:rPr>
                      <m:t>−1</m:t>
                    </m:r>
                  </m:oMath>
                </a14:m>
                <a:r>
                  <a:rPr lang="en-US" b="0" dirty="0" smtClean="0"/>
                  <a:t>, where k is the number of groups</a:t>
                </a:r>
              </a:p>
              <a:p>
                <a14:m>
                  <m:oMath xmlns:m="http://schemas.openxmlformats.org/officeDocument/2006/math">
                    <m:r>
                      <a:rPr lang="en-US" b="0" i="1" smtClean="0">
                        <a:latin typeface="Cambria Math"/>
                      </a:rPr>
                      <m:t>𝑑</m:t>
                    </m:r>
                    <m:sSub>
                      <m:sSubPr>
                        <m:ctrlPr>
                          <a:rPr lang="en-US" b="0" i="1" smtClean="0">
                            <a:latin typeface="Cambria Math" panose="02040503050406030204" pitchFamily="18" charset="0"/>
                          </a:rPr>
                        </m:ctrlPr>
                      </m:sSubPr>
                      <m:e>
                        <m:r>
                          <a:rPr lang="en-US" b="0" i="1" smtClean="0">
                            <a:latin typeface="Cambria Math"/>
                          </a:rPr>
                          <m:t>𝑓</m:t>
                        </m:r>
                      </m:e>
                      <m:sub>
                        <m:r>
                          <a:rPr lang="en-US" b="0" i="1" smtClean="0">
                            <a:latin typeface="Cambria Math"/>
                          </a:rPr>
                          <m:t>𝑤𝑖𝑡h𝑖𝑛</m:t>
                        </m:r>
                      </m:sub>
                    </m:sSub>
                    <m:r>
                      <a:rPr lang="en-US" b="0" i="1" smtClean="0">
                        <a:latin typeface="Cambria Math"/>
                      </a:rPr>
                      <m:t>=</m:t>
                    </m:r>
                    <m:r>
                      <a:rPr lang="en-US" b="0" i="1" smtClean="0">
                        <a:latin typeface="Cambria Math"/>
                      </a:rPr>
                      <m:t>𝑛</m:t>
                    </m:r>
                    <m:r>
                      <a:rPr lang="en-US" b="0" i="1" smtClean="0">
                        <a:latin typeface="Cambria Math"/>
                      </a:rPr>
                      <m:t>−</m:t>
                    </m:r>
                    <m:r>
                      <a:rPr lang="en-US" b="0" i="1" smtClean="0">
                        <a:latin typeface="Cambria Math"/>
                      </a:rPr>
                      <m:t>𝑘</m:t>
                    </m:r>
                  </m:oMath>
                </a14:m>
                <a:r>
                  <a:rPr lang="en-US" dirty="0" smtClean="0"/>
                  <a:t>, where n is the sample size</a:t>
                </a:r>
              </a:p>
              <a:p>
                <a:r>
                  <a:rPr lang="en-US" dirty="0" smtClean="0"/>
                  <a:t>Given </a:t>
                </a:r>
                <a14:m>
                  <m:oMath xmlns:m="http://schemas.openxmlformats.org/officeDocument/2006/math">
                    <m:r>
                      <a:rPr lang="en-US" b="0" i="1" smtClean="0">
                        <a:latin typeface="Cambria Math"/>
                      </a:rPr>
                      <m:t>𝑆</m:t>
                    </m:r>
                    <m:sSub>
                      <m:sSubPr>
                        <m:ctrlPr>
                          <a:rPr lang="en-US" b="0" i="1" smtClean="0">
                            <a:latin typeface="Cambria Math" panose="02040503050406030204" pitchFamily="18" charset="0"/>
                          </a:rPr>
                        </m:ctrlPr>
                      </m:sSubPr>
                      <m:e>
                        <m:r>
                          <a:rPr lang="en-US" b="0" i="1" smtClean="0">
                            <a:latin typeface="Cambria Math"/>
                          </a:rPr>
                          <m:t>𝑆</m:t>
                        </m:r>
                      </m:e>
                      <m:sub>
                        <m:r>
                          <a:rPr lang="en-US" b="0" i="1" smtClean="0">
                            <a:latin typeface="Cambria Math"/>
                          </a:rPr>
                          <m:t>𝑤𝑖𝑡h𝑖𝑛</m:t>
                        </m:r>
                      </m:sub>
                    </m:sSub>
                  </m:oMath>
                </a14:m>
                <a:r>
                  <a:rPr lang="en-US" dirty="0" smtClean="0"/>
                  <a:t> and </a:t>
                </a:r>
                <a14:m>
                  <m:oMath xmlns:m="http://schemas.openxmlformats.org/officeDocument/2006/math">
                    <m:r>
                      <a:rPr lang="en-US" b="0" i="1" smtClean="0">
                        <a:latin typeface="Cambria Math"/>
                      </a:rPr>
                      <m:t>𝑆</m:t>
                    </m:r>
                    <m:sSub>
                      <m:sSubPr>
                        <m:ctrlPr>
                          <a:rPr lang="en-US" b="0" i="1" smtClean="0">
                            <a:latin typeface="Cambria Math" panose="02040503050406030204" pitchFamily="18" charset="0"/>
                          </a:rPr>
                        </m:ctrlPr>
                      </m:sSubPr>
                      <m:e>
                        <m:r>
                          <a:rPr lang="en-US" b="0" i="1" smtClean="0">
                            <a:latin typeface="Cambria Math"/>
                          </a:rPr>
                          <m:t>𝑆</m:t>
                        </m:r>
                      </m:e>
                      <m:sub>
                        <m:r>
                          <a:rPr lang="en-US" b="0" i="1" smtClean="0">
                            <a:latin typeface="Cambria Math"/>
                          </a:rPr>
                          <m:t>𝑏𝑒𝑡𝑤𝑒𝑒𝑛</m:t>
                        </m:r>
                      </m:sub>
                    </m:sSub>
                  </m:oMath>
                </a14:m>
                <a:r>
                  <a:rPr lang="en-US" dirty="0" smtClean="0"/>
                  <a:t>, how to find </a:t>
                </a:r>
                <a14:m>
                  <m:oMath xmlns:m="http://schemas.openxmlformats.org/officeDocument/2006/math">
                    <m:r>
                      <a:rPr lang="en-US" b="0" i="1" smtClean="0">
                        <a:latin typeface="Cambria Math"/>
                      </a:rPr>
                      <m:t>𝑀</m:t>
                    </m:r>
                    <m:sSub>
                      <m:sSubPr>
                        <m:ctrlPr>
                          <a:rPr lang="en-US" b="0" i="1" smtClean="0">
                            <a:latin typeface="Cambria Math" panose="02040503050406030204" pitchFamily="18" charset="0"/>
                          </a:rPr>
                        </m:ctrlPr>
                      </m:sSubPr>
                      <m:e>
                        <m:r>
                          <a:rPr lang="en-US" b="0" i="1" smtClean="0">
                            <a:latin typeface="Cambria Math"/>
                          </a:rPr>
                          <m:t>𝑆</m:t>
                        </m:r>
                      </m:e>
                      <m:sub>
                        <m:r>
                          <a:rPr lang="en-US" b="0" i="1" smtClean="0">
                            <a:latin typeface="Cambria Math"/>
                          </a:rPr>
                          <m:t>𝑤𝑖𝑡h𝑖𝑛</m:t>
                        </m:r>
                      </m:sub>
                    </m:sSub>
                  </m:oMath>
                </a14:m>
                <a:r>
                  <a:rPr lang="en-US" dirty="0" smtClean="0"/>
                  <a:t> and </a:t>
                </a:r>
                <a14:m>
                  <m:oMath xmlns:m="http://schemas.openxmlformats.org/officeDocument/2006/math">
                    <m:r>
                      <a:rPr lang="en-US" b="0" i="1" smtClean="0">
                        <a:latin typeface="Cambria Math"/>
                      </a:rPr>
                      <m:t>𝑀</m:t>
                    </m:r>
                    <m:sSub>
                      <m:sSubPr>
                        <m:ctrlPr>
                          <a:rPr lang="en-US" b="0" i="1" smtClean="0">
                            <a:latin typeface="Cambria Math" panose="02040503050406030204" pitchFamily="18" charset="0"/>
                          </a:rPr>
                        </m:ctrlPr>
                      </m:sSubPr>
                      <m:e>
                        <m:r>
                          <a:rPr lang="en-US" b="0" i="1" smtClean="0">
                            <a:latin typeface="Cambria Math"/>
                          </a:rPr>
                          <m:t>𝑆</m:t>
                        </m:r>
                      </m:e>
                      <m:sub>
                        <m:r>
                          <a:rPr lang="en-US" b="0" i="1" smtClean="0">
                            <a:latin typeface="Cambria Math"/>
                          </a:rPr>
                          <m:t>𝑏𝑒𝑡𝑤𝑒𝑒𝑛</m:t>
                        </m:r>
                      </m:sub>
                    </m:sSub>
                  </m:oMath>
                </a14:m>
                <a:r>
                  <a:rPr lang="en-US" dirty="0" smtClean="0"/>
                  <a:t>?</a:t>
                </a:r>
              </a:p>
              <a:p>
                <a:pPr marL="114300" indent="0">
                  <a:buNone/>
                </a:pPr>
                <a14:m>
                  <m:oMathPara xmlns:m="http://schemas.openxmlformats.org/officeDocument/2006/math">
                    <m:oMathParaPr>
                      <m:jc m:val="centerGroup"/>
                    </m:oMathParaPr>
                    <m:oMath xmlns:m="http://schemas.openxmlformats.org/officeDocument/2006/math">
                      <m:r>
                        <a:rPr lang="en-US" b="0" i="1" smtClean="0">
                          <a:latin typeface="Cambria Math"/>
                        </a:rPr>
                        <m:t>𝑀</m:t>
                      </m:r>
                      <m:sSub>
                        <m:sSubPr>
                          <m:ctrlPr>
                            <a:rPr lang="en-US" b="0" i="1" smtClean="0">
                              <a:latin typeface="Cambria Math" panose="02040503050406030204" pitchFamily="18" charset="0"/>
                            </a:rPr>
                          </m:ctrlPr>
                        </m:sSubPr>
                        <m:e>
                          <m:r>
                            <a:rPr lang="en-US" b="0" i="1" smtClean="0">
                              <a:latin typeface="Cambria Math"/>
                            </a:rPr>
                            <m:t>𝑆</m:t>
                          </m:r>
                        </m:e>
                        <m:sub>
                          <m:r>
                            <a:rPr lang="en-US" b="0" i="1" smtClean="0">
                              <a:latin typeface="Cambria Math"/>
                            </a:rPr>
                            <m:t>𝐵</m:t>
                          </m:r>
                        </m:sub>
                      </m:sSub>
                      <m:r>
                        <a:rPr lang="en-US" b="0" i="1" smtClean="0">
                          <a:latin typeface="Cambria Math"/>
                        </a:rPr>
                        <m:t>=</m:t>
                      </m:r>
                      <m:f>
                        <m:fPr>
                          <m:ctrlPr>
                            <a:rPr lang="en-US" b="0" i="1" smtClean="0">
                              <a:latin typeface="Cambria Math" panose="02040503050406030204" pitchFamily="18" charset="0"/>
                            </a:rPr>
                          </m:ctrlPr>
                        </m:fPr>
                        <m:num>
                          <m:r>
                            <a:rPr lang="en-US" b="0" i="1" smtClean="0">
                              <a:latin typeface="Cambria Math"/>
                            </a:rPr>
                            <m:t>𝑆</m:t>
                          </m:r>
                          <m:sSub>
                            <m:sSubPr>
                              <m:ctrlPr>
                                <a:rPr lang="en-US" b="0" i="1" smtClean="0">
                                  <a:latin typeface="Cambria Math" panose="02040503050406030204" pitchFamily="18" charset="0"/>
                                </a:rPr>
                              </m:ctrlPr>
                            </m:sSubPr>
                            <m:e>
                              <m:r>
                                <a:rPr lang="en-US" b="0" i="1" smtClean="0">
                                  <a:latin typeface="Cambria Math"/>
                                </a:rPr>
                                <m:t>𝑆</m:t>
                              </m:r>
                            </m:e>
                            <m:sub>
                              <m:r>
                                <a:rPr lang="en-US" b="0" i="1" smtClean="0">
                                  <a:latin typeface="Cambria Math"/>
                                </a:rPr>
                                <m:t>𝐵</m:t>
                              </m:r>
                            </m:sub>
                          </m:sSub>
                        </m:num>
                        <m:den>
                          <m:r>
                            <a:rPr lang="en-US" b="0" i="1" smtClean="0">
                              <a:latin typeface="Cambria Math"/>
                            </a:rPr>
                            <m:t>𝑑</m:t>
                          </m:r>
                          <m:sSub>
                            <m:sSubPr>
                              <m:ctrlPr>
                                <a:rPr lang="en-US" b="0" i="1" smtClean="0">
                                  <a:latin typeface="Cambria Math" panose="02040503050406030204" pitchFamily="18" charset="0"/>
                                </a:rPr>
                              </m:ctrlPr>
                            </m:sSubPr>
                            <m:e>
                              <m:r>
                                <a:rPr lang="en-US" b="0" i="1" smtClean="0">
                                  <a:latin typeface="Cambria Math"/>
                                </a:rPr>
                                <m:t>𝑓</m:t>
                              </m:r>
                            </m:e>
                            <m:sub>
                              <m:r>
                                <a:rPr lang="en-US" b="0" i="1" smtClean="0">
                                  <a:latin typeface="Cambria Math"/>
                                </a:rPr>
                                <m:t>𝐵</m:t>
                              </m:r>
                            </m:sub>
                          </m:sSub>
                        </m:den>
                      </m:f>
                    </m:oMath>
                  </m:oMathPara>
                </a14:m>
                <a:endParaRPr lang="en-US" b="0" dirty="0" smtClean="0"/>
              </a:p>
              <a:p>
                <a:pPr marL="114300" indent="0">
                  <a:buNone/>
                </a:pPr>
                <a14:m>
                  <m:oMathPara xmlns:m="http://schemas.openxmlformats.org/officeDocument/2006/math">
                    <m:oMathParaPr>
                      <m:jc m:val="centerGroup"/>
                    </m:oMathParaPr>
                    <m:oMath xmlns:m="http://schemas.openxmlformats.org/officeDocument/2006/math">
                      <m:r>
                        <a:rPr lang="en-US" b="0" i="1" smtClean="0">
                          <a:latin typeface="Cambria Math"/>
                        </a:rPr>
                        <m:t>𝑀</m:t>
                      </m:r>
                      <m:sSub>
                        <m:sSubPr>
                          <m:ctrlPr>
                            <a:rPr lang="en-US" b="0" i="1" smtClean="0">
                              <a:latin typeface="Cambria Math" panose="02040503050406030204" pitchFamily="18" charset="0"/>
                            </a:rPr>
                          </m:ctrlPr>
                        </m:sSubPr>
                        <m:e>
                          <m:r>
                            <a:rPr lang="en-US" b="0" i="1" smtClean="0">
                              <a:latin typeface="Cambria Math"/>
                            </a:rPr>
                            <m:t>𝑆</m:t>
                          </m:r>
                        </m:e>
                        <m:sub>
                          <m:r>
                            <a:rPr lang="en-US" b="0" i="1" smtClean="0">
                              <a:latin typeface="Cambria Math"/>
                            </a:rPr>
                            <m:t>𝑊</m:t>
                          </m:r>
                        </m:sub>
                      </m:sSub>
                      <m:r>
                        <a:rPr lang="en-US" b="0" i="1" smtClean="0">
                          <a:latin typeface="Cambria Math"/>
                        </a:rPr>
                        <m:t>=</m:t>
                      </m:r>
                      <m:f>
                        <m:fPr>
                          <m:ctrlPr>
                            <a:rPr lang="en-US" b="0" i="1" smtClean="0">
                              <a:latin typeface="Cambria Math" panose="02040503050406030204" pitchFamily="18" charset="0"/>
                            </a:rPr>
                          </m:ctrlPr>
                        </m:fPr>
                        <m:num>
                          <m:r>
                            <a:rPr lang="en-US" b="0" i="1" smtClean="0">
                              <a:latin typeface="Cambria Math"/>
                            </a:rPr>
                            <m:t>𝑆</m:t>
                          </m:r>
                          <m:sSub>
                            <m:sSubPr>
                              <m:ctrlPr>
                                <a:rPr lang="en-US" b="0" i="1" smtClean="0">
                                  <a:latin typeface="Cambria Math" panose="02040503050406030204" pitchFamily="18" charset="0"/>
                                </a:rPr>
                              </m:ctrlPr>
                            </m:sSubPr>
                            <m:e>
                              <m:r>
                                <a:rPr lang="en-US" b="0" i="1" smtClean="0">
                                  <a:latin typeface="Cambria Math"/>
                                </a:rPr>
                                <m:t>𝑆</m:t>
                              </m:r>
                            </m:e>
                            <m:sub>
                              <m:r>
                                <a:rPr lang="en-US" b="0" i="1" smtClean="0">
                                  <a:latin typeface="Cambria Math"/>
                                </a:rPr>
                                <m:t>𝑊</m:t>
                              </m:r>
                            </m:sub>
                          </m:sSub>
                        </m:num>
                        <m:den>
                          <m:r>
                            <a:rPr lang="en-US" b="0" i="1" smtClean="0">
                              <a:latin typeface="Cambria Math"/>
                            </a:rPr>
                            <m:t>𝑑</m:t>
                          </m:r>
                          <m:sSub>
                            <m:sSubPr>
                              <m:ctrlPr>
                                <a:rPr lang="en-US" b="0" i="1" smtClean="0">
                                  <a:latin typeface="Cambria Math" panose="02040503050406030204" pitchFamily="18" charset="0"/>
                                </a:rPr>
                              </m:ctrlPr>
                            </m:sSubPr>
                            <m:e>
                              <m:r>
                                <a:rPr lang="en-US" b="0" i="1" smtClean="0">
                                  <a:latin typeface="Cambria Math"/>
                                </a:rPr>
                                <m:t>𝑓</m:t>
                              </m:r>
                            </m:e>
                            <m:sub>
                              <m:r>
                                <a:rPr lang="en-US" b="0" i="1" smtClean="0">
                                  <a:latin typeface="Cambria Math"/>
                                </a:rPr>
                                <m:t>𝑤</m:t>
                              </m:r>
                            </m:sub>
                          </m:sSub>
                        </m:den>
                      </m:f>
                    </m:oMath>
                  </m:oMathPara>
                </a14:m>
                <a:endParaRPr lang="en-US" dirty="0" smtClean="0"/>
              </a:p>
              <a:p>
                <a:pPr marL="114300" indent="0">
                  <a:buNone/>
                </a:pPr>
                <a:endParaRPr lang="en-US" sz="2400" dirty="0"/>
              </a:p>
              <a:p>
                <a:pPr marL="114300" indent="0">
                  <a:buNone/>
                </a:pP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928" t="-2801"/>
                </a:stretch>
              </a:blipFill>
            </p:spPr>
            <p:txBody>
              <a:bodyPr/>
              <a:lstStyle/>
              <a:p>
                <a:r>
                  <a:rPr lang="en-US">
                    <a:noFill/>
                  </a:rPr>
                  <a:t> </a:t>
                </a:r>
              </a:p>
            </p:txBody>
          </p:sp>
        </mc:Fallback>
      </mc:AlternateContent>
    </p:spTree>
    <p:extLst>
      <p:ext uri="{BB962C8B-B14F-4D97-AF65-F5344CB8AC3E}">
        <p14:creationId xmlns:p14="http://schemas.microsoft.com/office/powerpoint/2010/main" val="160787816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Assumption</a:t>
            </a:r>
            <a:endParaRPr lang="en-US" dirty="0"/>
          </a:p>
        </p:txBody>
      </p:sp>
      <p:sp>
        <p:nvSpPr>
          <p:cNvPr id="3" name="Content Placeholder 2"/>
          <p:cNvSpPr>
            <a:spLocks noGrp="1"/>
          </p:cNvSpPr>
          <p:nvPr>
            <p:ph idx="1"/>
          </p:nvPr>
        </p:nvSpPr>
        <p:spPr/>
        <p:txBody>
          <a:bodyPr>
            <a:normAutofit/>
          </a:bodyPr>
          <a:lstStyle/>
          <a:p>
            <a:pPr lvl="1"/>
            <a:r>
              <a:rPr lang="en-US" sz="2800" dirty="0"/>
              <a:t>The data follow normal distribution</a:t>
            </a:r>
          </a:p>
          <a:p>
            <a:pPr lvl="2"/>
            <a:r>
              <a:rPr lang="en-US" sz="2600" dirty="0"/>
              <a:t>Usually true when we have a large sample size</a:t>
            </a:r>
          </a:p>
          <a:p>
            <a:pPr lvl="1"/>
            <a:r>
              <a:rPr lang="en-US" sz="2800" dirty="0"/>
              <a:t>The equal variances of underline populations are assumed. </a:t>
            </a:r>
          </a:p>
          <a:p>
            <a:pPr lvl="2"/>
            <a:r>
              <a:rPr lang="en-US" sz="2600" dirty="0"/>
              <a:t>Use the homogeneity of variance test in </a:t>
            </a:r>
            <a:r>
              <a:rPr lang="en-US" sz="2600" dirty="0" smtClean="0"/>
              <a:t>SPSS</a:t>
            </a:r>
          </a:p>
          <a:p>
            <a:pPr lvl="1"/>
            <a:r>
              <a:rPr lang="en-US" sz="3000" dirty="0" smtClean="0"/>
              <a:t>Independence</a:t>
            </a:r>
            <a:endParaRPr lang="en-US" sz="3000" dirty="0"/>
          </a:p>
        </p:txBody>
      </p:sp>
    </p:spTree>
    <p:extLst>
      <p:ext uri="{BB962C8B-B14F-4D97-AF65-F5344CB8AC3E}">
        <p14:creationId xmlns:p14="http://schemas.microsoft.com/office/powerpoint/2010/main" val="289639331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898</TotalTime>
  <Words>1557</Words>
  <Application>Microsoft Office PowerPoint</Application>
  <PresentationFormat>Widescreen</PresentationFormat>
  <Paragraphs>314</Paragraphs>
  <Slides>41</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41</vt:i4>
      </vt:variant>
    </vt:vector>
  </HeadingPairs>
  <TitlesOfParts>
    <vt:vector size="49" baseType="lpstr">
      <vt:lpstr>宋体</vt:lpstr>
      <vt:lpstr>宋体</vt:lpstr>
      <vt:lpstr>Arial</vt:lpstr>
      <vt:lpstr>Calibri</vt:lpstr>
      <vt:lpstr>Calibri Light</vt:lpstr>
      <vt:lpstr>Cambria Math</vt:lpstr>
      <vt:lpstr>Times New Roman</vt:lpstr>
      <vt:lpstr>Office Theme</vt:lpstr>
      <vt:lpstr>Module 2 one-way ANOVA and two-way ANOVA</vt:lpstr>
      <vt:lpstr>Learning objectives and outcomes</vt:lpstr>
      <vt:lpstr>Concepts of ANOVA</vt:lpstr>
      <vt:lpstr>Why ANOVA?</vt:lpstr>
      <vt:lpstr>How ANOVA works?</vt:lpstr>
      <vt:lpstr>How ANOVA works?</vt:lpstr>
      <vt:lpstr>PowerPoint Presentation</vt:lpstr>
      <vt:lpstr>Calculations in ANOVA</vt:lpstr>
      <vt:lpstr>Assumption</vt:lpstr>
      <vt:lpstr>ANOVA model</vt:lpstr>
      <vt:lpstr>Example using SPSS</vt:lpstr>
      <vt:lpstr>Calculations</vt:lpstr>
      <vt:lpstr>Perform ANOVA in SPSS</vt:lpstr>
      <vt:lpstr>Output of ANOVA</vt:lpstr>
      <vt:lpstr>Example solution</vt:lpstr>
      <vt:lpstr>Activity using SPSS</vt:lpstr>
      <vt:lpstr>output</vt:lpstr>
      <vt:lpstr>Activity solution</vt:lpstr>
      <vt:lpstr>Example 2 (Case study)</vt:lpstr>
      <vt:lpstr>Example 2</vt:lpstr>
      <vt:lpstr>Example 2</vt:lpstr>
      <vt:lpstr>Multiple comparison of means</vt:lpstr>
      <vt:lpstr>Example  (using SPSS to perform a multiple comparison)</vt:lpstr>
      <vt:lpstr>Multiple comparison method</vt:lpstr>
      <vt:lpstr>Multiple comparison method</vt:lpstr>
      <vt:lpstr>Activity 2 (using SPSS to do the multiple comparison)</vt:lpstr>
      <vt:lpstr>Output</vt:lpstr>
      <vt:lpstr>Two-way ANOVA</vt:lpstr>
      <vt:lpstr>Two-way ANOVA</vt:lpstr>
      <vt:lpstr>Two-way ANOVA Model</vt:lpstr>
      <vt:lpstr>What to study using the factorial design?</vt:lpstr>
      <vt:lpstr>What to study using factorial design?</vt:lpstr>
      <vt:lpstr>Interaction</vt:lpstr>
      <vt:lpstr>Example:</vt:lpstr>
      <vt:lpstr>PowerPoint Presentation</vt:lpstr>
      <vt:lpstr>PowerPoint Presentation</vt:lpstr>
      <vt:lpstr>PowerPoint Presentation</vt:lpstr>
      <vt:lpstr>Example solution</vt:lpstr>
      <vt:lpstr>Activity</vt:lpstr>
      <vt:lpstr>Output</vt:lpstr>
      <vt:lpstr>Activity</vt:lpstr>
    </vt:vector>
  </TitlesOfParts>
  <Company>Metropolitan State University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3 one-way ANOVA</dc:title>
  <dc:creator>Wei Wei</dc:creator>
  <cp:lastModifiedBy>Wei Wei</cp:lastModifiedBy>
  <cp:revision>40</cp:revision>
  <dcterms:created xsi:type="dcterms:W3CDTF">2015-05-18T20:37:52Z</dcterms:created>
  <dcterms:modified xsi:type="dcterms:W3CDTF">2016-06-28T21:04:23Z</dcterms:modified>
</cp:coreProperties>
</file>