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312" r:id="rId4"/>
    <p:sldId id="290" r:id="rId5"/>
    <p:sldId id="291" r:id="rId6"/>
    <p:sldId id="292" r:id="rId7"/>
    <p:sldId id="300" r:id="rId8"/>
    <p:sldId id="301" r:id="rId9"/>
    <p:sldId id="293" r:id="rId10"/>
    <p:sldId id="298" r:id="rId11"/>
    <p:sldId id="299" r:id="rId12"/>
    <p:sldId id="294" r:id="rId13"/>
    <p:sldId id="295" r:id="rId14"/>
    <p:sldId id="296" r:id="rId15"/>
    <p:sldId id="315" r:id="rId16"/>
    <p:sldId id="316" r:id="rId17"/>
    <p:sldId id="317" r:id="rId18"/>
    <p:sldId id="319" r:id="rId19"/>
    <p:sldId id="320" r:id="rId20"/>
    <p:sldId id="321" r:id="rId21"/>
    <p:sldId id="259" r:id="rId22"/>
    <p:sldId id="268" r:id="rId23"/>
    <p:sldId id="261" r:id="rId24"/>
    <p:sldId id="269" r:id="rId25"/>
    <p:sldId id="314" r:id="rId26"/>
    <p:sldId id="270" r:id="rId27"/>
    <p:sldId id="260" r:id="rId28"/>
    <p:sldId id="271" r:id="rId29"/>
    <p:sldId id="285" r:id="rId30"/>
    <p:sldId id="263" r:id="rId31"/>
    <p:sldId id="272" r:id="rId32"/>
    <p:sldId id="276" r:id="rId33"/>
    <p:sldId id="277" r:id="rId34"/>
    <p:sldId id="279" r:id="rId35"/>
    <p:sldId id="303" r:id="rId36"/>
    <p:sldId id="304" r:id="rId37"/>
    <p:sldId id="305" r:id="rId38"/>
    <p:sldId id="306" r:id="rId39"/>
    <p:sldId id="307" r:id="rId40"/>
    <p:sldId id="308" r:id="rId41"/>
    <p:sldId id="309" r:id="rId42"/>
    <p:sldId id="310" r:id="rId43"/>
    <p:sldId id="311"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6/27/2016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6/27/2016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Module 1 Review of descriptive statistics, hypothesis testing and SPSS</a:t>
            </a:r>
            <a:endParaRPr lang="en-US" dirty="0"/>
          </a:p>
        </p:txBody>
      </p:sp>
      <p:sp>
        <p:nvSpPr>
          <p:cNvPr id="3" name="Subtitle 2"/>
          <p:cNvSpPr>
            <a:spLocks noGrp="1"/>
          </p:cNvSpPr>
          <p:nvPr>
            <p:ph type="subTitle" idx="1"/>
          </p:nvPr>
        </p:nvSpPr>
        <p:spPr/>
        <p:txBody>
          <a:bodyPr/>
          <a:lstStyle/>
          <a:p>
            <a:r>
              <a:rPr lang="en-US" dirty="0" smtClean="0"/>
              <a:t>Wei </a:t>
            </a:r>
            <a:r>
              <a:rPr lang="en-US" dirty="0" err="1" smtClean="0"/>
              <a:t>Wei</a:t>
            </a:r>
            <a:endParaRPr lang="en-US" dirty="0" smtClean="0"/>
          </a:p>
          <a:p>
            <a:r>
              <a:rPr lang="en-US" dirty="0" smtClean="0"/>
              <a:t>Metropolitan State University</a:t>
            </a:r>
          </a:p>
          <a:p>
            <a:r>
              <a:rPr lang="en-US" dirty="0" smtClean="0"/>
              <a:t>Saint Paul, Minnesota, USA</a:t>
            </a:r>
            <a:endParaRPr lang="en-US" dirty="0"/>
          </a:p>
        </p:txBody>
      </p:sp>
    </p:spTree>
    <p:extLst>
      <p:ext uri="{BB962C8B-B14F-4D97-AF65-F5344CB8AC3E}">
        <p14:creationId xmlns:p14="http://schemas.microsoft.com/office/powerpoint/2010/main" val="41541125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Type</a:t>
            </a:r>
            <a:endParaRPr lang="en-US" dirty="0"/>
          </a:p>
        </p:txBody>
      </p:sp>
      <p:sp>
        <p:nvSpPr>
          <p:cNvPr id="3" name="Content Placeholder 2"/>
          <p:cNvSpPr>
            <a:spLocks noGrp="1"/>
          </p:cNvSpPr>
          <p:nvPr>
            <p:ph idx="1"/>
          </p:nvPr>
        </p:nvSpPr>
        <p:spPr/>
        <p:txBody>
          <a:bodyPr>
            <a:normAutofit fontScale="92500"/>
          </a:bodyPr>
          <a:lstStyle/>
          <a:p>
            <a:r>
              <a:rPr lang="en-US" dirty="0" smtClean="0"/>
              <a:t>Categorical data:</a:t>
            </a:r>
          </a:p>
          <a:p>
            <a:pPr lvl="1"/>
            <a:r>
              <a:rPr lang="en-US" dirty="0" smtClean="0"/>
              <a:t>Nominal data: The data cannot be arranged in an order</a:t>
            </a:r>
          </a:p>
          <a:p>
            <a:pPr lvl="1"/>
            <a:r>
              <a:rPr lang="en-US" dirty="0" smtClean="0"/>
              <a:t>Example: Gender (male, female); Marital Status (single, married); Hair color (black, brown, blonde, red)</a:t>
            </a:r>
          </a:p>
          <a:p>
            <a:pPr lvl="1"/>
            <a:r>
              <a:rPr lang="en-US" dirty="0" smtClean="0"/>
              <a:t>Ordinal data: The data can be arranged in some order</a:t>
            </a:r>
          </a:p>
          <a:p>
            <a:pPr lvl="1"/>
            <a:r>
              <a:rPr lang="en-US" dirty="0" smtClean="0"/>
              <a:t>Example: </a:t>
            </a:r>
            <a:r>
              <a:rPr lang="zh-CN" altLang="en-US" dirty="0" smtClean="0"/>
              <a:t>今天的空气质量（非常好，一般，不好，很糟）</a:t>
            </a:r>
            <a:r>
              <a:rPr lang="en-US" altLang="zh-CN" dirty="0" smtClean="0"/>
              <a:t>Students’ final letter grades (A, B, C, D, F)</a:t>
            </a:r>
            <a:endParaRPr lang="en-US" dirty="0" smtClean="0"/>
          </a:p>
          <a:p>
            <a:pPr marL="457200" lvl="1" indent="0">
              <a:buNone/>
            </a:pPr>
            <a:endParaRPr lang="en-US" dirty="0" smtClean="0"/>
          </a:p>
          <a:p>
            <a:pPr lvl="1"/>
            <a:endParaRPr lang="en-US" dirty="0"/>
          </a:p>
        </p:txBody>
      </p:sp>
    </p:spTree>
    <p:extLst>
      <p:ext uri="{BB962C8B-B14F-4D97-AF65-F5344CB8AC3E}">
        <p14:creationId xmlns:p14="http://schemas.microsoft.com/office/powerpoint/2010/main" val="1125850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Type</a:t>
            </a:r>
            <a:endParaRPr lang="en-US" dirty="0"/>
          </a:p>
        </p:txBody>
      </p:sp>
      <p:sp>
        <p:nvSpPr>
          <p:cNvPr id="3" name="Content Placeholder 2"/>
          <p:cNvSpPr>
            <a:spLocks noGrp="1"/>
          </p:cNvSpPr>
          <p:nvPr>
            <p:ph idx="1"/>
          </p:nvPr>
        </p:nvSpPr>
        <p:spPr/>
        <p:txBody>
          <a:bodyPr/>
          <a:lstStyle/>
          <a:p>
            <a:r>
              <a:rPr lang="en-US" dirty="0" smtClean="0"/>
              <a:t>Numeric</a:t>
            </a:r>
          </a:p>
          <a:p>
            <a:pPr lvl="1"/>
            <a:r>
              <a:rPr lang="en-US" dirty="0" smtClean="0"/>
              <a:t>Discrete: Countable integers</a:t>
            </a:r>
          </a:p>
          <a:p>
            <a:pPr lvl="1"/>
            <a:r>
              <a:rPr lang="en-US" dirty="0" smtClean="0"/>
              <a:t>Example: The number of children in a family; The number of steps for a stair; The number of students sleeping in a stat class</a:t>
            </a:r>
          </a:p>
          <a:p>
            <a:pPr lvl="1"/>
            <a:r>
              <a:rPr lang="en-US" dirty="0" smtClean="0"/>
              <a:t>Continuous: Any number in an interval</a:t>
            </a:r>
          </a:p>
          <a:p>
            <a:pPr lvl="1"/>
            <a:r>
              <a:rPr lang="en-US" dirty="0" smtClean="0"/>
              <a:t>Example: </a:t>
            </a:r>
            <a:r>
              <a:rPr lang="en-US" dirty="0" smtClean="0"/>
              <a:t>height (in </a:t>
            </a:r>
            <a:r>
              <a:rPr lang="en-US" dirty="0" smtClean="0"/>
              <a:t>cm); Time to wake up </a:t>
            </a:r>
            <a:r>
              <a:rPr lang="en-US" dirty="0" smtClean="0"/>
              <a:t>a sleeping student</a:t>
            </a:r>
            <a:endParaRPr lang="en-US" dirty="0" smtClean="0"/>
          </a:p>
          <a:p>
            <a:pPr lvl="1"/>
            <a:endParaRPr lang="en-US" dirty="0"/>
          </a:p>
        </p:txBody>
      </p:sp>
    </p:spTree>
    <p:extLst>
      <p:ext uri="{BB962C8B-B14F-4D97-AF65-F5344CB8AC3E}">
        <p14:creationId xmlns:p14="http://schemas.microsoft.com/office/powerpoint/2010/main" val="3922254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Type</a:t>
            </a:r>
            <a:endParaRPr lang="en-US" dirty="0"/>
          </a:p>
        </p:txBody>
      </p:sp>
      <p:sp>
        <p:nvSpPr>
          <p:cNvPr id="3" name="Content Placeholder 2"/>
          <p:cNvSpPr>
            <a:spLocks noGrp="1"/>
          </p:cNvSpPr>
          <p:nvPr>
            <p:ph idx="1"/>
          </p:nvPr>
        </p:nvSpPr>
        <p:spPr/>
        <p:txBody>
          <a:bodyPr/>
          <a:lstStyle/>
          <a:p>
            <a:r>
              <a:rPr lang="en-US" dirty="0" smtClean="0"/>
              <a:t>Activity/ Discussion</a:t>
            </a:r>
          </a:p>
          <a:p>
            <a:pPr marL="0" lvl="1" indent="0">
              <a:buNone/>
            </a:pPr>
            <a:r>
              <a:rPr lang="en-US" sz="2400" dirty="0"/>
              <a:t>A researcher wishes to know the type of car each person drives in the United States. So he gets permission to go to the student parking lot at a college and record some data. He then made a spreadsheet that includes each car’s model, color, </a:t>
            </a:r>
            <a:r>
              <a:rPr lang="en-US" sz="2400" dirty="0" smtClean="0"/>
              <a:t>level of damage, weight </a:t>
            </a:r>
            <a:r>
              <a:rPr lang="en-US" sz="2400" dirty="0"/>
              <a:t>and </a:t>
            </a:r>
            <a:r>
              <a:rPr lang="en-US" sz="2400" dirty="0" smtClean="0"/>
              <a:t>number of cylinders</a:t>
            </a:r>
            <a:r>
              <a:rPr lang="en-US" sz="2400" dirty="0" smtClean="0"/>
              <a:t>.</a:t>
            </a:r>
            <a:endParaRPr lang="en-US" sz="2400" dirty="0" smtClean="0"/>
          </a:p>
          <a:p>
            <a:pPr marL="514350" lvl="1" indent="-514350">
              <a:buAutoNum type="alphaLcParenR"/>
            </a:pPr>
            <a:r>
              <a:rPr lang="en-US" dirty="0" smtClean="0"/>
              <a:t>What is the population? What is the sample?</a:t>
            </a:r>
          </a:p>
          <a:p>
            <a:pPr marL="514350" lvl="1" indent="-514350">
              <a:buAutoNum type="alphaLcParenR"/>
            </a:pPr>
            <a:r>
              <a:rPr lang="en-US" dirty="0" smtClean="0"/>
              <a:t>Describe the data type for each variable: model, color, level of damage, weight and # of cylinders</a:t>
            </a:r>
          </a:p>
          <a:p>
            <a:pPr marL="514350" indent="-514350">
              <a:buAutoNum type="alphaLcParenR"/>
            </a:pPr>
            <a:endParaRPr lang="en-US" dirty="0"/>
          </a:p>
        </p:txBody>
      </p:sp>
    </p:spTree>
    <p:extLst>
      <p:ext uri="{BB962C8B-B14F-4D97-AF65-F5344CB8AC3E}">
        <p14:creationId xmlns:p14="http://schemas.microsoft.com/office/powerpoint/2010/main" val="9676269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Observational study vs. Experiment</a:t>
            </a:r>
            <a:endParaRPr lang="en-US" dirty="0"/>
          </a:p>
        </p:txBody>
      </p:sp>
      <p:sp>
        <p:nvSpPr>
          <p:cNvPr id="3" name="Content Placeholder 2"/>
          <p:cNvSpPr>
            <a:spLocks noGrp="1"/>
          </p:cNvSpPr>
          <p:nvPr>
            <p:ph idx="1"/>
          </p:nvPr>
        </p:nvSpPr>
        <p:spPr>
          <a:xfrm>
            <a:off x="457200" y="1600201"/>
            <a:ext cx="8229600" cy="3733800"/>
          </a:xfrm>
        </p:spPr>
        <p:txBody>
          <a:bodyPr/>
          <a:lstStyle/>
          <a:p>
            <a:r>
              <a:rPr lang="en-US" dirty="0" smtClean="0"/>
              <a:t>Definition:</a:t>
            </a:r>
          </a:p>
          <a:p>
            <a:pPr lvl="1"/>
            <a:r>
              <a:rPr lang="en-US" dirty="0" smtClean="0"/>
              <a:t>Observational Study: observe and measure specific characteristics, but don’t apply treatments to the </a:t>
            </a:r>
            <a:r>
              <a:rPr lang="en-US" dirty="0" smtClean="0"/>
              <a:t>subjects</a:t>
            </a:r>
            <a:endParaRPr lang="en-US" dirty="0" smtClean="0"/>
          </a:p>
          <a:p>
            <a:pPr lvl="1"/>
            <a:r>
              <a:rPr lang="en-US" dirty="0" smtClean="0"/>
              <a:t>Experiment: apply treatments to the subjects and observe the effects</a:t>
            </a:r>
          </a:p>
        </p:txBody>
      </p:sp>
    </p:spTree>
    <p:extLst>
      <p:ext uri="{BB962C8B-B14F-4D97-AF65-F5344CB8AC3E}">
        <p14:creationId xmlns:p14="http://schemas.microsoft.com/office/powerpoint/2010/main" val="29025520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Observational study vs. Experiment</a:t>
            </a:r>
          </a:p>
        </p:txBody>
      </p:sp>
      <p:sp>
        <p:nvSpPr>
          <p:cNvPr id="3" name="Content Placeholder 2"/>
          <p:cNvSpPr>
            <a:spLocks noGrp="1"/>
          </p:cNvSpPr>
          <p:nvPr>
            <p:ph idx="1"/>
          </p:nvPr>
        </p:nvSpPr>
        <p:spPr/>
        <p:txBody>
          <a:bodyPr>
            <a:normAutofit fontScale="92500" lnSpcReduction="20000"/>
          </a:bodyPr>
          <a:lstStyle/>
          <a:p>
            <a:r>
              <a:rPr lang="en-US" dirty="0" smtClean="0"/>
              <a:t>Discussion:</a:t>
            </a:r>
          </a:p>
          <a:p>
            <a:pPr lvl="1"/>
            <a:r>
              <a:rPr lang="en-US" dirty="0" smtClean="0"/>
              <a:t>In a clinical trial study, the nurses measured the 100 participants’ blood pressure every year, calculated the average and compared among different years</a:t>
            </a:r>
          </a:p>
          <a:p>
            <a:pPr lvl="1"/>
            <a:r>
              <a:rPr lang="en-US" dirty="0"/>
              <a:t>Researchers would like to study whether or </a:t>
            </a:r>
            <a:r>
              <a:rPr lang="en-US" dirty="0" smtClean="0"/>
              <a:t>not </a:t>
            </a:r>
            <a:r>
              <a:rPr lang="en-US" dirty="0"/>
              <a:t>dark chocolate can help improving blood flow. Researchers fed a small 1.6 ounce bar of </a:t>
            </a:r>
            <a:r>
              <a:rPr lang="en-US" dirty="0" smtClean="0"/>
              <a:t>chocolate </a:t>
            </a:r>
            <a:r>
              <a:rPr lang="en-US" dirty="0"/>
              <a:t>to each of 22 volunteers daily for two weeks. Half of the subjects were randomly assigned to receive </a:t>
            </a:r>
            <a:r>
              <a:rPr lang="en-US" dirty="0" smtClean="0"/>
              <a:t>dark chocolate</a:t>
            </a:r>
            <a:r>
              <a:rPr lang="en-US" dirty="0" smtClean="0"/>
              <a:t>, </a:t>
            </a:r>
            <a:r>
              <a:rPr lang="en-US" dirty="0"/>
              <a:t>and the other half received </a:t>
            </a:r>
            <a:r>
              <a:rPr lang="en-US" dirty="0" smtClean="0"/>
              <a:t>milk chocolate</a:t>
            </a:r>
            <a:r>
              <a:rPr lang="en-US" dirty="0" smtClean="0"/>
              <a:t>.</a:t>
            </a:r>
            <a:r>
              <a:rPr lang="zh-CN" altLang="en-US" dirty="0" smtClean="0"/>
              <a:t> </a:t>
            </a:r>
            <a:r>
              <a:rPr lang="en-US" altLang="zh-CN" dirty="0" smtClean="0"/>
              <a:t>Researchers tested whether the average blood flow is higher for those who took dark chocolate.</a:t>
            </a:r>
            <a:endParaRPr lang="en-US" dirty="0" smtClean="0"/>
          </a:p>
          <a:p>
            <a:pPr lvl="1"/>
            <a:r>
              <a:rPr lang="zh-CN" altLang="en-US" dirty="0" smtClean="0"/>
              <a:t>消失的弹孔</a:t>
            </a:r>
            <a:endParaRPr lang="en-US" dirty="0"/>
          </a:p>
        </p:txBody>
      </p:sp>
    </p:spTree>
    <p:extLst>
      <p:ext uri="{BB962C8B-B14F-4D97-AF65-F5344CB8AC3E}">
        <p14:creationId xmlns:p14="http://schemas.microsoft.com/office/powerpoint/2010/main" val="4144945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Explanatory variable and response variable</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u="sng" dirty="0"/>
              <a:t>Definition of response variable</a:t>
            </a:r>
            <a:r>
              <a:rPr lang="en-US" dirty="0"/>
              <a:t>: A </a:t>
            </a:r>
            <a:r>
              <a:rPr lang="en-US" b="1" dirty="0"/>
              <a:t>response</a:t>
            </a:r>
            <a:r>
              <a:rPr lang="en-US" dirty="0"/>
              <a:t> variable, y, also called the dependent variable, is the variable that shows the outcome of a study or an experiment. It is usually what the researchers record, measure or test at the end of the study.</a:t>
            </a:r>
          </a:p>
          <a:p>
            <a:pPr marL="0" indent="0">
              <a:buNone/>
            </a:pPr>
            <a:r>
              <a:rPr lang="en-US" dirty="0"/>
              <a:t> </a:t>
            </a:r>
          </a:p>
          <a:p>
            <a:pPr marL="0" indent="0">
              <a:buNone/>
            </a:pPr>
            <a:r>
              <a:rPr lang="en-US" u="sng" dirty="0"/>
              <a:t>Definition of explanatory variable</a:t>
            </a:r>
            <a:r>
              <a:rPr lang="en-US" dirty="0"/>
              <a:t>: An </a:t>
            </a:r>
            <a:r>
              <a:rPr lang="en-US" b="1" dirty="0"/>
              <a:t>explanatory</a:t>
            </a:r>
            <a:r>
              <a:rPr lang="en-US" dirty="0"/>
              <a:t> variable, x, also called the independent variable, is the variable that explains the cause of difference in the dependent variable values. </a:t>
            </a:r>
            <a:endParaRPr lang="en-US" dirty="0" smtClean="0"/>
          </a:p>
          <a:p>
            <a:pPr marL="0" indent="0">
              <a:buNone/>
            </a:pPr>
            <a:endParaRPr lang="en-US" dirty="0"/>
          </a:p>
          <a:p>
            <a:pPr marL="0" indent="0">
              <a:buNone/>
            </a:pPr>
            <a:r>
              <a:rPr lang="en-US" u="sng" dirty="0" smtClean="0"/>
              <a:t>Definition of confounding variable</a:t>
            </a:r>
            <a:r>
              <a:rPr lang="en-US" dirty="0" smtClean="0"/>
              <a:t>: A variable that can potentially cause different responses in the dependent variable, but not of the research interest</a:t>
            </a:r>
            <a:endParaRPr lang="en-US" dirty="0"/>
          </a:p>
          <a:p>
            <a:endParaRPr lang="en-US" dirty="0"/>
          </a:p>
        </p:txBody>
      </p:sp>
    </p:spTree>
    <p:extLst>
      <p:ext uri="{BB962C8B-B14F-4D97-AF65-F5344CB8AC3E}">
        <p14:creationId xmlns:p14="http://schemas.microsoft.com/office/powerpoint/2010/main" val="3694106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Explanatory and response variables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Example:</a:t>
            </a:r>
          </a:p>
          <a:p>
            <a:pPr lvl="1"/>
            <a:r>
              <a:rPr lang="en-US" dirty="0"/>
              <a:t>Researchers would like to study whether or not dark chocolate can help improving blood flow. Researchers fed a small 1.6 ounce bar of chocolate to each of 22 volunteers daily for two weeks. Half of the subjects were randomly assigned to receive dark chocolate, and the other half received milk chocolate.</a:t>
            </a:r>
            <a:r>
              <a:rPr lang="zh-CN" altLang="en-US" dirty="0"/>
              <a:t> </a:t>
            </a:r>
            <a:r>
              <a:rPr lang="en-US" altLang="zh-CN" dirty="0"/>
              <a:t>Researchers tested whether the average blood flow is higher for those who took dark chocolate</a:t>
            </a:r>
            <a:r>
              <a:rPr lang="en-US" altLang="zh-CN" dirty="0" smtClean="0"/>
              <a:t>.</a:t>
            </a:r>
          </a:p>
          <a:p>
            <a:pPr lvl="1"/>
            <a:r>
              <a:rPr lang="en-US" dirty="0" smtClean="0"/>
              <a:t>What is the explanatory variable?</a:t>
            </a:r>
          </a:p>
          <a:p>
            <a:pPr lvl="1"/>
            <a:r>
              <a:rPr lang="en-US" dirty="0" smtClean="0"/>
              <a:t>What is the response variable?</a:t>
            </a:r>
            <a:endParaRPr lang="en-US" dirty="0"/>
          </a:p>
          <a:p>
            <a:pPr marL="0" indent="0">
              <a:buNone/>
            </a:pPr>
            <a:endParaRPr lang="en-US" dirty="0"/>
          </a:p>
        </p:txBody>
      </p:sp>
    </p:spTree>
    <p:extLst>
      <p:ext uri="{BB962C8B-B14F-4D97-AF65-F5344CB8AC3E}">
        <p14:creationId xmlns:p14="http://schemas.microsoft.com/office/powerpoint/2010/main" val="519913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Explanatory and response variables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Discussion</a:t>
            </a:r>
          </a:p>
          <a:p>
            <a:pPr marL="0" indent="0">
              <a:buNone/>
            </a:pPr>
            <a:r>
              <a:rPr lang="en-US" dirty="0"/>
              <a:t>Four cough formulas are compared in an experiment, with the variable measured being hours to relief from coughing. Data are shown in the table. Twenty patients were selected into the experiment. Five of them took formula 1 and the hours to relief were recorded under column A. Five of them took formula 2 and the hours to relief were recorded under column B. Five of them took formula 3 and five took formula 4, and the time to relief for those two groups were recorded under column 3 and 4.</a:t>
            </a:r>
          </a:p>
          <a:p>
            <a:pPr marL="0" indent="0">
              <a:buNone/>
            </a:pPr>
            <a:r>
              <a:rPr lang="en-US" dirty="0"/>
              <a:t>Do these cough formulas have the same mean hours to relief? Perform a test to support your answer based on the significance level of 0.05.</a:t>
            </a:r>
          </a:p>
          <a:p>
            <a:pPr marL="0" indent="0">
              <a:buNone/>
            </a:pPr>
            <a:endParaRPr lang="en-US" dirty="0"/>
          </a:p>
        </p:txBody>
      </p:sp>
    </p:spTree>
    <p:extLst>
      <p:ext uri="{BB962C8B-B14F-4D97-AF65-F5344CB8AC3E}">
        <p14:creationId xmlns:p14="http://schemas.microsoft.com/office/powerpoint/2010/main" val="3208122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Design</a:t>
            </a:r>
            <a:endParaRPr lang="en-US" dirty="0"/>
          </a:p>
        </p:txBody>
      </p:sp>
      <p:sp>
        <p:nvSpPr>
          <p:cNvPr id="3" name="Content Placeholder 2"/>
          <p:cNvSpPr>
            <a:spLocks noGrp="1"/>
          </p:cNvSpPr>
          <p:nvPr>
            <p:ph idx="1"/>
          </p:nvPr>
        </p:nvSpPr>
        <p:spPr/>
        <p:txBody>
          <a:bodyPr>
            <a:normAutofit/>
          </a:bodyPr>
          <a:lstStyle/>
          <a:p>
            <a:r>
              <a:rPr lang="en-US" sz="2800" dirty="0" smtClean="0"/>
              <a:t>Experimental design and analysis are interrelated</a:t>
            </a:r>
          </a:p>
          <a:p>
            <a:r>
              <a:rPr lang="en-US" sz="2800" dirty="0" smtClean="0"/>
              <a:t>Before you collect data, you should be clear about the following:</a:t>
            </a:r>
          </a:p>
          <a:p>
            <a:pPr lvl="1"/>
            <a:r>
              <a:rPr lang="en-US" sz="2400" dirty="0" smtClean="0"/>
              <a:t>The research question (goal of the study)</a:t>
            </a:r>
          </a:p>
          <a:p>
            <a:pPr lvl="1"/>
            <a:r>
              <a:rPr lang="en-US" sz="2400" dirty="0" smtClean="0"/>
              <a:t>The dependent and independent variables</a:t>
            </a:r>
          </a:p>
          <a:p>
            <a:pPr lvl="1"/>
            <a:r>
              <a:rPr lang="en-US" sz="2400" dirty="0" smtClean="0"/>
              <a:t>What types of data will you collect? (Dependent and independent variable type)</a:t>
            </a:r>
          </a:p>
          <a:p>
            <a:pPr lvl="1"/>
            <a:r>
              <a:rPr lang="en-US" sz="2400" dirty="0" smtClean="0"/>
              <a:t>Determine approximate sample size</a:t>
            </a:r>
            <a:endParaRPr lang="en-US" sz="2400" dirty="0"/>
          </a:p>
        </p:txBody>
      </p:sp>
    </p:spTree>
    <p:extLst>
      <p:ext uri="{BB962C8B-B14F-4D97-AF65-F5344CB8AC3E}">
        <p14:creationId xmlns:p14="http://schemas.microsoft.com/office/powerpoint/2010/main" val="4067636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design</a:t>
            </a:r>
            <a:endParaRPr lang="en-US" dirty="0"/>
          </a:p>
        </p:txBody>
      </p:sp>
      <p:sp>
        <p:nvSpPr>
          <p:cNvPr id="3" name="Content Placeholder 2"/>
          <p:cNvSpPr>
            <a:spLocks noGrp="1"/>
          </p:cNvSpPr>
          <p:nvPr>
            <p:ph idx="1"/>
          </p:nvPr>
        </p:nvSpPr>
        <p:spPr/>
        <p:txBody>
          <a:bodyPr>
            <a:normAutofit/>
          </a:bodyPr>
          <a:lstStyle/>
          <a:p>
            <a:r>
              <a:rPr lang="en-US" sz="2800" dirty="0" smtClean="0"/>
              <a:t>Controlling for confounding </a:t>
            </a:r>
            <a:r>
              <a:rPr lang="en-US" sz="2800" dirty="0" smtClean="0"/>
              <a:t>variables</a:t>
            </a:r>
            <a:endParaRPr lang="en-US" sz="2400" dirty="0" smtClean="0"/>
          </a:p>
          <a:p>
            <a:pPr lvl="1"/>
            <a:r>
              <a:rPr lang="en-US" sz="2400" dirty="0" smtClean="0"/>
              <a:t>Example: </a:t>
            </a:r>
            <a:r>
              <a:rPr lang="en-US" sz="2400" dirty="0" smtClean="0"/>
              <a:t>Estee Lauder </a:t>
            </a:r>
            <a:r>
              <a:rPr lang="zh-CN" altLang="en-US" sz="2400" dirty="0" smtClean="0"/>
              <a:t>研究部门需要检测新设计的日霜的效果。他们随机在商场找了</a:t>
            </a:r>
            <a:r>
              <a:rPr lang="en-US" altLang="zh-CN" sz="2400" dirty="0"/>
              <a:t>1</a:t>
            </a:r>
            <a:r>
              <a:rPr lang="en-US" altLang="zh-CN" sz="2400" dirty="0" smtClean="0"/>
              <a:t>0</a:t>
            </a:r>
            <a:r>
              <a:rPr lang="zh-CN" altLang="en-US" sz="2400" dirty="0" smtClean="0"/>
              <a:t>个志愿者，他们让早上来的五个志愿者涂上原来的产品，让晚上来的五个志愿者涂上新产品，三天之后，他们检测了这</a:t>
            </a:r>
            <a:r>
              <a:rPr lang="en-US" altLang="zh-CN" sz="2400" dirty="0" smtClean="0"/>
              <a:t>10</a:t>
            </a:r>
            <a:r>
              <a:rPr lang="zh-CN" altLang="en-US" sz="2400" dirty="0" smtClean="0"/>
              <a:t>个人的平均皮肤指数，发现涂新产品的人的平均皮肤指数比涂原产品的人有显著升高 </a:t>
            </a:r>
            <a:endParaRPr lang="en-US" altLang="zh-CN" sz="2400" dirty="0" smtClean="0"/>
          </a:p>
          <a:p>
            <a:pPr lvl="2"/>
            <a:r>
              <a:rPr lang="en-US" sz="2200" dirty="0" smtClean="0"/>
              <a:t>What </a:t>
            </a:r>
            <a:r>
              <a:rPr lang="en-US" sz="2200" dirty="0" smtClean="0"/>
              <a:t>is the dependent variable?</a:t>
            </a:r>
          </a:p>
          <a:p>
            <a:pPr lvl="2"/>
            <a:r>
              <a:rPr lang="en-US" sz="2000" dirty="0" smtClean="0"/>
              <a:t>What is the independent variable?</a:t>
            </a:r>
          </a:p>
          <a:p>
            <a:pPr lvl="2"/>
            <a:r>
              <a:rPr lang="en-US" sz="2000" dirty="0" smtClean="0"/>
              <a:t>What can be possible confounding variables?</a:t>
            </a:r>
            <a:endParaRPr lang="en-US" sz="2000" dirty="0"/>
          </a:p>
        </p:txBody>
      </p:sp>
    </p:spTree>
    <p:extLst>
      <p:ext uri="{BB962C8B-B14F-4D97-AF65-F5344CB8AC3E}">
        <p14:creationId xmlns:p14="http://schemas.microsoft.com/office/powerpoint/2010/main" val="295227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 and outcomes</a:t>
            </a:r>
            <a:endParaRPr lang="en-US" dirty="0"/>
          </a:p>
        </p:txBody>
      </p:sp>
      <p:sp>
        <p:nvSpPr>
          <p:cNvPr id="3" name="Content Placeholder 2"/>
          <p:cNvSpPr>
            <a:spLocks noGrp="1"/>
          </p:cNvSpPr>
          <p:nvPr>
            <p:ph idx="1"/>
          </p:nvPr>
        </p:nvSpPr>
        <p:spPr/>
        <p:txBody>
          <a:bodyPr/>
          <a:lstStyle/>
          <a:p>
            <a:r>
              <a:rPr lang="en-US" dirty="0" smtClean="0"/>
              <a:t>Understand descriptive statistics</a:t>
            </a:r>
          </a:p>
          <a:p>
            <a:r>
              <a:rPr lang="en-US" dirty="0" smtClean="0"/>
              <a:t>Know how to use SPSS to calculate descriptive statistics</a:t>
            </a:r>
          </a:p>
          <a:p>
            <a:r>
              <a:rPr lang="en-US" dirty="0" smtClean="0"/>
              <a:t>Know how to use SPSS to generate graphs</a:t>
            </a:r>
          </a:p>
          <a:p>
            <a:r>
              <a:rPr lang="en-US" dirty="0" smtClean="0"/>
              <a:t>Know how to use descriptive statistics and graphs to explore data</a:t>
            </a:r>
            <a:endParaRPr lang="en-US" dirty="0"/>
          </a:p>
        </p:txBody>
      </p:sp>
    </p:spTree>
    <p:extLst>
      <p:ext uri="{BB962C8B-B14F-4D97-AF65-F5344CB8AC3E}">
        <p14:creationId xmlns:p14="http://schemas.microsoft.com/office/powerpoint/2010/main" val="37801130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design</a:t>
            </a:r>
            <a:endParaRPr lang="en-US" dirty="0"/>
          </a:p>
        </p:txBody>
      </p:sp>
      <p:sp>
        <p:nvSpPr>
          <p:cNvPr id="3" name="Content Placeholder 2"/>
          <p:cNvSpPr>
            <a:spLocks noGrp="1"/>
          </p:cNvSpPr>
          <p:nvPr>
            <p:ph idx="1"/>
          </p:nvPr>
        </p:nvSpPr>
        <p:spPr/>
        <p:txBody>
          <a:bodyPr>
            <a:normAutofit/>
          </a:bodyPr>
          <a:lstStyle/>
          <a:p>
            <a:r>
              <a:rPr lang="en-US" sz="3200" dirty="0" smtClean="0"/>
              <a:t>Dealing with confounding variables</a:t>
            </a:r>
          </a:p>
          <a:p>
            <a:pPr lvl="1"/>
            <a:r>
              <a:rPr lang="en-US" sz="2800" dirty="0" smtClean="0"/>
              <a:t>Decide possible confounding variables </a:t>
            </a:r>
          </a:p>
          <a:p>
            <a:pPr lvl="1"/>
            <a:r>
              <a:rPr lang="en-US" sz="2800" dirty="0" smtClean="0"/>
              <a:t>Decide how to best to control them</a:t>
            </a:r>
          </a:p>
          <a:p>
            <a:pPr lvl="1"/>
            <a:r>
              <a:rPr lang="en-US" sz="2800" dirty="0" smtClean="0"/>
              <a:t>If can’t control the major ones, need to count them in the analysis</a:t>
            </a:r>
            <a:endParaRPr lang="en-US" sz="2800" dirty="0"/>
          </a:p>
        </p:txBody>
      </p:sp>
    </p:spTree>
    <p:extLst>
      <p:ext uri="{BB962C8B-B14F-4D97-AF65-F5344CB8AC3E}">
        <p14:creationId xmlns:p14="http://schemas.microsoft.com/office/powerpoint/2010/main" val="1321406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Arithmetic Mean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1"/>
                <a:ext cx="8229600" cy="4495799"/>
              </a:xfrm>
            </p:spPr>
            <p:txBody>
              <a:bodyPr>
                <a:normAutofit/>
              </a:bodyPr>
              <a:lstStyle/>
              <a:p>
                <a:r>
                  <a:rPr lang="en-US" dirty="0" smtClean="0"/>
                  <a:t>Definition: The arithmetic mean is the sum of all observations divided by the number of observations.</a:t>
                </a:r>
              </a:p>
              <a:p>
                <a:pPr marL="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𝑥</m:t>
                          </m:r>
                        </m:e>
                      </m:acc>
                      <m:r>
                        <a:rPr lang="en-US" b="0" i="1" dirty="0" smtClean="0">
                          <a:latin typeface="Cambria Math"/>
                        </a:rPr>
                        <m:t>=</m:t>
                      </m:r>
                      <m:f>
                        <m:fPr>
                          <m:ctrlPr>
                            <a:rPr lang="en-US" b="0" i="1" dirty="0" smtClean="0">
                              <a:latin typeface="Cambria Math" panose="02040503050406030204" pitchFamily="18" charset="0"/>
                            </a:rPr>
                          </m:ctrlPr>
                        </m:fPr>
                        <m:num>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1</m:t>
                              </m:r>
                            </m:sub>
                          </m:sSub>
                          <m:r>
                            <a:rPr lang="en-US" b="0" i="1" dirty="0" smtClean="0">
                              <a:latin typeface="Cambria Math"/>
                            </a:rPr>
                            <m:t>+</m:t>
                          </m:r>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2</m:t>
                              </m:r>
                            </m:sub>
                          </m:sSub>
                          <m:r>
                            <a:rPr lang="en-US" b="0" i="1" dirty="0" smtClean="0">
                              <a:latin typeface="Cambria Math"/>
                            </a:rPr>
                            <m:t>+…+</m:t>
                          </m:r>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𝑛</m:t>
                              </m:r>
                            </m:sub>
                          </m:sSub>
                        </m:num>
                        <m:den>
                          <m:r>
                            <a:rPr lang="en-US" b="0" i="1" dirty="0" smtClean="0">
                              <a:latin typeface="Cambria Math"/>
                            </a:rPr>
                            <m:t>𝑛</m:t>
                          </m:r>
                        </m:den>
                      </m:f>
                      <m:r>
                        <a:rPr lang="en-US" b="0" i="1" dirty="0" smtClean="0">
                          <a:latin typeface="Cambria Math"/>
                        </a:rPr>
                        <m:t> </m:t>
                      </m:r>
                      <m:r>
                        <a:rPr lang="en-US" b="0" i="1" dirty="0" smtClean="0">
                          <a:latin typeface="Cambria Math"/>
                        </a:rPr>
                        <m:t>𝑜𝑟</m:t>
                      </m:r>
                      <m:f>
                        <m:fPr>
                          <m:ctrlPr>
                            <a:rPr lang="en-US" b="0" i="1" dirty="0" smtClean="0">
                              <a:latin typeface="Cambria Math" panose="02040503050406030204" pitchFamily="18" charset="0"/>
                            </a:rPr>
                          </m:ctrlPr>
                        </m:fPr>
                        <m:num>
                          <m:r>
                            <a:rPr lang="en-US" b="0" i="1" dirty="0" smtClean="0">
                              <a:latin typeface="Cambria Math"/>
                            </a:rPr>
                            <m:t>1</m:t>
                          </m:r>
                        </m:num>
                        <m:den>
                          <m:r>
                            <a:rPr lang="en-US" b="0" i="1" dirty="0" smtClean="0">
                              <a:latin typeface="Cambria Math"/>
                            </a:rPr>
                            <m:t>𝑛</m:t>
                          </m:r>
                        </m:den>
                      </m:f>
                      <m:nary>
                        <m:naryPr>
                          <m:chr m:val="∑"/>
                          <m:ctrlPr>
                            <a:rPr lang="en-US" b="0" i="1" dirty="0" smtClean="0">
                              <a:latin typeface="Cambria Math" panose="02040503050406030204" pitchFamily="18" charset="0"/>
                            </a:rPr>
                          </m:ctrlPr>
                        </m:naryPr>
                        <m:sub>
                          <m:r>
                            <m:rPr>
                              <m:brk m:alnAt="23"/>
                            </m:rPr>
                            <a:rPr lang="en-US" b="0" i="1" dirty="0" smtClean="0">
                              <a:latin typeface="Cambria Math"/>
                            </a:rPr>
                            <m:t>𝑖</m:t>
                          </m:r>
                          <m:r>
                            <a:rPr lang="en-US" b="0" i="1" dirty="0" smtClean="0">
                              <a:latin typeface="Cambria Math"/>
                            </a:rPr>
                            <m:t>=1</m:t>
                          </m:r>
                        </m:sub>
                        <m:sup>
                          <m:r>
                            <a:rPr lang="en-US" b="0" i="1" dirty="0" smtClean="0">
                              <a:latin typeface="Cambria Math"/>
                            </a:rPr>
                            <m:t>𝑛</m:t>
                          </m:r>
                        </m:sup>
                        <m:e>
                          <m:sSub>
                            <m:sSubPr>
                              <m:ctrlPr>
                                <a:rPr lang="en-US" b="0" i="1" dirty="0" smtClean="0">
                                  <a:latin typeface="Cambria Math" panose="02040503050406030204" pitchFamily="18" charset="0"/>
                                </a:rPr>
                              </m:ctrlPr>
                            </m:sSubPr>
                            <m:e>
                              <m:r>
                                <a:rPr lang="en-US" b="0" i="1" dirty="0" smtClean="0">
                                  <a:latin typeface="Cambria Math"/>
                                </a:rPr>
                                <m:t>𝑥</m:t>
                              </m:r>
                            </m:e>
                            <m:sub>
                              <m:r>
                                <a:rPr lang="en-US" b="0" i="1" dirty="0" smtClean="0">
                                  <a:latin typeface="Cambria Math"/>
                                </a:rPr>
                                <m:t>𝑖</m:t>
                              </m:r>
                            </m:sub>
                          </m:sSub>
                        </m:e>
                      </m:nary>
                    </m:oMath>
                  </m:oMathPara>
                </a14:m>
                <a:endParaRPr lang="en-US" b="0" dirty="0" smtClean="0"/>
              </a:p>
              <a:p>
                <a:r>
                  <a:rPr lang="en-US" dirty="0" smtClean="0"/>
                  <a:t>The mean measures the center of a distribution.</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1"/>
                <a:ext cx="8229600" cy="4495799"/>
              </a:xfrm>
              <a:blipFill rotWithShape="1">
                <a:blip r:embed="rId2"/>
                <a:stretch>
                  <a:fillRect l="-1630" t="-1764" r="-296"/>
                </a:stretch>
              </a:blipFill>
            </p:spPr>
            <p:txBody>
              <a:bodyPr/>
              <a:lstStyle/>
              <a:p>
                <a:r>
                  <a:rPr lang="en-US">
                    <a:noFill/>
                  </a:rPr>
                  <a:t> </a:t>
                </a:r>
              </a:p>
            </p:txBody>
          </p:sp>
        </mc:Fallback>
      </mc:AlternateContent>
    </p:spTree>
    <p:extLst>
      <p:ext uri="{BB962C8B-B14F-4D97-AF65-F5344CB8AC3E}">
        <p14:creationId xmlns:p14="http://schemas.microsoft.com/office/powerpoint/2010/main" val="14605147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Arithmetic Mean</a:t>
            </a:r>
            <a:endParaRPr lang="en-US" dirty="0"/>
          </a:p>
        </p:txBody>
      </p:sp>
      <p:sp>
        <p:nvSpPr>
          <p:cNvPr id="3" name="Content Placeholder 2"/>
          <p:cNvSpPr>
            <a:spLocks noGrp="1"/>
          </p:cNvSpPr>
          <p:nvPr>
            <p:ph idx="1"/>
          </p:nvPr>
        </p:nvSpPr>
        <p:spPr>
          <a:xfrm>
            <a:off x="457200" y="1600201"/>
            <a:ext cx="8229600" cy="2133599"/>
          </a:xfrm>
        </p:spPr>
        <p:txBody>
          <a:bodyPr>
            <a:normAutofit fontScale="92500" lnSpcReduction="20000"/>
          </a:bodyPr>
          <a:lstStyle/>
          <a:p>
            <a:r>
              <a:rPr lang="en-US" dirty="0" smtClean="0"/>
              <a:t>Example: A sample of four liv-born infants was taken at a hospital in San Diego, CA. The birth weights, in g, were measured for these babies and recorded in the following table. What is the mean birth weight of the 6 infants?</a:t>
            </a:r>
          </a:p>
          <a:p>
            <a:pPr marL="0" indent="0">
              <a:buNone/>
            </a:pPr>
            <a:endParaRPr lang="en-US" dirty="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859997247"/>
                  </p:ext>
                </p:extLst>
              </p:nvPr>
            </p:nvGraphicFramePr>
            <p:xfrm>
              <a:off x="685799" y="37338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r>
                            <a:rPr lang="en-US" dirty="0" smtClean="0"/>
                            <a:t>Birth</a:t>
                          </a:r>
                          <a:r>
                            <a:rPr lang="en-US" baseline="0" dirty="0" smtClean="0"/>
                            <a:t> weight (</a:t>
                          </a:r>
                          <a14:m>
                            <m:oMath xmlns:m="http://schemas.openxmlformats.org/officeDocument/2006/math">
                              <m:sSub>
                                <m:sSubPr>
                                  <m:ctrlPr>
                                    <a:rPr lang="en-US" b="0" i="1" baseline="0" smtClean="0">
                                      <a:latin typeface="Cambria Math" panose="02040503050406030204" pitchFamily="18" charset="0"/>
                                    </a:rPr>
                                  </m:ctrlPr>
                                </m:sSubPr>
                                <m:e>
                                  <m:r>
                                    <a:rPr lang="en-US" b="0" i="1" baseline="0" smtClean="0">
                                      <a:latin typeface="Cambria Math"/>
                                    </a:rPr>
                                    <m:t>𝑥</m:t>
                                  </m:r>
                                </m:e>
                                <m:sub>
                                  <m:r>
                                    <a:rPr lang="en-US" b="0" i="1" baseline="0" smtClean="0">
                                      <a:latin typeface="Cambria Math"/>
                                    </a:rPr>
                                    <m:t>𝑖</m:t>
                                  </m:r>
                                </m:sub>
                              </m:sSub>
                            </m:oMath>
                          </a14:m>
                          <a:r>
                            <a:rPr lang="en-US" dirty="0" smtClean="0"/>
                            <a:t>)</a:t>
                          </a:r>
                          <a:endParaRPr lang="en-US" dirty="0"/>
                        </a:p>
                      </a:txBody>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859997247"/>
                  </p:ext>
                </p:extLst>
              </p:nvPr>
            </p:nvGraphicFramePr>
            <p:xfrm>
              <a:off x="685799" y="37338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endParaRPr lang="en-US"/>
                        </a:p>
                      </a:txBody>
                      <a:tcPr>
                        <a:blipFill rotWithShape="1">
                          <a:blip r:embed="rId2"/>
                          <a:stretch>
                            <a:fillRect t="-110000" r="-347719" b="-25000"/>
                          </a:stretch>
                        </a:blipFill>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sp>
            <p:nvSpPr>
              <p:cNvPr id="5" name="TextBox 4"/>
              <p:cNvSpPr txBox="1"/>
              <p:nvPr/>
            </p:nvSpPr>
            <p:spPr>
              <a:xfrm>
                <a:off x="685800" y="4886098"/>
                <a:ext cx="7772400" cy="61831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𝑥</m:t>
                          </m:r>
                        </m:e>
                      </m:acc>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3265+3260+3245+3484+4146+3323</m:t>
                          </m:r>
                        </m:num>
                        <m:den>
                          <m:r>
                            <a:rPr lang="en-US" b="0" i="1" smtClean="0">
                              <a:latin typeface="Cambria Math"/>
                            </a:rPr>
                            <m:t>6</m:t>
                          </m:r>
                        </m:den>
                      </m:f>
                      <m:r>
                        <a:rPr lang="en-US" b="0" i="1" smtClean="0">
                          <a:latin typeface="Cambria Math"/>
                        </a:rPr>
                        <m:t>=3453.83</m:t>
                      </m:r>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685800" y="4886098"/>
                <a:ext cx="7772400" cy="618311"/>
              </a:xfrm>
              <a:prstGeom prst="rect">
                <a:avLst/>
              </a:prstGeo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90439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Definition: The sample median is the middle number of a sorted data set</a:t>
                </a:r>
              </a:p>
              <a:p>
                <a:pPr lvl="1"/>
                <a:r>
                  <a:rPr lang="en-US" dirty="0" smtClean="0"/>
                  <a:t>The middle observation if </a:t>
                </a:r>
                <a14:m>
                  <m:oMath xmlns:m="http://schemas.openxmlformats.org/officeDocument/2006/math">
                    <m:r>
                      <a:rPr lang="en-US" b="0" i="1" smtClean="0">
                        <a:latin typeface="Cambria Math"/>
                      </a:rPr>
                      <m:t>𝑛</m:t>
                    </m:r>
                  </m:oMath>
                </a14:m>
                <a:r>
                  <a:rPr lang="en-US" dirty="0" smtClean="0"/>
                  <a:t> is odd</a:t>
                </a:r>
              </a:p>
              <a:p>
                <a:pPr lvl="1"/>
                <a:r>
                  <a:rPr lang="en-US" dirty="0" smtClean="0"/>
                  <a:t>The average of the middle two observations if </a:t>
                </a:r>
                <a14:m>
                  <m:oMath xmlns:m="http://schemas.openxmlformats.org/officeDocument/2006/math">
                    <m:r>
                      <a:rPr lang="en-US" b="0" i="1" smtClean="0">
                        <a:latin typeface="Cambria Math"/>
                      </a:rPr>
                      <m:t>𝑛</m:t>
                    </m:r>
                  </m:oMath>
                </a14:m>
                <a:r>
                  <a:rPr lang="en-US" dirty="0" smtClean="0"/>
                  <a:t> is even</a:t>
                </a:r>
              </a:p>
              <a:p>
                <a:r>
                  <a:rPr lang="en-US" dirty="0" smtClean="0"/>
                  <a:t>It also measures the center of a distribution</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630" t="-1752" r="-1185"/>
                </a:stretch>
              </a:blipFill>
            </p:spPr>
            <p:txBody>
              <a:bodyPr/>
              <a:lstStyle/>
              <a:p>
                <a:r>
                  <a:rPr lang="en-US">
                    <a:noFill/>
                  </a:rPr>
                  <a:t> </a:t>
                </a:r>
              </a:p>
            </p:txBody>
          </p:sp>
        </mc:Fallback>
      </mc:AlternateContent>
    </p:spTree>
    <p:extLst>
      <p:ext uri="{BB962C8B-B14F-4D97-AF65-F5344CB8AC3E}">
        <p14:creationId xmlns:p14="http://schemas.microsoft.com/office/powerpoint/2010/main" val="4404730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Median</a:t>
            </a:r>
            <a:endParaRPr lang="en-US" dirty="0"/>
          </a:p>
        </p:txBody>
      </p:sp>
      <p:sp>
        <p:nvSpPr>
          <p:cNvPr id="3" name="Content Placeholder 2"/>
          <p:cNvSpPr>
            <a:spLocks noGrp="1"/>
          </p:cNvSpPr>
          <p:nvPr>
            <p:ph idx="1"/>
          </p:nvPr>
        </p:nvSpPr>
        <p:spPr>
          <a:xfrm>
            <a:off x="457200" y="1600201"/>
            <a:ext cx="8229600" cy="1524000"/>
          </a:xfrm>
        </p:spPr>
        <p:txBody>
          <a:bodyPr>
            <a:normAutofit lnSpcReduction="10000"/>
          </a:bodyPr>
          <a:lstStyle/>
          <a:p>
            <a:r>
              <a:rPr lang="en-US" dirty="0" smtClean="0"/>
              <a:t>Example (continue with the birth weight example): What is the median birth weight of the 6 infants?</a:t>
            </a:r>
          </a:p>
          <a:p>
            <a:endParaRPr lang="en-US" dirty="0"/>
          </a:p>
          <a:p>
            <a:endParaRPr lang="en-US" dirty="0" smtClean="0"/>
          </a:p>
          <a:p>
            <a:pPr marL="0" indent="0">
              <a:buNone/>
            </a:pPr>
            <a:endParaRPr lang="en-US" dirty="0" smtClean="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19581403"/>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r>
                            <a:rPr lang="en-US" dirty="0" smtClean="0"/>
                            <a:t>Birth</a:t>
                          </a:r>
                          <a:r>
                            <a:rPr lang="en-US" baseline="0" dirty="0" smtClean="0"/>
                            <a:t> weight (</a:t>
                          </a:r>
                          <a14:m>
                            <m:oMath xmlns:m="http://schemas.openxmlformats.org/officeDocument/2006/math">
                              <m:sSub>
                                <m:sSubPr>
                                  <m:ctrlPr>
                                    <a:rPr lang="en-US" b="0" i="1" baseline="0" smtClean="0">
                                      <a:latin typeface="Cambria Math" panose="02040503050406030204" pitchFamily="18" charset="0"/>
                                    </a:rPr>
                                  </m:ctrlPr>
                                </m:sSubPr>
                                <m:e>
                                  <m:r>
                                    <a:rPr lang="en-US" b="0" i="1" baseline="0" smtClean="0">
                                      <a:latin typeface="Cambria Math"/>
                                    </a:rPr>
                                    <m:t>𝑥</m:t>
                                  </m:r>
                                </m:e>
                                <m:sub>
                                  <m:r>
                                    <a:rPr lang="en-US" b="0" i="1" baseline="0" smtClean="0">
                                      <a:latin typeface="Cambria Math"/>
                                    </a:rPr>
                                    <m:t>𝑖</m:t>
                                  </m:r>
                                </m:sub>
                              </m:sSub>
                            </m:oMath>
                          </a14:m>
                          <a:r>
                            <a:rPr lang="en-US" dirty="0" smtClean="0"/>
                            <a:t>)</a:t>
                          </a:r>
                          <a:endParaRPr lang="en-US" dirty="0"/>
                        </a:p>
                      </a:txBody>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19581403"/>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endParaRPr lang="en-US"/>
                        </a:p>
                      </a:txBody>
                      <a:tcPr>
                        <a:blipFill rotWithShape="1">
                          <a:blip r:embed="rId2"/>
                          <a:stretch>
                            <a:fillRect t="-108197" r="-347368" b="-24590"/>
                          </a:stretch>
                        </a:blipFill>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sp>
            <p:nvSpPr>
              <p:cNvPr id="5" name="TextBox 4"/>
              <p:cNvSpPr txBox="1"/>
              <p:nvPr/>
            </p:nvSpPr>
            <p:spPr>
              <a:xfrm>
                <a:off x="685800" y="4886098"/>
                <a:ext cx="7772400" cy="893514"/>
              </a:xfrm>
              <a:prstGeom prst="rect">
                <a:avLst/>
              </a:prstGeom>
              <a:noFill/>
            </p:spPr>
            <p:txBody>
              <a:bodyPr wrap="square" rtlCol="0">
                <a:spAutoFit/>
              </a:bodyPr>
              <a:lstStyle/>
              <a:p>
                <a:endParaRPr lang="en-US" b="0" i="1" dirty="0" smtClean="0">
                  <a:latin typeface="Cambria Math"/>
                </a:endParaRPr>
              </a:p>
              <a:p>
                <a:pPr/>
                <a14:m>
                  <m:oMathPara xmlns:m="http://schemas.openxmlformats.org/officeDocument/2006/math">
                    <m:oMathParaPr>
                      <m:jc m:val="centerGroup"/>
                    </m:oMathParaPr>
                    <m:oMath xmlns:m="http://schemas.openxmlformats.org/officeDocument/2006/math">
                      <m:r>
                        <a:rPr lang="en-US" b="0" i="1" smtClean="0">
                          <a:latin typeface="Cambria Math"/>
                        </a:rPr>
                        <m:t>𝑚𝑒𝑑𝑖𝑎𝑛</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3265+3323</m:t>
                          </m:r>
                        </m:num>
                        <m:den>
                          <m:r>
                            <a:rPr lang="en-US" b="0" i="1" smtClean="0">
                              <a:latin typeface="Cambria Math"/>
                            </a:rPr>
                            <m:t>2</m:t>
                          </m:r>
                        </m:den>
                      </m:f>
                      <m:r>
                        <a:rPr lang="en-US" b="0" i="1" smtClean="0">
                          <a:latin typeface="Cambria Math"/>
                        </a:rPr>
                        <m:t>=3294</m:t>
                      </m:r>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685800" y="4886098"/>
                <a:ext cx="7772400" cy="893514"/>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3733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Outlier effects on mean and median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r>
                  <a:rPr lang="en-US" dirty="0" smtClean="0"/>
                  <a:t>Mean is sensitive to outlier</a:t>
                </a:r>
              </a:p>
              <a:p>
                <a:pPr lvl="1"/>
                <a:r>
                  <a:rPr lang="en-US" dirty="0" smtClean="0"/>
                  <a:t>Example: Below was the mercury amount in tuna sushi in a restaurant at New York:</a:t>
                </a:r>
              </a:p>
              <a:p>
                <a:pPr marL="457200" lvl="1" indent="0">
                  <a:buNone/>
                </a:pPr>
                <a:r>
                  <a:rPr lang="en-US" dirty="0" smtClean="0"/>
                  <a:t> </a:t>
                </a:r>
                <a:r>
                  <a:rPr lang="en-US" dirty="0"/>
                  <a:t>0.10   </a:t>
                </a:r>
                <a:r>
                  <a:rPr lang="en-US" dirty="0" smtClean="0"/>
                  <a:t>0.54  0.56    0.75   0.95   1.25</a:t>
                </a:r>
                <a:endParaRPr lang="en-US" dirty="0"/>
              </a:p>
              <a:p>
                <a:pPr lvl="1"/>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r>
                      <a:rPr lang="en-US" b="0" i="1" smtClean="0">
                        <a:latin typeface="Cambria Math" panose="02040503050406030204" pitchFamily="18" charset="0"/>
                      </a:rPr>
                      <m:t>=</m:t>
                    </m:r>
                  </m:oMath>
                </a14:m>
                <a:r>
                  <a:rPr lang="en-US" dirty="0" smtClean="0"/>
                  <a:t>0.69</a:t>
                </a:r>
              </a:p>
              <a:p>
                <a:pPr lvl="1"/>
                <a:r>
                  <a:rPr lang="en-US" dirty="0" smtClean="0"/>
                  <a:t>If the data is </a:t>
                </a:r>
                <a:r>
                  <a:rPr lang="en-US" dirty="0"/>
                  <a:t>0.10     0.54	0.56	0.75	0.95	</a:t>
                </a:r>
                <a:r>
                  <a:rPr lang="en-US" dirty="0" smtClean="0"/>
                  <a:t>10</a:t>
                </a:r>
                <a:endParaRPr lang="en-US" dirty="0"/>
              </a:p>
              <a:p>
                <a:pPr lvl="1"/>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𝑥</m:t>
                        </m:r>
                      </m:e>
                    </m:acc>
                    <m:r>
                      <a:rPr lang="en-US" b="0" i="1" smtClean="0">
                        <a:latin typeface="Cambria Math" panose="02040503050406030204" pitchFamily="18" charset="0"/>
                      </a:rPr>
                      <m:t>=2.15</m:t>
                    </m:r>
                  </m:oMath>
                </a14:m>
                <a:endParaRPr lang="en-US" dirty="0"/>
              </a:p>
              <a:p>
                <a:r>
                  <a:rPr lang="en-US" dirty="0" smtClean="0"/>
                  <a:t>Median is not sensitive to outlier</a:t>
                </a:r>
              </a:p>
              <a:p>
                <a:pPr lvl="1"/>
                <a:r>
                  <a:rPr lang="en-US" dirty="0" smtClean="0"/>
                  <a:t>For the original data, med=</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0.56+0.75</m:t>
                        </m:r>
                      </m:num>
                      <m:den>
                        <m:r>
                          <a:rPr lang="en-US" i="1">
                            <a:latin typeface="Cambria Math" panose="02040503050406030204" pitchFamily="18" charset="0"/>
                          </a:rPr>
                          <m:t>2</m:t>
                        </m:r>
                      </m:den>
                    </m:f>
                    <m:r>
                      <a:rPr lang="en-US" i="1">
                        <a:latin typeface="Cambria Math" panose="02040503050406030204" pitchFamily="18" charset="0"/>
                      </a:rPr>
                      <m:t>=0.655</m:t>
                    </m:r>
                  </m:oMath>
                </a14:m>
                <a:endParaRPr lang="en-US" dirty="0"/>
              </a:p>
              <a:p>
                <a:pPr lvl="1"/>
                <a:r>
                  <a:rPr lang="en-US" dirty="0" smtClean="0"/>
                  <a:t>For the data with the outlier,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0.56+0.75</m:t>
                        </m:r>
                      </m:num>
                      <m:den>
                        <m:r>
                          <a:rPr lang="en-US" i="1">
                            <a:latin typeface="Cambria Math" panose="02040503050406030204" pitchFamily="18" charset="0"/>
                          </a:rPr>
                          <m:t>2</m:t>
                        </m:r>
                      </m:den>
                    </m:f>
                    <m:r>
                      <a:rPr lang="en-US" i="1">
                        <a:latin typeface="Cambria Math" panose="02040503050406030204" pitchFamily="18" charset="0"/>
                      </a:rPr>
                      <m:t>=0.655</m:t>
                    </m:r>
                  </m:oMath>
                </a14:m>
                <a:endParaRPr lang="en-US" dirty="0"/>
              </a:p>
              <a:p>
                <a:pPr lvl="1"/>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481" t="-3504" b="-135"/>
                </a:stretch>
              </a:blipFill>
            </p:spPr>
            <p:txBody>
              <a:bodyPr/>
              <a:lstStyle/>
              <a:p>
                <a:r>
                  <a:rPr lang="en-US">
                    <a:noFill/>
                  </a:rPr>
                  <a:t> </a:t>
                </a:r>
              </a:p>
            </p:txBody>
          </p:sp>
        </mc:Fallback>
      </mc:AlternateContent>
    </p:spTree>
    <p:extLst>
      <p:ext uri="{BB962C8B-B14F-4D97-AF65-F5344CB8AC3E}">
        <p14:creationId xmlns:p14="http://schemas.microsoft.com/office/powerpoint/2010/main" val="4133306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a:t>
            </a:r>
            <a:endParaRPr lang="en-US" dirty="0"/>
          </a:p>
        </p:txBody>
      </p:sp>
      <p:sp>
        <p:nvSpPr>
          <p:cNvPr id="3" name="Content Placeholder 2"/>
          <p:cNvSpPr>
            <a:spLocks noGrp="1"/>
          </p:cNvSpPr>
          <p:nvPr>
            <p:ph idx="1"/>
          </p:nvPr>
        </p:nvSpPr>
        <p:spPr>
          <a:xfrm>
            <a:off x="457200" y="1600201"/>
            <a:ext cx="8229600" cy="3048000"/>
          </a:xfrm>
        </p:spPr>
        <p:txBody>
          <a:bodyPr>
            <a:normAutofit lnSpcReduction="10000"/>
          </a:bodyPr>
          <a:lstStyle/>
          <a:p>
            <a:r>
              <a:rPr lang="en-US" dirty="0" smtClean="0"/>
              <a:t>Definition: the mode is the most frequently occurring value among all the observations.</a:t>
            </a:r>
          </a:p>
          <a:p>
            <a:r>
              <a:rPr lang="en-US" dirty="0" smtClean="0"/>
              <a:t>Example: Consider the sample of time intervals between successive menstrual periods, in days, for a group of 451 women shown in the table. What is the mode?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319211210"/>
              </p:ext>
            </p:extLst>
          </p:nvPr>
        </p:nvGraphicFramePr>
        <p:xfrm>
          <a:off x="914400" y="4419600"/>
          <a:ext cx="7620000" cy="1285240"/>
        </p:xfrm>
        <a:graphic>
          <a:graphicData uri="http://schemas.openxmlformats.org/drawingml/2006/table">
            <a:tbl>
              <a:tblPr firstRow="1" bandRow="1">
                <a:tableStyleId>{5C22544A-7EE6-4342-B048-85BDC9FD1C3A}</a:tableStyleId>
              </a:tblPr>
              <a:tblGrid>
                <a:gridCol w="1219200"/>
                <a:gridCol w="1066800"/>
                <a:gridCol w="1066800"/>
                <a:gridCol w="1066800"/>
                <a:gridCol w="1066800"/>
                <a:gridCol w="1066800"/>
                <a:gridCol w="1066800"/>
              </a:tblGrid>
              <a:tr h="370840">
                <a:tc>
                  <a:txBody>
                    <a:bodyPr/>
                    <a:lstStyle/>
                    <a:p>
                      <a:r>
                        <a:rPr lang="en-US" dirty="0" smtClean="0"/>
                        <a:t>Menstrual</a:t>
                      </a:r>
                      <a:r>
                        <a:rPr lang="en-US" baseline="0" dirty="0" smtClean="0"/>
                        <a:t> period (days)</a:t>
                      </a:r>
                      <a:endParaRPr lang="en-US" dirty="0"/>
                    </a:p>
                  </a:txBody>
                  <a:tcPr/>
                </a:tc>
                <a:tc>
                  <a:txBody>
                    <a:bodyPr/>
                    <a:lstStyle/>
                    <a:p>
                      <a:r>
                        <a:rPr lang="en-US" dirty="0" smtClean="0"/>
                        <a:t>25</a:t>
                      </a:r>
                      <a:endParaRPr lang="en-US" dirty="0"/>
                    </a:p>
                  </a:txBody>
                  <a:tcPr/>
                </a:tc>
                <a:tc>
                  <a:txBody>
                    <a:bodyPr/>
                    <a:lstStyle/>
                    <a:p>
                      <a:r>
                        <a:rPr lang="en-US" dirty="0" smtClean="0"/>
                        <a:t>26</a:t>
                      </a:r>
                      <a:endParaRPr lang="en-US" dirty="0"/>
                    </a:p>
                  </a:txBody>
                  <a:tcPr/>
                </a:tc>
                <a:tc>
                  <a:txBody>
                    <a:bodyPr/>
                    <a:lstStyle/>
                    <a:p>
                      <a:r>
                        <a:rPr lang="en-US" dirty="0" smtClean="0"/>
                        <a:t>27</a:t>
                      </a:r>
                      <a:endParaRPr lang="en-US" dirty="0"/>
                    </a:p>
                  </a:txBody>
                  <a:tcPr/>
                </a:tc>
                <a:tc>
                  <a:txBody>
                    <a:bodyPr/>
                    <a:lstStyle/>
                    <a:p>
                      <a:r>
                        <a:rPr lang="en-US" dirty="0" smtClean="0"/>
                        <a:t>28</a:t>
                      </a:r>
                      <a:endParaRPr lang="en-US" dirty="0"/>
                    </a:p>
                  </a:txBody>
                  <a:tcPr/>
                </a:tc>
                <a:tc>
                  <a:txBody>
                    <a:bodyPr/>
                    <a:lstStyle/>
                    <a:p>
                      <a:r>
                        <a:rPr lang="en-US" dirty="0" smtClean="0"/>
                        <a:t>29</a:t>
                      </a:r>
                      <a:endParaRPr lang="en-US" dirty="0"/>
                    </a:p>
                  </a:txBody>
                  <a:tcPr/>
                </a:tc>
                <a:tc>
                  <a:txBody>
                    <a:bodyPr/>
                    <a:lstStyle/>
                    <a:p>
                      <a:r>
                        <a:rPr lang="en-US" dirty="0" smtClean="0"/>
                        <a:t>30</a:t>
                      </a:r>
                      <a:endParaRPr lang="en-US" dirty="0"/>
                    </a:p>
                  </a:txBody>
                  <a:tcPr/>
                </a:tc>
              </a:tr>
              <a:tr h="370840">
                <a:tc>
                  <a:txBody>
                    <a:bodyPr/>
                    <a:lstStyle/>
                    <a:p>
                      <a:r>
                        <a:rPr lang="en-US" dirty="0" smtClean="0"/>
                        <a:t>Frequency</a:t>
                      </a:r>
                      <a:endParaRPr lang="en-US" dirty="0"/>
                    </a:p>
                  </a:txBody>
                  <a:tcPr/>
                </a:tc>
                <a:tc>
                  <a:txBody>
                    <a:bodyPr/>
                    <a:lstStyle/>
                    <a:p>
                      <a:r>
                        <a:rPr lang="en-US" dirty="0" smtClean="0"/>
                        <a:t>10</a:t>
                      </a:r>
                      <a:endParaRPr lang="en-US" dirty="0"/>
                    </a:p>
                  </a:txBody>
                  <a:tcPr/>
                </a:tc>
                <a:tc>
                  <a:txBody>
                    <a:bodyPr/>
                    <a:lstStyle/>
                    <a:p>
                      <a:r>
                        <a:rPr lang="en-US" dirty="0" smtClean="0"/>
                        <a:t>28</a:t>
                      </a:r>
                      <a:endParaRPr lang="en-US" dirty="0"/>
                    </a:p>
                  </a:txBody>
                  <a:tcPr/>
                </a:tc>
                <a:tc>
                  <a:txBody>
                    <a:bodyPr/>
                    <a:lstStyle/>
                    <a:p>
                      <a:r>
                        <a:rPr lang="en-US" dirty="0" smtClean="0"/>
                        <a:t>64</a:t>
                      </a:r>
                      <a:endParaRPr lang="en-US" dirty="0"/>
                    </a:p>
                  </a:txBody>
                  <a:tcPr/>
                </a:tc>
                <a:tc>
                  <a:txBody>
                    <a:bodyPr/>
                    <a:lstStyle/>
                    <a:p>
                      <a:r>
                        <a:rPr lang="en-US" dirty="0" smtClean="0"/>
                        <a:t>185</a:t>
                      </a:r>
                      <a:endParaRPr lang="en-US" dirty="0"/>
                    </a:p>
                  </a:txBody>
                  <a:tcPr/>
                </a:tc>
                <a:tc>
                  <a:txBody>
                    <a:bodyPr/>
                    <a:lstStyle/>
                    <a:p>
                      <a:r>
                        <a:rPr lang="en-US" dirty="0" smtClean="0"/>
                        <a:t>96</a:t>
                      </a:r>
                      <a:endParaRPr lang="en-US" dirty="0"/>
                    </a:p>
                  </a:txBody>
                  <a:tcPr/>
                </a:tc>
                <a:tc>
                  <a:txBody>
                    <a:bodyPr/>
                    <a:lstStyle/>
                    <a:p>
                      <a:r>
                        <a:rPr lang="en-US" dirty="0" smtClean="0"/>
                        <a:t>63</a:t>
                      </a:r>
                      <a:endParaRPr lang="en-US" dirty="0"/>
                    </a:p>
                  </a:txBody>
                  <a:tcPr/>
                </a:tc>
              </a:tr>
            </a:tbl>
          </a:graphicData>
        </a:graphic>
      </p:graphicFrame>
      <p:sp>
        <p:nvSpPr>
          <p:cNvPr id="5" name="Rounded Rectangle 4"/>
          <p:cNvSpPr/>
          <p:nvPr/>
        </p:nvSpPr>
        <p:spPr>
          <a:xfrm>
            <a:off x="5410200" y="4419600"/>
            <a:ext cx="762000" cy="12954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71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Quartiles/percentiles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Definition of </a:t>
            </a:r>
            <a:r>
              <a:rPr lang="en-US" dirty="0" err="1" smtClean="0"/>
              <a:t>p</a:t>
            </a:r>
            <a:r>
              <a:rPr lang="en-US" baseline="30000" dirty="0" err="1" smtClean="0"/>
              <a:t>th</a:t>
            </a:r>
            <a:r>
              <a:rPr lang="en-US" dirty="0" smtClean="0"/>
              <a:t> percentile: p% of the observations are smaller than it</a:t>
            </a:r>
          </a:p>
          <a:p>
            <a:r>
              <a:rPr lang="en-US" dirty="0" smtClean="0"/>
              <a:t>Definition of 1</a:t>
            </a:r>
            <a:r>
              <a:rPr lang="en-US" baseline="30000" dirty="0" smtClean="0"/>
              <a:t>st</a:t>
            </a:r>
            <a:r>
              <a:rPr lang="en-US" dirty="0" smtClean="0"/>
              <a:t> quartile (25</a:t>
            </a:r>
            <a:r>
              <a:rPr lang="en-US" baseline="30000" dirty="0" smtClean="0"/>
              <a:t>th</a:t>
            </a:r>
            <a:r>
              <a:rPr lang="en-US" dirty="0" smtClean="0"/>
              <a:t> percentile): 25% of the observations are smaller than the 1</a:t>
            </a:r>
            <a:r>
              <a:rPr lang="en-US" baseline="30000" dirty="0" smtClean="0"/>
              <a:t>st</a:t>
            </a:r>
            <a:r>
              <a:rPr lang="en-US" dirty="0" smtClean="0"/>
              <a:t> quartile; the median of the observations below the overall median</a:t>
            </a:r>
          </a:p>
          <a:p>
            <a:r>
              <a:rPr lang="en-US" dirty="0" smtClean="0"/>
              <a:t>Definition of 3</a:t>
            </a:r>
            <a:r>
              <a:rPr lang="en-US" baseline="30000" dirty="0" smtClean="0"/>
              <a:t>rd</a:t>
            </a:r>
            <a:r>
              <a:rPr lang="en-US" dirty="0" smtClean="0"/>
              <a:t> quartile (75</a:t>
            </a:r>
            <a:r>
              <a:rPr lang="en-US" baseline="30000" dirty="0" smtClean="0"/>
              <a:t>th</a:t>
            </a:r>
            <a:r>
              <a:rPr lang="en-US" dirty="0" smtClean="0"/>
              <a:t> percentile): 75% of the observations are smaller than the 3</a:t>
            </a:r>
            <a:r>
              <a:rPr lang="en-US" baseline="30000" dirty="0" smtClean="0"/>
              <a:t>rd</a:t>
            </a:r>
            <a:r>
              <a:rPr lang="en-US" dirty="0" smtClean="0"/>
              <a:t> quartile; the median of the observations above the overall median</a:t>
            </a:r>
            <a:endParaRPr lang="en-US" dirty="0"/>
          </a:p>
        </p:txBody>
      </p:sp>
    </p:spTree>
    <p:extLst>
      <p:ext uri="{BB962C8B-B14F-4D97-AF65-F5344CB8AC3E}">
        <p14:creationId xmlns:p14="http://schemas.microsoft.com/office/powerpoint/2010/main" val="36282333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Quartiles/percentiles</a:t>
            </a:r>
            <a:endParaRPr lang="en-US" dirty="0"/>
          </a:p>
        </p:txBody>
      </p:sp>
      <p:sp>
        <p:nvSpPr>
          <p:cNvPr id="3" name="Content Placeholder 2"/>
          <p:cNvSpPr>
            <a:spLocks noGrp="1"/>
          </p:cNvSpPr>
          <p:nvPr>
            <p:ph idx="1"/>
          </p:nvPr>
        </p:nvSpPr>
        <p:spPr>
          <a:xfrm>
            <a:off x="457200" y="1600201"/>
            <a:ext cx="8229600" cy="1676400"/>
          </a:xfrm>
        </p:spPr>
        <p:txBody>
          <a:bodyPr/>
          <a:lstStyle/>
          <a:p>
            <a:r>
              <a:rPr lang="en-US" dirty="0" smtClean="0"/>
              <a:t>Example (cont.) What is the 1</a:t>
            </a:r>
            <a:r>
              <a:rPr lang="en-US" baseline="30000" dirty="0" smtClean="0"/>
              <a:t>st</a:t>
            </a:r>
            <a:r>
              <a:rPr lang="en-US" dirty="0" smtClean="0"/>
              <a:t> quartile of the birth weight of the 6 infants? What is the 3</a:t>
            </a:r>
            <a:r>
              <a:rPr lang="en-US" baseline="30000" dirty="0" smtClean="0"/>
              <a:t>rd</a:t>
            </a:r>
            <a:r>
              <a:rPr lang="en-US" dirty="0" smtClean="0"/>
              <a:t> quartile?</a:t>
            </a:r>
            <a:endParaRPr lang="en-US" dirty="0"/>
          </a:p>
        </p:txBody>
      </p:sp>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202311488"/>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r>
                            <a:rPr lang="en-US" dirty="0" smtClean="0"/>
                            <a:t>Birth</a:t>
                          </a:r>
                          <a:r>
                            <a:rPr lang="en-US" baseline="0" dirty="0" smtClean="0"/>
                            <a:t> weight (</a:t>
                          </a:r>
                          <a14:m>
                            <m:oMath xmlns:m="http://schemas.openxmlformats.org/officeDocument/2006/math">
                              <m:sSub>
                                <m:sSubPr>
                                  <m:ctrlPr>
                                    <a:rPr lang="en-US" b="0" i="1" baseline="0" smtClean="0">
                                      <a:latin typeface="Cambria Math" panose="02040503050406030204" pitchFamily="18" charset="0"/>
                                    </a:rPr>
                                  </m:ctrlPr>
                                </m:sSubPr>
                                <m:e>
                                  <m:r>
                                    <a:rPr lang="en-US" b="0" i="1" baseline="0" smtClean="0">
                                      <a:latin typeface="Cambria Math"/>
                                    </a:rPr>
                                    <m:t>𝑥</m:t>
                                  </m:r>
                                </m:e>
                                <m:sub>
                                  <m:r>
                                    <a:rPr lang="en-US" b="0" i="1" baseline="0" smtClean="0">
                                      <a:latin typeface="Cambria Math"/>
                                    </a:rPr>
                                    <m:t>𝑖</m:t>
                                  </m:r>
                                </m:sub>
                              </m:sSub>
                            </m:oMath>
                          </a14:m>
                          <a:r>
                            <a:rPr lang="en-US" dirty="0" smtClean="0"/>
                            <a:t>)</a:t>
                          </a:r>
                          <a:endParaRPr lang="en-US" dirty="0"/>
                        </a:p>
                      </a:txBody>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202311488"/>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endParaRPr lang="en-US"/>
                        </a:p>
                      </a:txBody>
                      <a:tcPr>
                        <a:blipFill rotWithShape="1">
                          <a:blip r:embed="rId2"/>
                          <a:stretch>
                            <a:fillRect t="-108197" r="-347368" b="-24590"/>
                          </a:stretch>
                        </a:blipFill>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Fallback>
      </mc:AlternateContent>
    </p:spTree>
    <p:extLst>
      <p:ext uri="{BB962C8B-B14F-4D97-AF65-F5344CB8AC3E}">
        <p14:creationId xmlns:p14="http://schemas.microsoft.com/office/powerpoint/2010/main" val="927053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Range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Definition: difference between the largest and the smallest observations. </a:t>
                </a:r>
                <a14:m>
                  <m:oMath xmlns:m="http://schemas.openxmlformats.org/officeDocument/2006/math">
                    <m:r>
                      <a:rPr lang="en-US" b="0" i="1" smtClean="0">
                        <a:latin typeface="Cambria Math"/>
                      </a:rPr>
                      <m:t>𝑚𝑎𝑥</m:t>
                    </m:r>
                    <m:r>
                      <a:rPr lang="en-US" b="0" i="1" smtClean="0">
                        <a:latin typeface="Cambria Math"/>
                      </a:rPr>
                      <m:t>−</m:t>
                    </m:r>
                    <m:r>
                      <a:rPr lang="en-US" b="0" i="1" smtClean="0">
                        <a:latin typeface="Cambria Math"/>
                      </a:rPr>
                      <m:t>𝑚𝑖𝑛</m:t>
                    </m:r>
                  </m:oMath>
                </a14:m>
                <a:endParaRPr lang="en-US" b="0" dirty="0" smtClean="0"/>
              </a:p>
              <a:p>
                <a:r>
                  <a:rPr lang="en-US" dirty="0" smtClean="0"/>
                  <a:t>In the example, range=4146-3245=901</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630" t="-1752" r="-1778"/>
                </a:stretch>
              </a:blipFill>
            </p:spPr>
            <p:txBody>
              <a:bodyPr/>
              <a:lstStyle/>
              <a:p>
                <a:r>
                  <a:rPr lang="en-US">
                    <a:noFill/>
                  </a:rPr>
                  <a:t> </a:t>
                </a:r>
              </a:p>
            </p:txBody>
          </p:sp>
        </mc:Fallback>
      </mc:AlternateContent>
    </p:spTree>
    <p:extLst>
      <p:ext uri="{BB962C8B-B14F-4D97-AF65-F5344CB8AC3E}">
        <p14:creationId xmlns:p14="http://schemas.microsoft.com/office/powerpoint/2010/main" val="625188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statistics?</a:t>
            </a:r>
            <a:endParaRPr lang="en-US" dirty="0"/>
          </a:p>
        </p:txBody>
      </p:sp>
      <p:sp>
        <p:nvSpPr>
          <p:cNvPr id="3" name="Content Placeholder 2"/>
          <p:cNvSpPr>
            <a:spLocks noGrp="1"/>
          </p:cNvSpPr>
          <p:nvPr>
            <p:ph idx="1"/>
          </p:nvPr>
        </p:nvSpPr>
        <p:spPr/>
        <p:txBody>
          <a:bodyPr/>
          <a:lstStyle/>
          <a:p>
            <a:r>
              <a:rPr lang="en-US" dirty="0" smtClean="0"/>
              <a:t>Discussion</a:t>
            </a:r>
          </a:p>
          <a:p>
            <a:pPr lvl="1"/>
            <a:r>
              <a:rPr lang="en-US" dirty="0" smtClean="0"/>
              <a:t>How to prove “lung cancer and smoking are related”?</a:t>
            </a:r>
            <a:endParaRPr lang="en-US" dirty="0"/>
          </a:p>
        </p:txBody>
      </p:sp>
    </p:spTree>
    <p:extLst>
      <p:ext uri="{BB962C8B-B14F-4D97-AF65-F5344CB8AC3E}">
        <p14:creationId xmlns:p14="http://schemas.microsoft.com/office/powerpoint/2010/main" val="2666549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deviation &amp; Variance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smtClean="0"/>
                  <a:t>Definition: The sample standard deviation, is</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𝑠</m:t>
                      </m:r>
                      <m:r>
                        <a:rPr lang="en-US" b="0" i="1" smtClean="0">
                          <a:latin typeface="Cambria Math"/>
                        </a:rPr>
                        <m:t>=</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1</m:t>
                                          </m:r>
                                        </m:sub>
                                      </m:sSub>
                                      <m:r>
                                        <a:rPr lang="en-US" b="0" i="1" smtClean="0">
                                          <a:latin typeface="Cambria Math"/>
                                        </a:rPr>
                                        <m:t>−</m:t>
                                      </m:r>
                                      <m:acc>
                                        <m:accPr>
                                          <m:chr m:val="̅"/>
                                          <m:ctrlPr>
                                            <a:rPr lang="en-US" b="0" i="1" smtClean="0">
                                              <a:latin typeface="Cambria Math" panose="02040503050406030204" pitchFamily="18" charset="0"/>
                                            </a:rPr>
                                          </m:ctrlPr>
                                        </m:accPr>
                                        <m:e>
                                          <m:r>
                                            <a:rPr lang="en-US" b="0" i="1" smtClean="0">
                                              <a:latin typeface="Cambria Math"/>
                                            </a:rPr>
                                            <m:t>𝑥</m:t>
                                          </m:r>
                                        </m:e>
                                      </m:acc>
                                    </m:e>
                                  </m:d>
                                </m:e>
                                <m:sup>
                                  <m:r>
                                    <a:rPr lang="en-US" b="0" i="1" smtClean="0">
                                      <a:latin typeface="Cambria Math"/>
                                    </a:rPr>
                                    <m:t>2</m:t>
                                  </m:r>
                                </m:sup>
                              </m:sSup>
                              <m:r>
                                <a:rPr lang="en-US" b="0" i="1" smtClean="0">
                                  <a:latin typeface="Cambria Math"/>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𝑛</m:t>
                                          </m:r>
                                        </m:sub>
                                      </m:sSub>
                                      <m:r>
                                        <a:rPr lang="en-US" b="0" i="1" smtClean="0">
                                          <a:latin typeface="Cambria Math"/>
                                        </a:rPr>
                                        <m:t>−</m:t>
                                      </m:r>
                                      <m:acc>
                                        <m:accPr>
                                          <m:chr m:val="̅"/>
                                          <m:ctrlPr>
                                            <a:rPr lang="en-US" b="0" i="1" smtClean="0">
                                              <a:latin typeface="Cambria Math" panose="02040503050406030204" pitchFamily="18" charset="0"/>
                                            </a:rPr>
                                          </m:ctrlPr>
                                        </m:accPr>
                                        <m:e>
                                          <m:r>
                                            <a:rPr lang="en-US" b="0" i="1" smtClean="0">
                                              <a:latin typeface="Cambria Math"/>
                                            </a:rPr>
                                            <m:t>𝑥</m:t>
                                          </m:r>
                                        </m:e>
                                      </m:acc>
                                    </m:e>
                                  </m:d>
                                </m:e>
                                <m:sup>
                                  <m:r>
                                    <a:rPr lang="en-US" b="0" i="1" smtClean="0">
                                      <a:latin typeface="Cambria Math"/>
                                    </a:rPr>
                                    <m:t>2</m:t>
                                  </m:r>
                                </m:sup>
                              </m:sSup>
                            </m:num>
                            <m:den>
                              <m:r>
                                <a:rPr lang="en-US" b="0" i="1" smtClean="0">
                                  <a:latin typeface="Cambria Math"/>
                                </a:rPr>
                                <m:t>𝑛</m:t>
                              </m:r>
                              <m:r>
                                <a:rPr lang="en-US" b="0" i="1" smtClean="0">
                                  <a:latin typeface="Cambria Math"/>
                                </a:rPr>
                                <m:t>−1</m:t>
                              </m:r>
                            </m:den>
                          </m:f>
                        </m:e>
                      </m:rad>
                      <m:r>
                        <a:rPr lang="en-US" b="0" i="1" smtClean="0">
                          <a:latin typeface="Cambria Math"/>
                        </a:rPr>
                        <m:t>=</m:t>
                      </m:r>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nary>
                                <m:naryPr>
                                  <m:chr m:val="∑"/>
                                  <m:ctrlPr>
                                    <a:rPr lang="en-US" b="0" i="1" smtClean="0">
                                      <a:latin typeface="Cambria Math" panose="02040503050406030204" pitchFamily="18" charset="0"/>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𝑛</m:t>
                                  </m:r>
                                </m:sup>
                                <m:e>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a:rPr>
                                                <m:t>𝑥</m:t>
                                              </m:r>
                                            </m:e>
                                            <m:sub>
                                              <m:r>
                                                <a:rPr lang="en-US" b="0" i="1" smtClean="0">
                                                  <a:latin typeface="Cambria Math"/>
                                                </a:rPr>
                                                <m:t>𝑖</m:t>
                                              </m:r>
                                            </m:sub>
                                          </m:sSub>
                                          <m:r>
                                            <a:rPr lang="en-US" b="0" i="1" smtClean="0">
                                              <a:latin typeface="Cambria Math"/>
                                            </a:rPr>
                                            <m:t>−</m:t>
                                          </m:r>
                                          <m:acc>
                                            <m:accPr>
                                              <m:chr m:val="̅"/>
                                              <m:ctrlPr>
                                                <a:rPr lang="en-US" b="0" i="1" smtClean="0">
                                                  <a:latin typeface="Cambria Math" panose="02040503050406030204" pitchFamily="18" charset="0"/>
                                                </a:rPr>
                                              </m:ctrlPr>
                                            </m:accPr>
                                            <m:e>
                                              <m:r>
                                                <a:rPr lang="en-US" b="0" i="1" smtClean="0">
                                                  <a:latin typeface="Cambria Math"/>
                                                </a:rPr>
                                                <m:t>𝑥</m:t>
                                              </m:r>
                                            </m:e>
                                          </m:acc>
                                        </m:e>
                                      </m:d>
                                    </m:e>
                                    <m:sup>
                                      <m:r>
                                        <a:rPr lang="en-US" b="0" i="1" smtClean="0">
                                          <a:latin typeface="Cambria Math"/>
                                        </a:rPr>
                                        <m:t>2</m:t>
                                      </m:r>
                                    </m:sup>
                                  </m:sSup>
                                </m:e>
                              </m:nary>
                            </m:num>
                            <m:den>
                              <m:r>
                                <a:rPr lang="en-US" b="0" i="1" smtClean="0">
                                  <a:latin typeface="Cambria Math"/>
                                </a:rPr>
                                <m:t>𝑛</m:t>
                              </m:r>
                              <m:r>
                                <a:rPr lang="en-US" b="0" i="1" smtClean="0">
                                  <a:latin typeface="Cambria Math"/>
                                </a:rPr>
                                <m:t>−1</m:t>
                              </m:r>
                            </m:den>
                          </m:f>
                        </m:e>
                      </m:rad>
                    </m:oMath>
                  </m:oMathPara>
                </a14:m>
                <a:endParaRPr lang="en-US" dirty="0" smtClean="0"/>
              </a:p>
              <a:p>
                <a:r>
                  <a:rPr lang="en-US" dirty="0" smtClean="0"/>
                  <a:t>Definition: The sample variance is the standard deviation square,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a:rPr>
                          <m:t>𝑠</m:t>
                        </m:r>
                      </m:e>
                      <m:sup>
                        <m:r>
                          <a:rPr lang="en-US" b="0" i="1" smtClean="0">
                            <a:latin typeface="Cambria Math"/>
                          </a:rPr>
                          <m:t>2</m:t>
                        </m:r>
                      </m:sup>
                    </m:sSup>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630" t="-2830" b="-1482"/>
                </a:stretch>
              </a:blipFill>
            </p:spPr>
            <p:txBody>
              <a:bodyPr/>
              <a:lstStyle/>
              <a:p>
                <a:r>
                  <a:rPr lang="en-US">
                    <a:noFill/>
                  </a:rPr>
                  <a:t> </a:t>
                </a:r>
              </a:p>
            </p:txBody>
          </p:sp>
        </mc:Fallback>
      </mc:AlternateContent>
    </p:spTree>
    <p:extLst>
      <p:ext uri="{BB962C8B-B14F-4D97-AF65-F5344CB8AC3E}">
        <p14:creationId xmlns:p14="http://schemas.microsoft.com/office/powerpoint/2010/main" val="34497821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deviation and variance</a:t>
            </a:r>
            <a:endParaRPr lang="en-US" dirty="0"/>
          </a:p>
        </p:txBody>
      </p:sp>
      <p:sp>
        <p:nvSpPr>
          <p:cNvPr id="3" name="Content Placeholder 2"/>
          <p:cNvSpPr>
            <a:spLocks noGrp="1"/>
          </p:cNvSpPr>
          <p:nvPr>
            <p:ph idx="1"/>
          </p:nvPr>
        </p:nvSpPr>
        <p:spPr>
          <a:xfrm>
            <a:off x="457200" y="1600201"/>
            <a:ext cx="8229600" cy="1447800"/>
          </a:xfrm>
        </p:spPr>
        <p:txBody>
          <a:bodyPr>
            <a:normAutofit lnSpcReduction="10000"/>
          </a:bodyPr>
          <a:lstStyle/>
          <a:p>
            <a:r>
              <a:rPr lang="en-US" dirty="0" smtClean="0"/>
              <a:t>Example (cont.) What is the standard deviation of the birth weight of 6 infants? What is the variance?</a:t>
            </a:r>
            <a:endParaRPr lang="en-US" dirty="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202311488"/>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r>
                            <a:rPr lang="en-US" dirty="0" smtClean="0"/>
                            <a:t>Birth</a:t>
                          </a:r>
                          <a:r>
                            <a:rPr lang="en-US" baseline="0" dirty="0" smtClean="0"/>
                            <a:t> weight (</a:t>
                          </a:r>
                          <a14:m>
                            <m:oMath xmlns:m="http://schemas.openxmlformats.org/officeDocument/2006/math">
                              <m:sSub>
                                <m:sSubPr>
                                  <m:ctrlPr>
                                    <a:rPr lang="en-US" b="0" i="1" baseline="0" smtClean="0">
                                      <a:latin typeface="Cambria Math" panose="02040503050406030204" pitchFamily="18" charset="0"/>
                                    </a:rPr>
                                  </m:ctrlPr>
                                </m:sSubPr>
                                <m:e>
                                  <m:r>
                                    <a:rPr lang="en-US" b="0" i="1" baseline="0" smtClean="0">
                                      <a:latin typeface="Cambria Math"/>
                                    </a:rPr>
                                    <m:t>𝑥</m:t>
                                  </m:r>
                                </m:e>
                                <m:sub>
                                  <m:r>
                                    <a:rPr lang="en-US" b="0" i="1" baseline="0" smtClean="0">
                                      <a:latin typeface="Cambria Math"/>
                                    </a:rPr>
                                    <m:t>𝑖</m:t>
                                  </m:r>
                                </m:sub>
                              </m:sSub>
                            </m:oMath>
                          </a14:m>
                          <a:r>
                            <a:rPr lang="en-US" dirty="0" smtClean="0"/>
                            <a:t>)</a:t>
                          </a:r>
                          <a:endParaRPr lang="en-US" dirty="0"/>
                        </a:p>
                      </a:txBody>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202311488"/>
                  </p:ext>
                </p:extLst>
              </p:nvPr>
            </p:nvGraphicFramePr>
            <p:xfrm>
              <a:off x="609600" y="3200400"/>
              <a:ext cx="7772401" cy="741680"/>
            </p:xfrm>
            <a:graphic>
              <a:graphicData uri="http://schemas.openxmlformats.org/drawingml/2006/table">
                <a:tbl>
                  <a:tblPr firstRow="1" bandRow="1">
                    <a:tableStyleId>{5C22544A-7EE6-4342-B048-85BDC9FD1C3A}</a:tableStyleId>
                  </a:tblPr>
                  <a:tblGrid>
                    <a:gridCol w="1738564"/>
                    <a:gridCol w="920417"/>
                    <a:gridCol w="1022684"/>
                    <a:gridCol w="1022684"/>
                    <a:gridCol w="1022684"/>
                    <a:gridCol w="1022684"/>
                    <a:gridCol w="1022684"/>
                  </a:tblGrid>
                  <a:tr h="370840">
                    <a:tc>
                      <a:txBody>
                        <a:bodyPr/>
                        <a:lstStyle/>
                        <a:p>
                          <a:r>
                            <a:rPr lang="en-US" dirty="0" smtClean="0"/>
                            <a:t>Individual</a:t>
                          </a:r>
                          <a:r>
                            <a:rPr lang="en-US" baseline="0" dirty="0" smtClean="0"/>
                            <a:t> (</a:t>
                          </a:r>
                          <a:r>
                            <a:rPr lang="en-US" baseline="0" dirty="0" err="1" smtClean="0"/>
                            <a:t>i</a:t>
                          </a:r>
                          <a:r>
                            <a:rPr lang="en-US" baseline="0" dirty="0" smtClean="0"/>
                            <a:t>)</a:t>
                          </a:r>
                          <a:endParaRPr lang="en-US" dirty="0"/>
                        </a:p>
                      </a:txBody>
                      <a:tcPr/>
                    </a:tc>
                    <a:tc>
                      <a:txBody>
                        <a:bodyPr/>
                        <a:lstStyle/>
                        <a:p>
                          <a:r>
                            <a:rPr lang="en-US" dirty="0" smtClean="0"/>
                            <a:t>1</a:t>
                          </a:r>
                          <a:endParaRPr lang="en-US" dirty="0"/>
                        </a:p>
                      </a:txBody>
                      <a:tcPr/>
                    </a:tc>
                    <a:tc>
                      <a:txBody>
                        <a:bodyPr/>
                        <a:lstStyle/>
                        <a:p>
                          <a:r>
                            <a:rPr lang="en-US" dirty="0" smtClean="0"/>
                            <a:t>2</a:t>
                          </a:r>
                          <a:endParaRPr lang="en-US" dirty="0"/>
                        </a:p>
                      </a:txBody>
                      <a:tcPr/>
                    </a:tc>
                    <a:tc>
                      <a:txBody>
                        <a:bodyPr/>
                        <a:lstStyle/>
                        <a:p>
                          <a:r>
                            <a:rPr lang="en-US" dirty="0" smtClean="0"/>
                            <a:t>3</a:t>
                          </a:r>
                          <a:endParaRPr lang="en-US" dirty="0"/>
                        </a:p>
                      </a:txBody>
                      <a:tcPr/>
                    </a:tc>
                    <a:tc>
                      <a:txBody>
                        <a:bodyPr/>
                        <a:lstStyle/>
                        <a:p>
                          <a:r>
                            <a:rPr lang="en-US" dirty="0" smtClean="0"/>
                            <a:t>4</a:t>
                          </a:r>
                          <a:endParaRPr lang="en-US" dirty="0"/>
                        </a:p>
                      </a:txBody>
                      <a:tcPr/>
                    </a:tc>
                    <a:tc>
                      <a:txBody>
                        <a:bodyPr/>
                        <a:lstStyle/>
                        <a:p>
                          <a:r>
                            <a:rPr lang="en-US" dirty="0" smtClean="0"/>
                            <a:t>5</a:t>
                          </a:r>
                          <a:endParaRPr lang="en-US" dirty="0"/>
                        </a:p>
                      </a:txBody>
                      <a:tcPr/>
                    </a:tc>
                    <a:tc>
                      <a:txBody>
                        <a:bodyPr/>
                        <a:lstStyle/>
                        <a:p>
                          <a:r>
                            <a:rPr lang="en-US" dirty="0" smtClean="0"/>
                            <a:t>6</a:t>
                          </a:r>
                          <a:endParaRPr lang="en-US" dirty="0"/>
                        </a:p>
                      </a:txBody>
                      <a:tcPr/>
                    </a:tc>
                  </a:tr>
                  <a:tr h="370840">
                    <a:tc>
                      <a:txBody>
                        <a:bodyPr/>
                        <a:lstStyle/>
                        <a:p>
                          <a:endParaRPr lang="en-US"/>
                        </a:p>
                      </a:txBody>
                      <a:tcPr>
                        <a:blipFill rotWithShape="1">
                          <a:blip r:embed="rId2"/>
                          <a:stretch>
                            <a:fillRect t="-108197" r="-347368" b="-24590"/>
                          </a:stretch>
                        </a:blipFill>
                      </a:tcPr>
                    </a:tc>
                    <a:tc>
                      <a:txBody>
                        <a:bodyPr/>
                        <a:lstStyle/>
                        <a:p>
                          <a:r>
                            <a:rPr lang="en-US" dirty="0" smtClean="0"/>
                            <a:t>3265</a:t>
                          </a:r>
                          <a:endParaRPr lang="en-US" dirty="0"/>
                        </a:p>
                      </a:txBody>
                      <a:tcPr/>
                    </a:tc>
                    <a:tc>
                      <a:txBody>
                        <a:bodyPr/>
                        <a:lstStyle/>
                        <a:p>
                          <a:r>
                            <a:rPr lang="en-US" dirty="0" smtClean="0"/>
                            <a:t>3260</a:t>
                          </a:r>
                          <a:endParaRPr lang="en-US" dirty="0"/>
                        </a:p>
                      </a:txBody>
                      <a:tcPr/>
                    </a:tc>
                    <a:tc>
                      <a:txBody>
                        <a:bodyPr/>
                        <a:lstStyle/>
                        <a:p>
                          <a:r>
                            <a:rPr lang="en-US" dirty="0" smtClean="0"/>
                            <a:t>3245</a:t>
                          </a:r>
                          <a:endParaRPr lang="en-US" dirty="0"/>
                        </a:p>
                      </a:txBody>
                      <a:tcPr/>
                    </a:tc>
                    <a:tc>
                      <a:txBody>
                        <a:bodyPr/>
                        <a:lstStyle/>
                        <a:p>
                          <a:r>
                            <a:rPr lang="en-US" dirty="0" smtClean="0"/>
                            <a:t>3484</a:t>
                          </a:r>
                          <a:endParaRPr lang="en-US" dirty="0"/>
                        </a:p>
                      </a:txBody>
                      <a:tcPr/>
                    </a:tc>
                    <a:tc>
                      <a:txBody>
                        <a:bodyPr/>
                        <a:lstStyle/>
                        <a:p>
                          <a:r>
                            <a:rPr lang="en-US" dirty="0" smtClean="0"/>
                            <a:t>4146</a:t>
                          </a:r>
                          <a:endParaRPr lang="en-US" dirty="0"/>
                        </a:p>
                      </a:txBody>
                      <a:tcPr/>
                    </a:tc>
                    <a:tc>
                      <a:txBody>
                        <a:bodyPr/>
                        <a:lstStyle/>
                        <a:p>
                          <a:r>
                            <a:rPr lang="en-US" dirty="0" smtClean="0"/>
                            <a:t>3323</a:t>
                          </a:r>
                          <a:endParaRPr lang="en-US" dirty="0"/>
                        </a:p>
                      </a:txBody>
                      <a:tcPr/>
                    </a:tc>
                  </a:tr>
                </a:tbl>
              </a:graphicData>
            </a:graphic>
          </p:graphicFrame>
        </mc:Fallback>
      </mc:AlternateContent>
      <mc:AlternateContent xmlns:mc="http://schemas.openxmlformats.org/markup-compatibility/2006" xmlns:a14="http://schemas.microsoft.com/office/drawing/2010/main">
        <mc:Choice Requires="a14">
          <p:sp>
            <p:nvSpPr>
              <p:cNvPr id="5" name="TextBox 4"/>
              <p:cNvSpPr txBox="1"/>
              <p:nvPr/>
            </p:nvSpPr>
            <p:spPr>
              <a:xfrm>
                <a:off x="1219200" y="4982804"/>
                <a:ext cx="6629400"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a:rPr>
                        <m:t>𝑠</m:t>
                      </m:r>
                      <m:r>
                        <a:rPr lang="en-US" b="0" i="1" smtClean="0">
                          <a:latin typeface="Cambria Math"/>
                        </a:rPr>
                        <m:t>=350.42</m:t>
                      </m:r>
                    </m:oMath>
                  </m:oMathPara>
                </a14:m>
                <a:endParaRPr lang="en-US" b="0" dirty="0" smtClean="0"/>
              </a:p>
              <a:p>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a:rPr>
                            <m:t>𝑠</m:t>
                          </m:r>
                        </m:e>
                        <m:sup>
                          <m:r>
                            <a:rPr lang="en-US" b="0" i="1" smtClean="0">
                              <a:latin typeface="Cambria Math"/>
                            </a:rPr>
                            <m:t>2</m:t>
                          </m:r>
                        </m:sup>
                      </m:sSup>
                      <m:r>
                        <a:rPr lang="en-US" b="0" i="1" smtClean="0">
                          <a:latin typeface="Cambria Math"/>
                        </a:rPr>
                        <m:t>=122792.57</m:t>
                      </m:r>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1219200" y="4982804"/>
                <a:ext cx="6629400" cy="646331"/>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124200" y="4114800"/>
                <a:ext cx="31242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a:rPr>
                            <m:t>𝑥</m:t>
                          </m:r>
                        </m:e>
                      </m:acc>
                      <m:r>
                        <a:rPr lang="en-US" b="0" i="1" smtClean="0">
                          <a:latin typeface="Cambria Math"/>
                        </a:rPr>
                        <m:t>=3453.83</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3124200" y="4114800"/>
                <a:ext cx="3124200" cy="369332"/>
              </a:xfrm>
              <a:prstGeom prst="rect">
                <a:avLst/>
              </a:prstGeom>
              <a:blipFill rotWithShape="1">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4628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lstStyle/>
          <a:p>
            <a:r>
              <a:rPr lang="en-US" dirty="0" smtClean="0"/>
              <a:t>How to enter data into SPSS</a:t>
            </a:r>
            <a:endParaRPr lang="en-US" dirty="0"/>
          </a:p>
        </p:txBody>
      </p:sp>
      <p:sp>
        <p:nvSpPr>
          <p:cNvPr id="3" name="Content Placeholder 2"/>
          <p:cNvSpPr>
            <a:spLocks noGrp="1"/>
          </p:cNvSpPr>
          <p:nvPr>
            <p:ph idx="1"/>
          </p:nvPr>
        </p:nvSpPr>
        <p:spPr>
          <a:xfrm>
            <a:off x="457200" y="1143000"/>
            <a:ext cx="8229600" cy="5562600"/>
          </a:xfrm>
        </p:spPr>
        <p:txBody>
          <a:bodyPr>
            <a:normAutofit/>
          </a:bodyPr>
          <a:lstStyle/>
          <a:p>
            <a:pPr marL="0" indent="0">
              <a:buNone/>
            </a:pPr>
            <a:r>
              <a:rPr lang="en-US" sz="2400" dirty="0" smtClean="0"/>
              <a:t>Example: We would like to enter the following data into SPSS. The data shows the record of the 6 infants including name, gender and birth weight.</a:t>
            </a:r>
          </a:p>
          <a:p>
            <a:pPr marL="0" indent="0">
              <a:buNone/>
            </a:pPr>
            <a:r>
              <a:rPr lang="en-US" sz="2400" dirty="0" smtClean="0"/>
              <a:t>Enter the data into SPSS and save the data</a:t>
            </a:r>
            <a:endParaRPr lang="en-US" sz="2400" dirty="0"/>
          </a:p>
          <a:p>
            <a:pPr marL="0" indent="0">
              <a:buNone/>
            </a:pPr>
            <a:endParaRPr lang="en-US" sz="1000" dirty="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smtClean="0"/>
          </a:p>
          <a:p>
            <a:pPr marL="0" indent="0">
              <a:buNone/>
            </a:pPr>
            <a:endParaRPr lang="en-US" sz="1000" dirty="0" smtClean="0"/>
          </a:p>
          <a:p>
            <a:pPr marL="0" indent="0">
              <a:buNone/>
            </a:pPr>
            <a:endParaRPr lang="en-US" sz="1000" dirty="0" smtClean="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a:p>
          <a:p>
            <a:pPr marL="0" indent="0">
              <a:buNone/>
            </a:pPr>
            <a:endParaRPr lang="en-US" sz="1000" dirty="0" smtClean="0"/>
          </a:p>
          <a:p>
            <a:pPr marL="0" indent="0">
              <a:buNone/>
            </a:pPr>
            <a:endParaRPr lang="en-US" sz="1000" dirty="0" smtClean="0"/>
          </a:p>
        </p:txBody>
      </p:sp>
      <p:graphicFrame>
        <p:nvGraphicFramePr>
          <p:cNvPr id="4" name="Table 3"/>
          <p:cNvGraphicFramePr>
            <a:graphicFrameLocks noGrp="1"/>
          </p:cNvGraphicFramePr>
          <p:nvPr>
            <p:extLst>
              <p:ext uri="{D42A27DB-BD31-4B8C-83A1-F6EECF244321}">
                <p14:modId xmlns:p14="http://schemas.microsoft.com/office/powerpoint/2010/main" val="2425407150"/>
              </p:ext>
            </p:extLst>
          </p:nvPr>
        </p:nvGraphicFramePr>
        <p:xfrm>
          <a:off x="2438400" y="3048000"/>
          <a:ext cx="5105399" cy="2773680"/>
        </p:xfrm>
        <a:graphic>
          <a:graphicData uri="http://schemas.openxmlformats.org/drawingml/2006/table">
            <a:tbl>
              <a:tblPr firstRow="1" bandRow="1">
                <a:tableStyleId>{5C22544A-7EE6-4342-B048-85BDC9FD1C3A}</a:tableStyleId>
              </a:tblPr>
              <a:tblGrid>
                <a:gridCol w="1991793"/>
                <a:gridCol w="1556803"/>
                <a:gridCol w="1556803"/>
              </a:tblGrid>
              <a:tr h="343263">
                <a:tc>
                  <a:txBody>
                    <a:bodyPr/>
                    <a:lstStyle/>
                    <a:p>
                      <a:r>
                        <a:rPr lang="en-US" sz="2000" dirty="0" smtClean="0">
                          <a:solidFill>
                            <a:schemeClr val="tx1"/>
                          </a:solidFill>
                        </a:rPr>
                        <a:t>Name</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solidFill>
                            <a:schemeClr val="tx1"/>
                          </a:solidFill>
                        </a:rPr>
                        <a:t>Gender</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solidFill>
                            <a:schemeClr val="tx1"/>
                          </a:solidFill>
                        </a:rPr>
                        <a:t>Birth weight</a:t>
                      </a: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3263">
                <a:tc>
                  <a:txBody>
                    <a:bodyPr/>
                    <a:lstStyle/>
                    <a:p>
                      <a:r>
                        <a:rPr lang="en-US" sz="2000" dirty="0" smtClean="0"/>
                        <a:t>Jason </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3265</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3263">
                <a:tc>
                  <a:txBody>
                    <a:bodyPr/>
                    <a:lstStyle/>
                    <a:p>
                      <a:r>
                        <a:rPr lang="en-US" sz="2000" dirty="0" smtClean="0"/>
                        <a:t>Jerry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3260</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3263">
                <a:tc>
                  <a:txBody>
                    <a:bodyPr/>
                    <a:lstStyle/>
                    <a:p>
                      <a:r>
                        <a:rPr lang="en-US" sz="2000" dirty="0" smtClean="0"/>
                        <a:t>Emily</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Female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3245</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3040">
                <a:tc>
                  <a:txBody>
                    <a:bodyPr/>
                    <a:lstStyle/>
                    <a:p>
                      <a:r>
                        <a:rPr lang="en-US" sz="2000" dirty="0" smtClean="0"/>
                        <a:t>Tina</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Female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3484</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3263">
                <a:tc>
                  <a:txBody>
                    <a:bodyPr/>
                    <a:lstStyle/>
                    <a:p>
                      <a:r>
                        <a:rPr lang="en-US" sz="2000" dirty="0" smtClean="0"/>
                        <a:t>Jayden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4146</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3263">
                <a:tc>
                  <a:txBody>
                    <a:bodyPr/>
                    <a:lstStyle/>
                    <a:p>
                      <a:r>
                        <a:rPr lang="en-US" sz="2000" dirty="0" smtClean="0"/>
                        <a:t>Emma</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Female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smtClean="0"/>
                        <a:t>3323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20112192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enter data into SPSS</a:t>
            </a:r>
            <a:endParaRPr lang="en-US" dirty="0"/>
          </a:p>
        </p:txBody>
      </p:sp>
      <p:sp>
        <p:nvSpPr>
          <p:cNvPr id="3" name="Content Placeholder 2"/>
          <p:cNvSpPr>
            <a:spLocks noGrp="1"/>
          </p:cNvSpPr>
          <p:nvPr>
            <p:ph idx="1"/>
          </p:nvPr>
        </p:nvSpPr>
        <p:spPr>
          <a:xfrm>
            <a:off x="457200" y="1600200"/>
            <a:ext cx="8229600" cy="4876800"/>
          </a:xfrm>
        </p:spPr>
        <p:txBody>
          <a:bodyPr>
            <a:normAutofit/>
          </a:bodyPr>
          <a:lstStyle/>
          <a:p>
            <a:r>
              <a:rPr lang="en-US" dirty="0" smtClean="0"/>
              <a:t>Columns are variables; Rows are individuals</a:t>
            </a:r>
          </a:p>
          <a:p>
            <a:pPr marL="0" indent="0">
              <a:buNone/>
            </a:pPr>
            <a:r>
              <a:rPr lang="en-US" dirty="0" smtClean="0"/>
              <a:t>a) Click “Variable view” and enter the three variables: “name” and “gender” as a string with the default width (8 characters); “birth weight” as a scale with the default width. </a:t>
            </a:r>
          </a:p>
          <a:p>
            <a:pPr marL="0" indent="0">
              <a:buNone/>
            </a:pPr>
            <a:r>
              <a:rPr lang="en-US" dirty="0" smtClean="0"/>
              <a:t>Save the data as “birth weight data”</a:t>
            </a:r>
          </a:p>
          <a:p>
            <a:pPr marL="0" indent="0">
              <a:buNone/>
            </a:pPr>
            <a:r>
              <a:rPr lang="en-US" dirty="0" smtClean="0"/>
              <a:t>Note: variable name can not contain “space” and should be &lt;12 characters; “</a:t>
            </a:r>
            <a:r>
              <a:rPr lang="en-US" dirty="0" err="1" smtClean="0"/>
              <a:t>birth_weight</a:t>
            </a:r>
            <a:r>
              <a:rPr lang="en-US" dirty="0" smtClean="0"/>
              <a:t>” will work</a:t>
            </a:r>
            <a:endParaRPr lang="en-US" dirty="0"/>
          </a:p>
        </p:txBody>
      </p:sp>
    </p:spTree>
    <p:extLst>
      <p:ext uri="{BB962C8B-B14F-4D97-AF65-F5344CB8AC3E}">
        <p14:creationId xmlns:p14="http://schemas.microsoft.com/office/powerpoint/2010/main" val="30651853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Show descriptive statistics in SPSS</a:t>
            </a:r>
            <a:endParaRPr lang="en-US" dirty="0"/>
          </a:p>
        </p:txBody>
      </p:sp>
      <p:sp>
        <p:nvSpPr>
          <p:cNvPr id="3" name="Content Placeholder 2"/>
          <p:cNvSpPr>
            <a:spLocks noGrp="1"/>
          </p:cNvSpPr>
          <p:nvPr>
            <p:ph idx="1"/>
          </p:nvPr>
        </p:nvSpPr>
        <p:spPr>
          <a:xfrm>
            <a:off x="457200" y="1600200"/>
            <a:ext cx="8229600" cy="5029199"/>
          </a:xfrm>
        </p:spPr>
        <p:txBody>
          <a:bodyPr>
            <a:normAutofit lnSpcReduction="10000"/>
          </a:bodyPr>
          <a:lstStyle/>
          <a:p>
            <a:r>
              <a:rPr lang="en-US" dirty="0" smtClean="0"/>
              <a:t>Analyze-&gt;Descriptive statistics-&gt;Explore </a:t>
            </a:r>
            <a:endParaRPr lang="en-US" dirty="0"/>
          </a:p>
          <a:p>
            <a:r>
              <a:rPr lang="en-US" dirty="0" smtClean="0"/>
              <a:t>Move the variable to the “dependent list”</a:t>
            </a:r>
          </a:p>
          <a:p>
            <a:r>
              <a:rPr lang="en-US" dirty="0" smtClean="0"/>
              <a:t>Click “statistics” check “descriptive”</a:t>
            </a:r>
          </a:p>
          <a:p>
            <a:r>
              <a:rPr lang="en-US" dirty="0" smtClean="0"/>
              <a:t>OK</a:t>
            </a:r>
          </a:p>
          <a:p>
            <a:r>
              <a:rPr lang="en-US" dirty="0" smtClean="0"/>
              <a:t>Output </a:t>
            </a:r>
          </a:p>
          <a:p>
            <a:pPr lvl="1"/>
            <a:r>
              <a:rPr lang="en-US" dirty="0" smtClean="0"/>
              <a:t>Mean</a:t>
            </a:r>
          </a:p>
          <a:p>
            <a:pPr lvl="1"/>
            <a:r>
              <a:rPr lang="en-US" dirty="0" smtClean="0"/>
              <a:t>95% confidence interval of the mean</a:t>
            </a:r>
          </a:p>
          <a:p>
            <a:pPr lvl="1"/>
            <a:r>
              <a:rPr lang="en-US" dirty="0" smtClean="0"/>
              <a:t>Range</a:t>
            </a:r>
          </a:p>
          <a:p>
            <a:pPr lvl="1"/>
            <a:r>
              <a:rPr lang="en-US" dirty="0" smtClean="0"/>
              <a:t>Median</a:t>
            </a:r>
          </a:p>
          <a:p>
            <a:pPr lvl="1"/>
            <a:r>
              <a:rPr lang="en-US" dirty="0" smtClean="0"/>
              <a:t>Variance, standard deviation</a:t>
            </a:r>
            <a:endParaRPr lang="en-US" dirty="0"/>
          </a:p>
        </p:txBody>
      </p:sp>
    </p:spTree>
    <p:extLst>
      <p:ext uri="{BB962C8B-B14F-4D97-AF65-F5344CB8AC3E}">
        <p14:creationId xmlns:p14="http://schemas.microsoft.com/office/powerpoint/2010/main" val="40494239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Scatter plot in SPSS</a:t>
            </a:r>
            <a:endParaRPr lang="en-US" dirty="0"/>
          </a:p>
        </p:txBody>
      </p:sp>
      <p:sp>
        <p:nvSpPr>
          <p:cNvPr id="3" name="Content Placeholder 2"/>
          <p:cNvSpPr>
            <a:spLocks noGrp="1"/>
          </p:cNvSpPr>
          <p:nvPr>
            <p:ph idx="1"/>
          </p:nvPr>
        </p:nvSpPr>
        <p:spPr/>
        <p:txBody>
          <a:bodyPr/>
          <a:lstStyle/>
          <a:p>
            <a:r>
              <a:rPr lang="en-US" dirty="0" smtClean="0"/>
              <a:t>Scatter plot shows the relationship between two variables, x and y (IV and DV)</a:t>
            </a:r>
          </a:p>
          <a:p>
            <a:r>
              <a:rPr lang="en-US" dirty="0" smtClean="0"/>
              <a:t>Graphs-&gt;Legacy Dialogs-&gt;Scatter plot-&gt;Simple Scatter plot</a:t>
            </a:r>
          </a:p>
          <a:p>
            <a:r>
              <a:rPr lang="en-US" dirty="0" smtClean="0"/>
              <a:t>Choose the x and y variables; Choose a title for the graph</a:t>
            </a:r>
          </a:p>
          <a:p>
            <a:r>
              <a:rPr lang="en-US" dirty="0" smtClean="0"/>
              <a:t>If you want to edit the graph, double click the graph</a:t>
            </a:r>
          </a:p>
          <a:p>
            <a:endParaRPr lang="en-US" dirty="0"/>
          </a:p>
        </p:txBody>
      </p:sp>
    </p:spTree>
    <p:extLst>
      <p:ext uri="{BB962C8B-B14F-4D97-AF65-F5344CB8AC3E}">
        <p14:creationId xmlns:p14="http://schemas.microsoft.com/office/powerpoint/2010/main" val="30848647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Scatter plot</a:t>
            </a:r>
            <a:endParaRPr lang="en-US" dirty="0"/>
          </a:p>
        </p:txBody>
      </p:sp>
      <p:sp>
        <p:nvSpPr>
          <p:cNvPr id="3" name="Content Placeholder 2"/>
          <p:cNvSpPr>
            <a:spLocks noGrp="1"/>
          </p:cNvSpPr>
          <p:nvPr>
            <p:ph idx="1"/>
          </p:nvPr>
        </p:nvSpPr>
        <p:spPr/>
        <p:txBody>
          <a:bodyPr>
            <a:normAutofit/>
          </a:bodyPr>
          <a:lstStyle/>
          <a:p>
            <a:r>
              <a:rPr lang="en-US" dirty="0"/>
              <a:t>Example</a:t>
            </a:r>
            <a:r>
              <a:rPr lang="en-US" dirty="0" smtClean="0"/>
              <a:t>:</a:t>
            </a:r>
          </a:p>
          <a:p>
            <a:r>
              <a:rPr lang="en-US" dirty="0" smtClean="0"/>
              <a:t>Generate a scatter plot for the data on d2l “Birth and Mortality”;</a:t>
            </a:r>
          </a:p>
          <a:p>
            <a:r>
              <a:rPr lang="en-US" dirty="0" smtClean="0"/>
              <a:t>Use your scatter plot to answer the question “Is there a correlation between birth rate and mortality rate for these countries?”</a:t>
            </a:r>
            <a:endParaRPr lang="en-US" dirty="0"/>
          </a:p>
        </p:txBody>
      </p:sp>
    </p:spTree>
    <p:extLst>
      <p:ext uri="{BB962C8B-B14F-4D97-AF65-F5344CB8AC3E}">
        <p14:creationId xmlns:p14="http://schemas.microsoft.com/office/powerpoint/2010/main" val="3205269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graph</a:t>
            </a:r>
            <a:endParaRPr lang="en-US" dirty="0"/>
          </a:p>
        </p:txBody>
      </p:sp>
      <p:sp>
        <p:nvSpPr>
          <p:cNvPr id="3" name="Content Placeholder 2"/>
          <p:cNvSpPr>
            <a:spLocks noGrp="1"/>
          </p:cNvSpPr>
          <p:nvPr>
            <p:ph idx="1"/>
          </p:nvPr>
        </p:nvSpPr>
        <p:spPr>
          <a:xfrm>
            <a:off x="628650" y="4879927"/>
            <a:ext cx="7886700" cy="610045"/>
          </a:xfrm>
        </p:spPr>
        <p:txBody>
          <a:bodyPr>
            <a:normAutofit fontScale="62500" lnSpcReduction="20000"/>
          </a:bodyPr>
          <a:lstStyle/>
          <a:p>
            <a:r>
              <a:rPr lang="en-US" dirty="0" smtClean="0"/>
              <a:t>There is a correlation between birth rate and mortality rate; When birth rate is increasing, the mortality rate is decreasing</a:t>
            </a:r>
            <a:endParaRPr lang="en-US" dirty="0"/>
          </a:p>
        </p:txBody>
      </p:sp>
      <p:pic>
        <p:nvPicPr>
          <p:cNvPr id="4" name="Picture 3"/>
          <p:cNvPicPr>
            <a:picLocks noChangeAspect="1"/>
          </p:cNvPicPr>
          <p:nvPr/>
        </p:nvPicPr>
        <p:blipFill>
          <a:blip r:embed="rId2"/>
          <a:stretch>
            <a:fillRect/>
          </a:stretch>
        </p:blipFill>
        <p:spPr>
          <a:xfrm>
            <a:off x="3543354" y="1250049"/>
            <a:ext cx="3703608" cy="2967597"/>
          </a:xfrm>
          <a:prstGeom prst="rect">
            <a:avLst/>
          </a:prstGeom>
        </p:spPr>
      </p:pic>
    </p:spTree>
    <p:extLst>
      <p:ext uri="{BB962C8B-B14F-4D97-AF65-F5344CB8AC3E}">
        <p14:creationId xmlns:p14="http://schemas.microsoft.com/office/powerpoint/2010/main" val="21086266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Box plot</a:t>
            </a:r>
            <a:endParaRPr lang="en-US" dirty="0"/>
          </a:p>
        </p:txBody>
      </p:sp>
      <p:sp>
        <p:nvSpPr>
          <p:cNvPr id="3" name="Content Placeholder 2"/>
          <p:cNvSpPr>
            <a:spLocks noGrp="1"/>
          </p:cNvSpPr>
          <p:nvPr>
            <p:ph idx="1"/>
          </p:nvPr>
        </p:nvSpPr>
        <p:spPr>
          <a:xfrm>
            <a:off x="628650" y="1960337"/>
            <a:ext cx="7886700" cy="3263504"/>
          </a:xfrm>
        </p:spPr>
        <p:txBody>
          <a:bodyPr>
            <a:normAutofit fontScale="62500" lnSpcReduction="20000"/>
          </a:bodyPr>
          <a:lstStyle/>
          <a:p>
            <a:r>
              <a:rPr lang="en-US" dirty="0" smtClean="0"/>
              <a:t>A box plot of a numeric variable shows the five number summary</a:t>
            </a:r>
            <a:endParaRPr lang="en-US" dirty="0"/>
          </a:p>
          <a:p>
            <a:pPr lvl="1"/>
            <a:r>
              <a:rPr lang="en-US" dirty="0" smtClean="0"/>
              <a:t>Median</a:t>
            </a:r>
          </a:p>
          <a:p>
            <a:pPr lvl="1"/>
            <a:r>
              <a:rPr lang="en-US" dirty="0" smtClean="0"/>
              <a:t>Minimum</a:t>
            </a:r>
          </a:p>
          <a:p>
            <a:pPr lvl="1"/>
            <a:r>
              <a:rPr lang="en-US" dirty="0" smtClean="0"/>
              <a:t>Maximum</a:t>
            </a:r>
          </a:p>
          <a:p>
            <a:pPr lvl="1"/>
            <a:r>
              <a:rPr lang="en-US" dirty="0" smtClean="0"/>
              <a:t>1</a:t>
            </a:r>
            <a:r>
              <a:rPr lang="en-US" baseline="30000" dirty="0" smtClean="0"/>
              <a:t>st</a:t>
            </a:r>
            <a:r>
              <a:rPr lang="en-US" dirty="0" smtClean="0"/>
              <a:t> quartile</a:t>
            </a:r>
          </a:p>
          <a:p>
            <a:pPr lvl="1"/>
            <a:r>
              <a:rPr lang="en-US" dirty="0" smtClean="0"/>
              <a:t>3</a:t>
            </a:r>
            <a:r>
              <a:rPr lang="en-US" baseline="30000" dirty="0" smtClean="0"/>
              <a:t>rd</a:t>
            </a:r>
            <a:r>
              <a:rPr lang="en-US" dirty="0" smtClean="0"/>
              <a:t> </a:t>
            </a:r>
            <a:r>
              <a:rPr lang="en-US" dirty="0"/>
              <a:t>quartile </a:t>
            </a:r>
            <a:endParaRPr lang="en-US" dirty="0" smtClean="0"/>
          </a:p>
          <a:p>
            <a:pPr marL="342900" lvl="1" indent="0">
              <a:buNone/>
            </a:pPr>
            <a:r>
              <a:rPr lang="en-US" dirty="0" smtClean="0"/>
              <a:t>AND</a:t>
            </a:r>
            <a:endParaRPr lang="en-US" dirty="0"/>
          </a:p>
          <a:p>
            <a:pPr lvl="1"/>
            <a:r>
              <a:rPr lang="en-US" dirty="0" smtClean="0"/>
              <a:t>outliers</a:t>
            </a:r>
            <a:endParaRPr lang="en-US" dirty="0"/>
          </a:p>
          <a:p>
            <a:r>
              <a:rPr lang="en-US" dirty="0" smtClean="0"/>
              <a:t>Graphs-</a:t>
            </a:r>
            <a:r>
              <a:rPr lang="en-US" dirty="0"/>
              <a:t>&gt;Legacy Dialogs-</a:t>
            </a:r>
            <a:r>
              <a:rPr lang="en-US" dirty="0" smtClean="0"/>
              <a:t>&gt;Boxplot-&gt;Simple</a:t>
            </a:r>
          </a:p>
          <a:p>
            <a:r>
              <a:rPr lang="en-US" dirty="0" smtClean="0"/>
              <a:t>Choose your Variable (DV) and Category Axis (IV)</a:t>
            </a:r>
          </a:p>
          <a:p>
            <a:endParaRPr lang="en-US" dirty="0"/>
          </a:p>
        </p:txBody>
      </p:sp>
    </p:spTree>
    <p:extLst>
      <p:ext uri="{BB962C8B-B14F-4D97-AF65-F5344CB8AC3E}">
        <p14:creationId xmlns:p14="http://schemas.microsoft.com/office/powerpoint/2010/main" val="1365305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Box plot</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797" y="1828800"/>
            <a:ext cx="3365193" cy="2696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flipH="1">
            <a:off x="3605647" y="2320586"/>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3595256" y="2154331"/>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3605647" y="3673181"/>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34397" y="2202868"/>
            <a:ext cx="1085850" cy="300082"/>
          </a:xfrm>
          <a:prstGeom prst="rect">
            <a:avLst/>
          </a:prstGeom>
          <a:noFill/>
        </p:spPr>
        <p:txBody>
          <a:bodyPr wrap="square" rtlCol="0">
            <a:spAutoFit/>
          </a:bodyPr>
          <a:lstStyle/>
          <a:p>
            <a:r>
              <a:rPr lang="en-US" sz="1350" dirty="0"/>
              <a:t>Median</a:t>
            </a:r>
          </a:p>
        </p:txBody>
      </p:sp>
      <p:sp>
        <p:nvSpPr>
          <p:cNvPr id="13" name="TextBox 12"/>
          <p:cNvSpPr txBox="1"/>
          <p:nvPr/>
        </p:nvSpPr>
        <p:spPr>
          <a:xfrm>
            <a:off x="5034397" y="3534682"/>
            <a:ext cx="2171700" cy="300082"/>
          </a:xfrm>
          <a:prstGeom prst="rect">
            <a:avLst/>
          </a:prstGeom>
          <a:noFill/>
        </p:spPr>
        <p:txBody>
          <a:bodyPr wrap="square" rtlCol="0">
            <a:spAutoFit/>
          </a:bodyPr>
          <a:lstStyle/>
          <a:p>
            <a:r>
              <a:rPr lang="en-US" sz="1350" dirty="0"/>
              <a:t>1</a:t>
            </a:r>
            <a:r>
              <a:rPr lang="en-US" sz="1350" baseline="30000" dirty="0"/>
              <a:t>st</a:t>
            </a:r>
            <a:r>
              <a:rPr lang="en-US" sz="1350" dirty="0"/>
              <a:t> quartile (25</a:t>
            </a:r>
            <a:r>
              <a:rPr lang="en-US" sz="1350" baseline="30000" dirty="0"/>
              <a:t>th</a:t>
            </a:r>
            <a:r>
              <a:rPr lang="en-US" sz="1350" dirty="0"/>
              <a:t> percentile)</a:t>
            </a:r>
          </a:p>
        </p:txBody>
      </p:sp>
      <p:sp>
        <p:nvSpPr>
          <p:cNvPr id="14" name="TextBox 13"/>
          <p:cNvSpPr txBox="1"/>
          <p:nvPr/>
        </p:nvSpPr>
        <p:spPr>
          <a:xfrm>
            <a:off x="5024005" y="2015831"/>
            <a:ext cx="2467841" cy="300082"/>
          </a:xfrm>
          <a:prstGeom prst="rect">
            <a:avLst/>
          </a:prstGeom>
          <a:noFill/>
        </p:spPr>
        <p:txBody>
          <a:bodyPr wrap="square" rtlCol="0">
            <a:spAutoFit/>
          </a:bodyPr>
          <a:lstStyle/>
          <a:p>
            <a:r>
              <a:rPr lang="en-US" sz="1350" dirty="0"/>
              <a:t>3</a:t>
            </a:r>
            <a:r>
              <a:rPr lang="en-US" sz="1350" baseline="30000" dirty="0"/>
              <a:t>rd</a:t>
            </a:r>
            <a:r>
              <a:rPr lang="en-US" sz="1350" dirty="0"/>
              <a:t> quartile (75</a:t>
            </a:r>
            <a:r>
              <a:rPr lang="en-US" sz="1350" baseline="30000" dirty="0"/>
              <a:t>th</a:t>
            </a:r>
            <a:r>
              <a:rPr lang="en-US" sz="1350" dirty="0"/>
              <a:t> percentile)</a:t>
            </a:r>
          </a:p>
        </p:txBody>
      </p:sp>
      <p:cxnSp>
        <p:nvCxnSpPr>
          <p:cNvPr id="12" name="Straight Arrow Connector 11"/>
          <p:cNvCxnSpPr/>
          <p:nvPr/>
        </p:nvCxnSpPr>
        <p:spPr>
          <a:xfrm flipH="1">
            <a:off x="3605647" y="2015831"/>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044787" y="1835640"/>
            <a:ext cx="1085850" cy="300082"/>
          </a:xfrm>
          <a:prstGeom prst="rect">
            <a:avLst/>
          </a:prstGeom>
          <a:noFill/>
        </p:spPr>
        <p:txBody>
          <a:bodyPr wrap="square" rtlCol="0">
            <a:spAutoFit/>
          </a:bodyPr>
          <a:lstStyle/>
          <a:p>
            <a:r>
              <a:rPr lang="en-US" sz="1350" dirty="0"/>
              <a:t>Maximum </a:t>
            </a:r>
          </a:p>
        </p:txBody>
      </p:sp>
      <p:sp>
        <p:nvSpPr>
          <p:cNvPr id="16" name="TextBox 15"/>
          <p:cNvSpPr txBox="1"/>
          <p:nvPr/>
        </p:nvSpPr>
        <p:spPr>
          <a:xfrm>
            <a:off x="5044787" y="4220352"/>
            <a:ext cx="1085850" cy="300082"/>
          </a:xfrm>
          <a:prstGeom prst="rect">
            <a:avLst/>
          </a:prstGeom>
          <a:noFill/>
        </p:spPr>
        <p:txBody>
          <a:bodyPr wrap="square" rtlCol="0">
            <a:spAutoFit/>
          </a:bodyPr>
          <a:lstStyle/>
          <a:p>
            <a:r>
              <a:rPr lang="en-US" sz="1350" dirty="0"/>
              <a:t>Minimum</a:t>
            </a:r>
          </a:p>
        </p:txBody>
      </p:sp>
      <p:cxnSp>
        <p:nvCxnSpPr>
          <p:cNvPr id="17" name="Straight Arrow Connector 16"/>
          <p:cNvCxnSpPr/>
          <p:nvPr/>
        </p:nvCxnSpPr>
        <p:spPr>
          <a:xfrm flipH="1">
            <a:off x="3491347" y="4358852"/>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071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statistics?</a:t>
            </a:r>
            <a:endParaRPr lang="en-US" dirty="0"/>
          </a:p>
        </p:txBody>
      </p:sp>
      <p:sp>
        <p:nvSpPr>
          <p:cNvPr id="3" name="Content Placeholder 2"/>
          <p:cNvSpPr>
            <a:spLocks noGrp="1"/>
          </p:cNvSpPr>
          <p:nvPr>
            <p:ph idx="1"/>
          </p:nvPr>
        </p:nvSpPr>
        <p:spPr/>
        <p:txBody>
          <a:bodyPr>
            <a:normAutofit lnSpcReduction="10000"/>
          </a:bodyPr>
          <a:lstStyle/>
          <a:p>
            <a:r>
              <a:rPr lang="en-US" dirty="0" smtClean="0"/>
              <a:t>Definition: Statistics is the science of planning studies and experiments; obtaining data; summarizing data; analyzing data; and draw conclusions</a:t>
            </a:r>
          </a:p>
          <a:p>
            <a:r>
              <a:rPr lang="en-US" dirty="0" smtClean="0"/>
              <a:t>Steps:</a:t>
            </a:r>
          </a:p>
          <a:p>
            <a:pPr lvl="1"/>
            <a:r>
              <a:rPr lang="en-US" dirty="0" smtClean="0"/>
              <a:t>Prepare: Have a goal of study and Take samples</a:t>
            </a:r>
          </a:p>
          <a:p>
            <a:pPr lvl="1"/>
            <a:r>
              <a:rPr lang="en-US" dirty="0" smtClean="0"/>
              <a:t>Analyze: Analyze data</a:t>
            </a:r>
          </a:p>
          <a:p>
            <a:pPr lvl="1"/>
            <a:r>
              <a:rPr lang="en-US" dirty="0" smtClean="0"/>
              <a:t>Conclude: Draw a conclusion based on your analysis results</a:t>
            </a:r>
            <a:endParaRPr lang="en-US" dirty="0"/>
          </a:p>
        </p:txBody>
      </p:sp>
    </p:spTree>
    <p:extLst>
      <p:ext uri="{BB962C8B-B14F-4D97-AF65-F5344CB8AC3E}">
        <p14:creationId xmlns:p14="http://schemas.microsoft.com/office/powerpoint/2010/main" val="23833783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Box plot</a:t>
            </a:r>
            <a:endParaRPr lang="en-US" dirty="0"/>
          </a:p>
        </p:txBody>
      </p:sp>
      <p:sp>
        <p:nvSpPr>
          <p:cNvPr id="3" name="Content Placeholder 2"/>
          <p:cNvSpPr>
            <a:spLocks noGrp="1"/>
          </p:cNvSpPr>
          <p:nvPr>
            <p:ph idx="1"/>
          </p:nvPr>
        </p:nvSpPr>
        <p:spPr/>
        <p:txBody>
          <a:bodyPr>
            <a:normAutofit/>
          </a:bodyPr>
          <a:lstStyle/>
          <a:p>
            <a:r>
              <a:rPr lang="en-US" dirty="0"/>
              <a:t>Example: </a:t>
            </a:r>
            <a:r>
              <a:rPr lang="en-US" dirty="0" smtClean="0"/>
              <a:t>The </a:t>
            </a:r>
            <a:r>
              <a:rPr lang="en-US" dirty="0"/>
              <a:t>data </a:t>
            </a:r>
            <a:r>
              <a:rPr lang="en-US" dirty="0" smtClean="0"/>
              <a:t>“PDI data ” on d2l </a:t>
            </a:r>
            <a:r>
              <a:rPr lang="en-US" dirty="0"/>
              <a:t>recorded </a:t>
            </a:r>
            <a:r>
              <a:rPr lang="en-US" dirty="0" smtClean="0"/>
              <a:t>Psychomotor Development Index (PDI </a:t>
            </a:r>
            <a:r>
              <a:rPr lang="en-US" dirty="0" smtClean="0"/>
              <a:t>scores,</a:t>
            </a:r>
            <a:r>
              <a:rPr lang="zh-CN" altLang="en-US" dirty="0" smtClean="0"/>
              <a:t>运动发育指数</a:t>
            </a:r>
            <a:r>
              <a:rPr lang="en-US" dirty="0" smtClean="0"/>
              <a:t>) </a:t>
            </a:r>
            <a:r>
              <a:rPr lang="en-US" dirty="0" smtClean="0"/>
              <a:t>for 143 infants underwent two types of treatments (0: Circulatory </a:t>
            </a:r>
            <a:r>
              <a:rPr lang="en-US" dirty="0" smtClean="0"/>
              <a:t>arrest</a:t>
            </a:r>
            <a:r>
              <a:rPr lang="zh-CN" altLang="en-US" dirty="0" smtClean="0"/>
              <a:t> 循环停止</a:t>
            </a:r>
            <a:r>
              <a:rPr lang="en-US" dirty="0" smtClean="0"/>
              <a:t>; </a:t>
            </a:r>
            <a:r>
              <a:rPr lang="en-US" dirty="0" smtClean="0"/>
              <a:t>1: Low-flow </a:t>
            </a:r>
            <a:r>
              <a:rPr lang="en-US" dirty="0" smtClean="0"/>
              <a:t>bypass</a:t>
            </a:r>
            <a:r>
              <a:rPr lang="zh-CN" altLang="en-US" dirty="0" smtClean="0"/>
              <a:t> 低流量体外循环</a:t>
            </a:r>
            <a:r>
              <a:rPr lang="en-US" dirty="0" smtClean="0"/>
              <a:t>). </a:t>
            </a:r>
            <a:r>
              <a:rPr lang="en-US" dirty="0"/>
              <a:t>Make a box plot to </a:t>
            </a:r>
            <a:r>
              <a:rPr lang="en-US" dirty="0" smtClean="0"/>
              <a:t>compare the PDI scores after the two treatments; Which treatment leads to higher PDI score? IS there any outliers?</a:t>
            </a:r>
            <a:endParaRPr lang="en-US" dirty="0"/>
          </a:p>
          <a:p>
            <a:endParaRPr lang="en-US" dirty="0"/>
          </a:p>
        </p:txBody>
      </p:sp>
    </p:spTree>
    <p:extLst>
      <p:ext uri="{BB962C8B-B14F-4D97-AF65-F5344CB8AC3E}">
        <p14:creationId xmlns:p14="http://schemas.microsoft.com/office/powerpoint/2010/main" val="3248269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graph</a:t>
            </a:r>
            <a:endParaRPr lang="en-US" dirty="0"/>
          </a:p>
        </p:txBody>
      </p:sp>
      <p:sp>
        <p:nvSpPr>
          <p:cNvPr id="3" name="Content Placeholder 2"/>
          <p:cNvSpPr>
            <a:spLocks noGrp="1"/>
          </p:cNvSpPr>
          <p:nvPr>
            <p:ph idx="1"/>
          </p:nvPr>
        </p:nvSpPr>
        <p:spPr>
          <a:xfrm>
            <a:off x="628650" y="4705918"/>
            <a:ext cx="7886700" cy="784054"/>
          </a:xfrm>
        </p:spPr>
        <p:txBody>
          <a:bodyPr>
            <a:normAutofit fontScale="70000" lnSpcReduction="20000"/>
          </a:bodyPr>
          <a:lstStyle/>
          <a:p>
            <a:r>
              <a:rPr lang="en-US" dirty="0" smtClean="0"/>
              <a:t>Treatment 1 (Low-flow by pass) has a higher median PDI score; The individual 118, 141 and 85 are outliers for treatment 1.</a:t>
            </a:r>
            <a:endParaRPr lang="en-US" dirty="0"/>
          </a:p>
        </p:txBody>
      </p:sp>
      <p:pic>
        <p:nvPicPr>
          <p:cNvPr id="4" name="Picture 3"/>
          <p:cNvPicPr>
            <a:picLocks noChangeAspect="1"/>
          </p:cNvPicPr>
          <p:nvPr/>
        </p:nvPicPr>
        <p:blipFill>
          <a:blip r:embed="rId2"/>
          <a:stretch>
            <a:fillRect/>
          </a:stretch>
        </p:blipFill>
        <p:spPr>
          <a:xfrm>
            <a:off x="3420523" y="1131094"/>
            <a:ext cx="4493419" cy="3600450"/>
          </a:xfrm>
          <a:prstGeom prst="rect">
            <a:avLst/>
          </a:prstGeom>
        </p:spPr>
      </p:pic>
    </p:spTree>
    <p:extLst>
      <p:ext uri="{BB962C8B-B14F-4D97-AF65-F5344CB8AC3E}">
        <p14:creationId xmlns:p14="http://schemas.microsoft.com/office/powerpoint/2010/main" val="41965866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t>
            </a:r>
            <a:r>
              <a:rPr lang="en-US" dirty="0" smtClean="0"/>
              <a:t>ar Graph in SPSS </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Bar graph can show</a:t>
            </a:r>
          </a:p>
          <a:p>
            <a:pPr lvl="1"/>
            <a:r>
              <a:rPr lang="en-US" dirty="0" smtClean="0"/>
              <a:t>Means for numeric variables</a:t>
            </a:r>
          </a:p>
          <a:p>
            <a:pPr lvl="1"/>
            <a:r>
              <a:rPr lang="en-US" dirty="0" smtClean="0"/>
              <a:t>Frequencies for categorical variables</a:t>
            </a:r>
            <a:endParaRPr lang="en-US" dirty="0"/>
          </a:p>
          <a:p>
            <a:r>
              <a:rPr lang="en-US" dirty="0"/>
              <a:t>Graphs-&gt;Legacy Dialogs-</a:t>
            </a:r>
            <a:r>
              <a:rPr lang="en-US" dirty="0" smtClean="0"/>
              <a:t>&gt;Bar&gt;Simple</a:t>
            </a:r>
          </a:p>
          <a:p>
            <a:r>
              <a:rPr lang="en-US" dirty="0" smtClean="0"/>
              <a:t>Choose the Category Axis (IV) and Variable (DV)</a:t>
            </a:r>
          </a:p>
          <a:p>
            <a:pPr lvl="1"/>
            <a:r>
              <a:rPr lang="en-US" dirty="0" smtClean="0"/>
              <a:t>If the bar graph is not for frequency (N) or relative frequency (%), then choose “other statistics”</a:t>
            </a:r>
          </a:p>
          <a:p>
            <a:pPr lvl="1"/>
            <a:r>
              <a:rPr lang="en-US" dirty="0" smtClean="0"/>
              <a:t>Choose your statistic to be shown</a:t>
            </a:r>
          </a:p>
          <a:p>
            <a:r>
              <a:rPr lang="en-US" dirty="0" smtClean="0"/>
              <a:t>Example: Use the </a:t>
            </a:r>
            <a:r>
              <a:rPr lang="en-US" dirty="0" smtClean="0"/>
              <a:t>PDI data, generate the bar graph to show the average PDI scores for the two treatments</a:t>
            </a:r>
            <a:endParaRPr lang="en-US" dirty="0"/>
          </a:p>
        </p:txBody>
      </p:sp>
    </p:spTree>
    <p:extLst>
      <p:ext uri="{BB962C8B-B14F-4D97-AF65-F5344CB8AC3E}">
        <p14:creationId xmlns:p14="http://schemas.microsoft.com/office/powerpoint/2010/main" val="3462609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graph</a:t>
            </a:r>
            <a:endParaRPr lang="en-US" dirty="0"/>
          </a:p>
        </p:txBody>
      </p:sp>
      <p:sp>
        <p:nvSpPr>
          <p:cNvPr id="3" name="Content Placeholder 2"/>
          <p:cNvSpPr>
            <a:spLocks noGrp="1"/>
          </p:cNvSpPr>
          <p:nvPr>
            <p:ph idx="1"/>
          </p:nvPr>
        </p:nvSpPr>
        <p:spPr>
          <a:xfrm>
            <a:off x="628649" y="5829300"/>
            <a:ext cx="7886700" cy="874897"/>
          </a:xfrm>
        </p:spPr>
        <p:txBody>
          <a:bodyPr>
            <a:normAutofit fontScale="92500" lnSpcReduction="20000"/>
          </a:bodyPr>
          <a:lstStyle/>
          <a:p>
            <a:r>
              <a:rPr lang="en-US" dirty="0" smtClean="0"/>
              <a:t>The low-flow bypass treatment has a </a:t>
            </a:r>
            <a:r>
              <a:rPr lang="en-US" dirty="0" smtClean="0"/>
              <a:t>higher average </a:t>
            </a:r>
            <a:r>
              <a:rPr lang="en-US" dirty="0" smtClean="0"/>
              <a:t>PDI score</a:t>
            </a:r>
            <a:endParaRPr lang="en-US" dirty="0" smtClean="0"/>
          </a:p>
        </p:txBody>
      </p:sp>
      <p:pic>
        <p:nvPicPr>
          <p:cNvPr id="5" name="Picture 4"/>
          <p:cNvPicPr>
            <a:picLocks noChangeAspect="1"/>
          </p:cNvPicPr>
          <p:nvPr/>
        </p:nvPicPr>
        <p:blipFill>
          <a:blip r:embed="rId2"/>
          <a:stretch>
            <a:fillRect/>
          </a:stretch>
        </p:blipFill>
        <p:spPr>
          <a:xfrm>
            <a:off x="1576387" y="1028700"/>
            <a:ext cx="5991225" cy="4800600"/>
          </a:xfrm>
          <a:prstGeom prst="rect">
            <a:avLst/>
          </a:prstGeom>
        </p:spPr>
      </p:pic>
    </p:spTree>
    <p:extLst>
      <p:ext uri="{BB962C8B-B14F-4D97-AF65-F5344CB8AC3E}">
        <p14:creationId xmlns:p14="http://schemas.microsoft.com/office/powerpoint/2010/main" val="223627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Population vs. Sample</a:t>
            </a:r>
            <a:endParaRPr lang="en-US" dirty="0"/>
          </a:p>
        </p:txBody>
      </p:sp>
      <p:sp>
        <p:nvSpPr>
          <p:cNvPr id="3" name="Content Placeholder 2"/>
          <p:cNvSpPr>
            <a:spLocks noGrp="1"/>
          </p:cNvSpPr>
          <p:nvPr>
            <p:ph idx="1"/>
          </p:nvPr>
        </p:nvSpPr>
        <p:spPr>
          <a:xfrm>
            <a:off x="609600" y="1303338"/>
            <a:ext cx="8229600" cy="3551238"/>
          </a:xfrm>
        </p:spPr>
        <p:txBody>
          <a:bodyPr/>
          <a:lstStyle/>
          <a:p>
            <a:r>
              <a:rPr lang="en-US" dirty="0" smtClean="0"/>
              <a:t>Population: all individuals that are being considered</a:t>
            </a:r>
          </a:p>
          <a:p>
            <a:r>
              <a:rPr lang="en-US" dirty="0" smtClean="0"/>
              <a:t>Sample: </a:t>
            </a:r>
            <a:r>
              <a:rPr lang="en-US" dirty="0" err="1" smtClean="0"/>
              <a:t>Subcollection</a:t>
            </a:r>
            <a:r>
              <a:rPr lang="en-US" dirty="0" smtClean="0"/>
              <a:t> of members selected from a population</a:t>
            </a:r>
          </a:p>
          <a:p>
            <a:r>
              <a:rPr lang="en-US" dirty="0" smtClean="0"/>
              <a:t>Individual (or subject): objects described by a data; can be people, cars, animals etc.</a:t>
            </a:r>
            <a:endParaRPr lang="en-US" dirty="0"/>
          </a:p>
        </p:txBody>
      </p:sp>
      <p:grpSp>
        <p:nvGrpSpPr>
          <p:cNvPr id="4" name="Group 3"/>
          <p:cNvGrpSpPr/>
          <p:nvPr/>
        </p:nvGrpSpPr>
        <p:grpSpPr>
          <a:xfrm>
            <a:off x="3724275" y="4800600"/>
            <a:ext cx="5267325" cy="1828800"/>
            <a:chOff x="3876675" y="4538663"/>
            <a:chExt cx="5267325" cy="1828800"/>
          </a:xfrm>
        </p:grpSpPr>
        <p:grpSp>
          <p:nvGrpSpPr>
            <p:cNvPr id="5" name="Group 4"/>
            <p:cNvGrpSpPr>
              <a:grpSpLocks/>
            </p:cNvGrpSpPr>
            <p:nvPr/>
          </p:nvGrpSpPr>
          <p:grpSpPr bwMode="auto">
            <a:xfrm>
              <a:off x="6254750" y="4538663"/>
              <a:ext cx="2286000" cy="1828800"/>
              <a:chOff x="4876800" y="3276600"/>
              <a:chExt cx="3352800" cy="2590800"/>
            </a:xfrm>
          </p:grpSpPr>
          <p:sp>
            <p:nvSpPr>
              <p:cNvPr id="16" name="Oval 15"/>
              <p:cNvSpPr/>
              <p:nvPr/>
            </p:nvSpPr>
            <p:spPr>
              <a:xfrm>
                <a:off x="4876800" y="3276600"/>
                <a:ext cx="3352800" cy="25908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dirty="0"/>
              </a:p>
            </p:txBody>
          </p:sp>
          <p:sp>
            <p:nvSpPr>
              <p:cNvPr id="17" name="Oval 16"/>
              <p:cNvSpPr/>
              <p:nvPr/>
            </p:nvSpPr>
            <p:spPr>
              <a:xfrm>
                <a:off x="5563659" y="3962532"/>
                <a:ext cx="151341"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8" name="Oval 17"/>
              <p:cNvSpPr/>
              <p:nvPr/>
            </p:nvSpPr>
            <p:spPr>
              <a:xfrm>
                <a:off x="7619577" y="4115461"/>
                <a:ext cx="153670" cy="1506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7163223" y="5334396"/>
                <a:ext cx="151342"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 name="Oval 19"/>
              <p:cNvSpPr/>
              <p:nvPr/>
            </p:nvSpPr>
            <p:spPr>
              <a:xfrm>
                <a:off x="6096847" y="4088473"/>
                <a:ext cx="151342"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1" name="Oval 20"/>
              <p:cNvSpPr/>
              <p:nvPr/>
            </p:nvSpPr>
            <p:spPr>
              <a:xfrm>
                <a:off x="5333153" y="4419071"/>
                <a:ext cx="153670"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2" name="Oval 21"/>
              <p:cNvSpPr/>
              <p:nvPr/>
            </p:nvSpPr>
            <p:spPr>
              <a:xfrm>
                <a:off x="7086389" y="4572000"/>
                <a:ext cx="153670"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3" name="Oval 22"/>
              <p:cNvSpPr/>
              <p:nvPr/>
            </p:nvSpPr>
            <p:spPr>
              <a:xfrm>
                <a:off x="6476366" y="4877858"/>
                <a:ext cx="153670" cy="1506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4" name="Oval 23"/>
              <p:cNvSpPr/>
              <p:nvPr/>
            </p:nvSpPr>
            <p:spPr>
              <a:xfrm>
                <a:off x="5715000" y="5028538"/>
                <a:ext cx="151342"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5" name="Oval 24"/>
              <p:cNvSpPr/>
              <p:nvPr/>
            </p:nvSpPr>
            <p:spPr>
              <a:xfrm>
                <a:off x="6781377" y="3962532"/>
                <a:ext cx="153670"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6" name="Oval 25"/>
              <p:cNvSpPr/>
              <p:nvPr/>
            </p:nvSpPr>
            <p:spPr>
              <a:xfrm>
                <a:off x="7619577" y="4952073"/>
                <a:ext cx="153670"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7" name="Oval 26"/>
              <p:cNvSpPr/>
              <p:nvPr/>
            </p:nvSpPr>
            <p:spPr>
              <a:xfrm>
                <a:off x="6401859" y="3582458"/>
                <a:ext cx="151341" cy="1506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8" name="Oval 27"/>
              <p:cNvSpPr/>
              <p:nvPr/>
            </p:nvSpPr>
            <p:spPr>
              <a:xfrm>
                <a:off x="6248189" y="5257932"/>
                <a:ext cx="153670" cy="15292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grpSp>
          <p:nvGrpSpPr>
            <p:cNvPr id="6" name="Group 5"/>
            <p:cNvGrpSpPr>
              <a:grpSpLocks/>
            </p:cNvGrpSpPr>
            <p:nvPr/>
          </p:nvGrpSpPr>
          <p:grpSpPr bwMode="auto">
            <a:xfrm>
              <a:off x="5067300" y="4568825"/>
              <a:ext cx="2216150" cy="369888"/>
              <a:chOff x="5066749" y="4569391"/>
              <a:chExt cx="2216089" cy="369332"/>
            </a:xfrm>
          </p:grpSpPr>
          <p:cxnSp>
            <p:nvCxnSpPr>
              <p:cNvPr id="14" name="Straight Arrow Connector 13"/>
              <p:cNvCxnSpPr/>
              <p:nvPr/>
            </p:nvCxnSpPr>
            <p:spPr>
              <a:xfrm>
                <a:off x="6362113" y="4781796"/>
                <a:ext cx="920725"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27"/>
              <p:cNvSpPr>
                <a:spLocks noChangeArrowheads="1"/>
              </p:cNvSpPr>
              <p:nvPr/>
            </p:nvSpPr>
            <p:spPr bwMode="auto">
              <a:xfrm>
                <a:off x="5066749" y="4569391"/>
                <a:ext cx="13292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t>Individual</a:t>
                </a:r>
                <a:endParaRPr lang="en-US"/>
              </a:p>
            </p:txBody>
          </p:sp>
        </p:grpSp>
        <p:grpSp>
          <p:nvGrpSpPr>
            <p:cNvPr id="7" name="Group 6"/>
            <p:cNvGrpSpPr>
              <a:grpSpLocks/>
            </p:cNvGrpSpPr>
            <p:nvPr/>
          </p:nvGrpSpPr>
          <p:grpSpPr bwMode="auto">
            <a:xfrm>
              <a:off x="3876675" y="5084763"/>
              <a:ext cx="2378075" cy="368300"/>
              <a:chOff x="3876553" y="5083972"/>
              <a:chExt cx="2378773" cy="369332"/>
            </a:xfrm>
          </p:grpSpPr>
          <p:cxnSp>
            <p:nvCxnSpPr>
              <p:cNvPr id="12" name="Straight Arrow Connector 11"/>
              <p:cNvCxnSpPr/>
              <p:nvPr/>
            </p:nvCxnSpPr>
            <p:spPr>
              <a:xfrm>
                <a:off x="5334306" y="5238390"/>
                <a:ext cx="92102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0240"/>
              <p:cNvSpPr>
                <a:spLocks noChangeArrowheads="1"/>
              </p:cNvSpPr>
              <p:nvPr/>
            </p:nvSpPr>
            <p:spPr bwMode="auto">
              <a:xfrm>
                <a:off x="3876553" y="5083972"/>
                <a:ext cx="13908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t>Population</a:t>
                </a:r>
                <a:endParaRPr lang="en-US"/>
              </a:p>
            </p:txBody>
          </p:sp>
        </p:grpSp>
        <p:grpSp>
          <p:nvGrpSpPr>
            <p:cNvPr id="8" name="Group 7"/>
            <p:cNvGrpSpPr>
              <a:grpSpLocks/>
            </p:cNvGrpSpPr>
            <p:nvPr/>
          </p:nvGrpSpPr>
          <p:grpSpPr bwMode="auto">
            <a:xfrm>
              <a:off x="7346950" y="4760913"/>
              <a:ext cx="1797050" cy="1338262"/>
              <a:chOff x="7346370" y="4761242"/>
              <a:chExt cx="1797631" cy="1337520"/>
            </a:xfrm>
          </p:grpSpPr>
          <p:sp>
            <p:nvSpPr>
              <p:cNvPr id="9" name="Oval 8"/>
              <p:cNvSpPr/>
              <p:nvPr/>
            </p:nvSpPr>
            <p:spPr>
              <a:xfrm>
                <a:off x="7346370" y="5268960"/>
                <a:ext cx="982981" cy="829802"/>
              </a:xfrm>
              <a:prstGeom prst="ellipse">
                <a:avLst/>
              </a:prstGeom>
              <a:no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a:p>
            </p:txBody>
          </p:sp>
          <p:cxnSp>
            <p:nvCxnSpPr>
              <p:cNvPr id="10" name="Straight Arrow Connector 9"/>
              <p:cNvCxnSpPr/>
              <p:nvPr/>
            </p:nvCxnSpPr>
            <p:spPr>
              <a:xfrm flipH="1">
                <a:off x="8261066" y="5023034"/>
                <a:ext cx="465288" cy="4299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246"/>
              <p:cNvSpPr>
                <a:spLocks noChangeArrowheads="1"/>
              </p:cNvSpPr>
              <p:nvPr/>
            </p:nvSpPr>
            <p:spPr bwMode="auto">
              <a:xfrm>
                <a:off x="8177645" y="4761242"/>
                <a:ext cx="96635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t>Sample</a:t>
                </a:r>
                <a:endParaRPr lang="en-US" sz="1400"/>
              </a:p>
            </p:txBody>
          </p:sp>
        </p:grpSp>
      </p:grpSp>
    </p:spTree>
    <p:extLst>
      <p:ext uri="{BB962C8B-B14F-4D97-AF65-F5344CB8AC3E}">
        <p14:creationId xmlns:p14="http://schemas.microsoft.com/office/powerpoint/2010/main" val="35909878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 vs. Statistic</a:t>
            </a:r>
            <a:endParaRPr lang="en-US" dirty="0"/>
          </a:p>
        </p:txBody>
      </p:sp>
      <p:sp>
        <p:nvSpPr>
          <p:cNvPr id="3" name="Content Placeholder 2"/>
          <p:cNvSpPr>
            <a:spLocks noGrp="1"/>
          </p:cNvSpPr>
          <p:nvPr>
            <p:ph idx="1"/>
          </p:nvPr>
        </p:nvSpPr>
        <p:spPr>
          <a:xfrm>
            <a:off x="0" y="1600200"/>
            <a:ext cx="9144000" cy="4525963"/>
          </a:xfrm>
        </p:spPr>
        <p:txBody>
          <a:bodyPr>
            <a:normAutofit/>
          </a:bodyPr>
          <a:lstStyle/>
          <a:p>
            <a:r>
              <a:rPr lang="en-US" dirty="0" smtClean="0"/>
              <a:t>Parameter: numerical measurement for a </a:t>
            </a:r>
            <a:r>
              <a:rPr lang="en-US" sz="2800" dirty="0" smtClean="0"/>
              <a:t>population</a:t>
            </a:r>
            <a:r>
              <a:rPr lang="en-US" dirty="0" smtClean="0"/>
              <a:t>; </a:t>
            </a:r>
          </a:p>
          <a:p>
            <a:pPr lvl="1"/>
            <a:r>
              <a:rPr lang="en-US" dirty="0" smtClean="0"/>
              <a:t>something for “all”</a:t>
            </a:r>
          </a:p>
          <a:p>
            <a:r>
              <a:rPr lang="en-US" dirty="0" smtClean="0"/>
              <a:t>Statistic: numerical measurement for a sample;</a:t>
            </a:r>
          </a:p>
          <a:p>
            <a:pPr lvl="1"/>
            <a:r>
              <a:rPr lang="en-US" dirty="0" smtClean="0"/>
              <a:t>something for a “sample”</a:t>
            </a:r>
          </a:p>
        </p:txBody>
      </p:sp>
    </p:spTree>
    <p:extLst>
      <p:ext uri="{BB962C8B-B14F-4D97-AF65-F5344CB8AC3E}">
        <p14:creationId xmlns:p14="http://schemas.microsoft.com/office/powerpoint/2010/main" val="2424463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 vs. Statistic</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pPr lvl="1"/>
            <a:r>
              <a:rPr lang="en-US" dirty="0"/>
              <a:t>We would like to examine the birth weight of new born infants in the U.S. The average birth weight of all infants is 6.8 lbs. What is the 6.8?</a:t>
            </a:r>
          </a:p>
          <a:p>
            <a:pPr lvl="2"/>
            <a:r>
              <a:rPr lang="en-US" dirty="0" smtClean="0"/>
              <a:t>A) Parameter</a:t>
            </a:r>
          </a:p>
          <a:p>
            <a:pPr lvl="2"/>
            <a:r>
              <a:rPr lang="en-US" dirty="0" smtClean="0"/>
              <a:t>B) Statistic</a:t>
            </a:r>
            <a:endParaRPr lang="en-US" dirty="0"/>
          </a:p>
          <a:p>
            <a:endParaRPr lang="en-US" dirty="0"/>
          </a:p>
        </p:txBody>
      </p:sp>
    </p:spTree>
    <p:extLst>
      <p:ext uri="{BB962C8B-B14F-4D97-AF65-F5344CB8AC3E}">
        <p14:creationId xmlns:p14="http://schemas.microsoft.com/office/powerpoint/2010/main" val="14990086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Parameter vs. Statistic</a:t>
            </a:r>
          </a:p>
        </p:txBody>
      </p:sp>
      <p:sp>
        <p:nvSpPr>
          <p:cNvPr id="3" name="Content Placeholder 2"/>
          <p:cNvSpPr>
            <a:spLocks noGrp="1"/>
          </p:cNvSpPr>
          <p:nvPr>
            <p:ph idx="1"/>
          </p:nvPr>
        </p:nvSpPr>
        <p:spPr/>
        <p:txBody>
          <a:bodyPr/>
          <a:lstStyle/>
          <a:p>
            <a:pPr marL="0" indent="0">
              <a:buNone/>
            </a:pPr>
            <a:endParaRPr lang="en-US" dirty="0" smtClean="0"/>
          </a:p>
          <a:p>
            <a:pPr lvl="1"/>
            <a:r>
              <a:rPr lang="zh-CN" altLang="en-US" dirty="0" smtClean="0"/>
              <a:t>全中国大学生喜欢看“变形金刚”的百分比</a:t>
            </a:r>
            <a:r>
              <a:rPr lang="en-US" dirty="0" smtClean="0"/>
              <a:t>?</a:t>
            </a:r>
            <a:endParaRPr lang="en-US" dirty="0"/>
          </a:p>
          <a:p>
            <a:pPr lvl="2"/>
            <a:r>
              <a:rPr lang="en-US" dirty="0" smtClean="0"/>
              <a:t>A) Parameter</a:t>
            </a:r>
            <a:endParaRPr lang="en-US" dirty="0"/>
          </a:p>
          <a:p>
            <a:pPr lvl="2"/>
            <a:r>
              <a:rPr lang="en-US" dirty="0" smtClean="0"/>
              <a:t>B) Statistic</a:t>
            </a:r>
            <a:endParaRPr lang="en-US" dirty="0"/>
          </a:p>
          <a:p>
            <a:pPr lvl="1"/>
            <a:r>
              <a:rPr lang="zh-CN" altLang="en-US" dirty="0" smtClean="0"/>
              <a:t>天津市南开区喜欢看冰雪王国的小朋友的百分比？</a:t>
            </a:r>
            <a:endParaRPr lang="en-US" altLang="zh-CN" dirty="0" smtClean="0"/>
          </a:p>
          <a:p>
            <a:pPr lvl="2"/>
            <a:r>
              <a:rPr lang="en-US" dirty="0"/>
              <a:t>A) Parameter</a:t>
            </a:r>
          </a:p>
          <a:p>
            <a:pPr lvl="2"/>
            <a:r>
              <a:rPr lang="en-US" dirty="0"/>
              <a:t>B) Statistic</a:t>
            </a:r>
          </a:p>
          <a:p>
            <a:pPr lvl="1"/>
            <a:endParaRPr lang="en-US" dirty="0"/>
          </a:p>
        </p:txBody>
      </p:sp>
    </p:spTree>
    <p:extLst>
      <p:ext uri="{BB962C8B-B14F-4D97-AF65-F5344CB8AC3E}">
        <p14:creationId xmlns:p14="http://schemas.microsoft.com/office/powerpoint/2010/main" val="26506791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Type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Categorical data: names or labels that place an individual into one of the several categories</a:t>
            </a:r>
          </a:p>
          <a:p>
            <a:pPr lvl="1"/>
            <a:r>
              <a:rPr lang="en-US" dirty="0" smtClean="0"/>
              <a:t>Example: Gender (male, female)</a:t>
            </a:r>
          </a:p>
          <a:p>
            <a:pPr lvl="1"/>
            <a:r>
              <a:rPr lang="en-US" dirty="0" smtClean="0"/>
              <a:t>Note: sometimes a categorical data is represented by numbers, but the difference of two values does not make sense</a:t>
            </a:r>
          </a:p>
          <a:p>
            <a:pPr lvl="2"/>
            <a:r>
              <a:rPr lang="en-US" dirty="0" smtClean="0"/>
              <a:t>Example: Gender (1,2)</a:t>
            </a:r>
          </a:p>
          <a:p>
            <a:r>
              <a:rPr lang="en-US" dirty="0" smtClean="0"/>
              <a:t>Numeric data: numbers representing counts or measurements</a:t>
            </a:r>
          </a:p>
          <a:p>
            <a:pPr lvl="1"/>
            <a:r>
              <a:rPr lang="en-US" dirty="0" smtClean="0"/>
              <a:t>Example: birth weight; height</a:t>
            </a:r>
            <a:endParaRPr lang="en-US" dirty="0"/>
          </a:p>
        </p:txBody>
      </p:sp>
    </p:spTree>
    <p:extLst>
      <p:ext uri="{BB962C8B-B14F-4D97-AF65-F5344CB8AC3E}">
        <p14:creationId xmlns:p14="http://schemas.microsoft.com/office/powerpoint/2010/main" val="1051931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2330</Words>
  <Application>Microsoft Office PowerPoint</Application>
  <PresentationFormat>On-screen Show (4:3)</PresentationFormat>
  <Paragraphs>328</Paragraphs>
  <Slides>43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宋体</vt:lpstr>
      <vt:lpstr>Arial</vt:lpstr>
      <vt:lpstr>Calibri</vt:lpstr>
      <vt:lpstr>Cambria Math</vt:lpstr>
      <vt:lpstr>Office Theme</vt:lpstr>
      <vt:lpstr>Module 1 Review of descriptive statistics, hypothesis testing and SPSS</vt:lpstr>
      <vt:lpstr>Learning objectives and outcomes</vt:lpstr>
      <vt:lpstr>What is statistics?</vt:lpstr>
      <vt:lpstr>What is statistics?</vt:lpstr>
      <vt:lpstr>Population vs. Sample</vt:lpstr>
      <vt:lpstr>Parameter vs. Statistic</vt:lpstr>
      <vt:lpstr>Parameter vs. Statistic</vt:lpstr>
      <vt:lpstr>Parameter vs. Statistic</vt:lpstr>
      <vt:lpstr>Data Type</vt:lpstr>
      <vt:lpstr>Data Type</vt:lpstr>
      <vt:lpstr>Data Type</vt:lpstr>
      <vt:lpstr>Data Type</vt:lpstr>
      <vt:lpstr>Observational study vs. Experiment</vt:lpstr>
      <vt:lpstr>Observational study vs. Experiment</vt:lpstr>
      <vt:lpstr>Explanatory variable and response variable</vt:lpstr>
      <vt:lpstr>Explanatory and response variables</vt:lpstr>
      <vt:lpstr>Explanatory and response variables</vt:lpstr>
      <vt:lpstr>Experimental Design</vt:lpstr>
      <vt:lpstr>Experimental design</vt:lpstr>
      <vt:lpstr>Experimental design</vt:lpstr>
      <vt:lpstr>Arithmetic Mean</vt:lpstr>
      <vt:lpstr>Arithmetic Mean</vt:lpstr>
      <vt:lpstr>Median</vt:lpstr>
      <vt:lpstr>Median</vt:lpstr>
      <vt:lpstr>Outlier effects on mean and median</vt:lpstr>
      <vt:lpstr>Mode</vt:lpstr>
      <vt:lpstr>Quartiles/percentiles</vt:lpstr>
      <vt:lpstr>Quartiles/percentiles</vt:lpstr>
      <vt:lpstr>Range</vt:lpstr>
      <vt:lpstr>Standard deviation &amp; Variance</vt:lpstr>
      <vt:lpstr>Standard deviation and variance</vt:lpstr>
      <vt:lpstr>How to enter data into SPSS</vt:lpstr>
      <vt:lpstr>How to enter data into SPSS</vt:lpstr>
      <vt:lpstr>Show descriptive statistics in SPSS</vt:lpstr>
      <vt:lpstr>Scatter plot in SPSS</vt:lpstr>
      <vt:lpstr>Scatter plot</vt:lpstr>
      <vt:lpstr>Activity graph</vt:lpstr>
      <vt:lpstr>Box plot</vt:lpstr>
      <vt:lpstr>Box plot</vt:lpstr>
      <vt:lpstr>Box plot</vt:lpstr>
      <vt:lpstr>Activity graph</vt:lpstr>
      <vt:lpstr>Bar Graph in SPSS </vt:lpstr>
      <vt:lpstr>Activity graph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structure</dc:title>
  <dc:creator>Wei Wei</dc:creator>
  <cp:lastModifiedBy>Wei Wei</cp:lastModifiedBy>
  <cp:revision>80</cp:revision>
  <dcterms:created xsi:type="dcterms:W3CDTF">2006-08-16T00:00:00Z</dcterms:created>
  <dcterms:modified xsi:type="dcterms:W3CDTF">2016-06-27T20:27:26Z</dcterms:modified>
</cp:coreProperties>
</file>