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80" r:id="rId14"/>
    <p:sldId id="271" r:id="rId15"/>
    <p:sldId id="281" r:id="rId16"/>
    <p:sldId id="284" r:id="rId17"/>
    <p:sldId id="282" r:id="rId18"/>
    <p:sldId id="285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6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logistic regression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Wei </a:t>
            </a:r>
            <a:r>
              <a:rPr lang="en-US" dirty="0" err="1" smtClean="0"/>
              <a:t>Wei</a:t>
            </a:r>
            <a:endParaRPr lang="en-US" dirty="0" smtClean="0"/>
          </a:p>
          <a:p>
            <a:r>
              <a:rPr lang="en-US" dirty="0" smtClean="0"/>
              <a:t>Metro State University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7359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73" y="1053039"/>
            <a:ext cx="8246918" cy="2330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smtClean="0"/>
              <a:t>Example 1 output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362200" y="1828800"/>
            <a:ext cx="838200" cy="1143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14400" y="3383691"/>
                <a:ext cx="7620000" cy="11947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0" dirty="0" smtClean="0"/>
                  <a:t>a)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/>
                          </a:rPr>
                          <m:t>ln</m:t>
                        </m:r>
                      </m:fName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𝑝</m:t>
                                </m:r>
                              </m:num>
                              <m:den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1−</m:t>
                                </m:r>
                                <m:r>
                                  <a:rPr lang="en-US" sz="2000" b="0" i="1" smtClean="0">
                                    <a:latin typeface="Cambria Math"/>
                                  </a:rPr>
                                  <m:t>𝑝</m:t>
                                </m:r>
                              </m:den>
                            </m:f>
                          </m:e>
                        </m:d>
                      </m:e>
                    </m:func>
                    <m:r>
                      <a:rPr lang="en-US" sz="2000" b="0" i="1" smtClean="0">
                        <a:latin typeface="Cambria Math"/>
                      </a:rPr>
                      <m:t>=13.611−0.002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000" b="0" i="1" smtClean="0">
                        <a:latin typeface="Cambria Math"/>
                      </a:rPr>
                      <m:t>−0.378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sz="2000" b="0" i="1" smtClean="0">
                        <a:latin typeface="Cambria Math"/>
                      </a:rPr>
                      <m:t>−0.724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endParaRPr lang="en-US" sz="2000" dirty="0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000" dirty="0" smtClean="0"/>
                  <a:t> represents birth weight,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000" dirty="0" smtClean="0"/>
                  <a:t> represents gestational age,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2000" dirty="0" smtClean="0"/>
                  <a:t> represents the status of whether or not administered with steroids.</a:t>
                </a:r>
                <a:endParaRPr lang="en-US" sz="20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400" y="3383691"/>
                <a:ext cx="7620000" cy="1194751"/>
              </a:xfrm>
              <a:prstGeom prst="rect">
                <a:avLst/>
              </a:prstGeom>
              <a:blipFill rotWithShape="1">
                <a:blip r:embed="rId3"/>
                <a:stretch>
                  <a:fillRect l="-800" b="-81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762000" y="4578442"/>
            <a:ext cx="7620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dirty="0" smtClean="0"/>
              <a:t>b) The slope of -0.002 represents that when the other two factors are fixed, when birth weight increases 1 gram, the log odds of developing the disease BPD decreases 0.002 (or 0.2%). </a:t>
            </a:r>
          </a:p>
          <a:p>
            <a:r>
              <a:rPr lang="en-US" sz="2000" dirty="0" smtClean="0"/>
              <a:t>c) The slope of -0.724 represents when the other two factors are fixed, when a mother was administered with steroids, the log odds of developing the disease BPD decreases 0.724 (72.4%)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11302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the probability of developing the disease?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600200"/>
                <a:ext cx="8686800" cy="4525963"/>
              </a:xfrm>
            </p:spPr>
            <p:txBody>
              <a:bodyPr>
                <a:normAutofit fontScale="85000" lnSpcReduction="10000"/>
              </a:bodyPr>
              <a:lstStyle/>
              <a:p>
                <a:r>
                  <a:rPr lang="en-US" dirty="0" smtClean="0"/>
                  <a:t>Continue with example 1: What is the log odds of developing BPD when an infant’s birth weight is 1500 grams, his gestational age is 33 weeks and his mother was not administered with steroids?</a:t>
                </a:r>
              </a:p>
              <a:p>
                <a:pPr lvl="1"/>
                <a14:m>
                  <m:oMath xmlns:m="http://schemas.openxmlformats.org/officeDocument/2006/math"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ln</m:t>
                        </m:r>
                      </m:fName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/>
                                  </a:rPr>
                                  <m:t>𝑝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/>
                                  </a:rPr>
                                  <m:t>1−</m:t>
                                </m:r>
                                <m:r>
                                  <a:rPr lang="en-US" i="1">
                                    <a:latin typeface="Cambria Math"/>
                                  </a:rPr>
                                  <m:t>𝑝</m:t>
                                </m:r>
                              </m:den>
                            </m:f>
                          </m:e>
                        </m:d>
                      </m:e>
                    </m:func>
                    <m:r>
                      <a:rPr lang="en-US" i="1">
                        <a:latin typeface="Cambria Math"/>
                      </a:rPr>
                      <m:t>=13.611−0.002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∗1500</m:t>
                    </m:r>
                    <m:r>
                      <a:rPr lang="en-US" i="1">
                        <a:latin typeface="Cambria Math"/>
                      </a:rPr>
                      <m:t>−0.378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∗33</m:t>
                    </m:r>
                    <m:r>
                      <a:rPr lang="en-US" i="1">
                        <a:latin typeface="Cambria Math"/>
                      </a:rPr>
                      <m:t>−0.724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∗0</m:t>
                    </m:r>
                  </m:oMath>
                </a14:m>
                <a:endParaRPr lang="en-US" b="0" dirty="0" smtClean="0"/>
              </a:p>
              <a:p>
                <a:pPr marL="457200" lvl="1" indent="0">
                  <a:buNone/>
                </a:pPr>
                <a:r>
                  <a:rPr lang="en-US" dirty="0" smtClean="0"/>
                  <a:t>	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=13.611−3−12.474=−1.863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What is the probability for that infant developing the BPD?</a:t>
                </a:r>
              </a:p>
              <a:p>
                <a:pPr lvl="1"/>
                <a:r>
                  <a:rPr lang="en-US" dirty="0"/>
                  <a:t>We can find it in SPSS since we saved “probability”: look at the “PRE” value on the row with 1500 as </a:t>
                </a:r>
                <a:r>
                  <a:rPr lang="en-US" dirty="0" smtClean="0"/>
                  <a:t>birth weight</a:t>
                </a:r>
                <a:r>
                  <a:rPr lang="en-US" dirty="0"/>
                  <a:t>, 33 as gestational age and 0 as steroid status</a:t>
                </a:r>
                <a:r>
                  <a:rPr lang="en-US" dirty="0" smtClean="0"/>
                  <a:t>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600200"/>
                <a:ext cx="8686800" cy="4525963"/>
              </a:xfrm>
              <a:blipFill rotWithShape="0">
                <a:blip r:embed="rId2"/>
                <a:stretch>
                  <a:fillRect l="-1193" t="-2156" r="-11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676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/>
              <a:t>The data file </a:t>
            </a:r>
            <a:r>
              <a:rPr lang="en-US" dirty="0" smtClean="0"/>
              <a:t>BLOOD </a:t>
            </a:r>
            <a:r>
              <a:rPr lang="en-US" dirty="0" smtClean="0"/>
              <a:t>contains data from a case-control study assessing several plasma risk factors for breast cancer. The independent variables contain age (year) at the blood draw, testosterone level (ng/ml), </a:t>
            </a:r>
            <a:r>
              <a:rPr lang="en-US" dirty="0" err="1" smtClean="0"/>
              <a:t>estrone</a:t>
            </a:r>
            <a:r>
              <a:rPr lang="en-US" dirty="0" smtClean="0"/>
              <a:t> level (</a:t>
            </a:r>
            <a:r>
              <a:rPr lang="en-US" dirty="0" err="1" smtClean="0"/>
              <a:t>pg</a:t>
            </a:r>
            <a:r>
              <a:rPr lang="en-US" dirty="0" smtClean="0"/>
              <a:t>/ml), and current postmenopausal hormone (PMH) use (0: no use; 1: use) at the time of the blood draw, etc. Under the variable “case”, 1 represents cancer and 0 represents control. Use logistic regression model to assess the association between breast cancer risk and age, testosterone level, </a:t>
            </a:r>
            <a:r>
              <a:rPr lang="en-US" dirty="0" err="1" smtClean="0"/>
              <a:t>estrone</a:t>
            </a:r>
            <a:r>
              <a:rPr lang="en-US" dirty="0" smtClean="0"/>
              <a:t> level and PMH use. Answer the following questions:</a:t>
            </a:r>
          </a:p>
          <a:p>
            <a:pPr marL="514350" indent="-514350">
              <a:buAutoNum type="alphaLcParenR"/>
            </a:pPr>
            <a:r>
              <a:rPr lang="en-US" dirty="0" smtClean="0"/>
              <a:t>What is the logistic regression model with the factors of interest.</a:t>
            </a:r>
          </a:p>
          <a:p>
            <a:pPr marL="514350" indent="-514350">
              <a:buAutoNum type="alphaLcParenR"/>
            </a:pPr>
            <a:r>
              <a:rPr lang="en-US" dirty="0" smtClean="0"/>
              <a:t>What </a:t>
            </a:r>
            <a:r>
              <a:rPr lang="en-US" dirty="0" smtClean="0"/>
              <a:t>is the </a:t>
            </a:r>
            <a:r>
              <a:rPr lang="en-US" b="1" dirty="0" smtClean="0"/>
              <a:t>probability</a:t>
            </a:r>
            <a:r>
              <a:rPr lang="en-US" dirty="0" smtClean="0"/>
              <a:t> of developing breast cancer when a person’s age is 64, </a:t>
            </a:r>
            <a:r>
              <a:rPr lang="en-US" dirty="0" err="1" smtClean="0"/>
              <a:t>estrone</a:t>
            </a:r>
            <a:r>
              <a:rPr lang="en-US" dirty="0" smtClean="0"/>
              <a:t> level is 46 </a:t>
            </a:r>
            <a:r>
              <a:rPr lang="en-US" dirty="0" err="1" smtClean="0"/>
              <a:t>pg</a:t>
            </a:r>
            <a:r>
              <a:rPr lang="en-US" dirty="0" smtClean="0"/>
              <a:t>/ml, testosterone level is 43 ng/ml and not using PMH?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3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95400"/>
            <a:ext cx="7848600" cy="257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Output of activity 1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381000" y="3886200"/>
                <a:ext cx="8534400" cy="10844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514350" indent="-514350">
                  <a:buAutoNum type="alphaLcParenR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/>
                          </a:rPr>
                          <m:t>ln</m:t>
                        </m:r>
                      </m:fName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b="0" i="1" smtClean="0">
                                    <a:latin typeface="Cambria Math"/>
                                  </a:rPr>
                                  <m:t>𝑝</m:t>
                                </m:r>
                              </m:num>
                              <m:den>
                                <m:r>
                                  <a:rPr lang="en-US" b="0" i="1" smtClean="0">
                                    <a:latin typeface="Cambria Math"/>
                                  </a:rPr>
                                  <m:t>1−</m:t>
                                </m:r>
                                <m:r>
                                  <a:rPr lang="en-US" b="0" i="1" smtClean="0">
                                    <a:latin typeface="Cambria Math"/>
                                  </a:rPr>
                                  <m:t>𝑝</m:t>
                                </m:r>
                              </m:den>
                            </m:f>
                          </m:e>
                        </m:d>
                      </m:e>
                    </m:func>
                    <m:r>
                      <a:rPr lang="en-US" b="0" i="1" smtClean="0">
                        <a:latin typeface="Cambria Math"/>
                      </a:rPr>
                      <m:t>=−1.996+0.343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+0.005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+0.019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+0.009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b="0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b="0" dirty="0" smtClean="0"/>
                  <a:t> is the use of PMH,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b="0" dirty="0" smtClean="0"/>
                  <a:t> is the age,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b="0" dirty="0" smtClean="0"/>
                  <a:t> is the </a:t>
                </a:r>
                <a:r>
                  <a:rPr lang="en-US" b="0" dirty="0" err="1" smtClean="0"/>
                  <a:t>estrone</a:t>
                </a:r>
                <a:r>
                  <a:rPr lang="en-US" b="0" dirty="0" smtClean="0"/>
                  <a:t> level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b="0" dirty="0" smtClean="0"/>
                  <a:t> is the testosterone level.</a:t>
                </a:r>
              </a:p>
              <a:p>
                <a:pPr marL="514350" indent="-514350">
                  <a:buAutoNum type="alphaLcParenR"/>
                </a:pPr>
                <a:r>
                  <a:rPr lang="en-US" dirty="0" smtClean="0"/>
                  <a:t>P=0.40</a:t>
                </a:r>
                <a:endParaRPr lang="en-US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3886200"/>
                <a:ext cx="8534400" cy="1084464"/>
              </a:xfrm>
              <a:prstGeom prst="rect">
                <a:avLst/>
              </a:prstGeom>
              <a:blipFill rotWithShape="0">
                <a:blip r:embed="rId3"/>
                <a:stretch>
                  <a:fillRect l="-643" b="-79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2438400" y="1953490"/>
            <a:ext cx="838200" cy="145472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56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of slopes of logistic regression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r>
                  <a:rPr lang="en-US" dirty="0" smtClean="0"/>
                  <a:t>Same way as testing the slope for multiple regression</a:t>
                </a:r>
              </a:p>
              <a:p>
                <a:r>
                  <a:rPr lang="en-US" dirty="0" smtClean="0"/>
                  <a:t>Goal: whether the log odds of developing that disease is significantly related to the independent variables</a:t>
                </a:r>
              </a:p>
              <a:p>
                <a:pPr lvl="1"/>
                <a:r>
                  <a:rPr lang="en-US" b="0" dirty="0" smtClean="0"/>
                  <a:t>Step 1: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: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𝛽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=0   </m:t>
                    </m:r>
                    <m:r>
                      <a:rPr lang="en-US" b="0" i="1" smtClean="0">
                        <a:latin typeface="Cambria Math"/>
                      </a:rPr>
                      <m:t>𝑣𝑠</m:t>
                    </m:r>
                    <m:r>
                      <a:rPr lang="en-US" b="0" i="1" smtClean="0">
                        <a:latin typeface="Cambria Math"/>
                      </a:rPr>
                      <m:t>.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𝑎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: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𝛽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≠0</m:t>
                    </m:r>
                  </m:oMath>
                </a14:m>
                <a:endParaRPr lang="en-US" b="0" dirty="0" smtClean="0"/>
              </a:p>
              <a:p>
                <a:pPr lvl="1"/>
                <a:r>
                  <a:rPr lang="en-US" dirty="0" smtClean="0"/>
                  <a:t>Step 2: Choose the logistic regression</a:t>
                </a:r>
              </a:p>
              <a:p>
                <a:pPr lvl="1"/>
                <a:r>
                  <a:rPr lang="en-US" dirty="0" smtClean="0"/>
                  <a:t>Step 3: get the Wald-statistic and p-value from SPSS</a:t>
                </a:r>
              </a:p>
              <a:p>
                <a:pPr lvl="1"/>
                <a:r>
                  <a:rPr lang="en-US" dirty="0" smtClean="0"/>
                  <a:t>Step 4: Make a decision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481" t="-1617" r="-2000" b="-1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2033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Continue with example 1, use the same data for the lung disease. </a:t>
            </a:r>
            <a:r>
              <a:rPr lang="en-US" dirty="0"/>
              <a:t>We </a:t>
            </a:r>
            <a:r>
              <a:rPr lang="en-US" dirty="0" smtClean="0"/>
              <a:t>have performed the logistic regression to assess the relationship between the odds of developing the disease and the </a:t>
            </a:r>
            <a:r>
              <a:rPr lang="en-US" dirty="0"/>
              <a:t>factors of weight (gram), gestational age (week), and whether a mother was administered steroids during pregnancy (</a:t>
            </a:r>
            <a:r>
              <a:rPr lang="en-US" dirty="0" smtClean="0"/>
              <a:t>0:no; and 1: yes). </a:t>
            </a:r>
          </a:p>
          <a:p>
            <a:pPr marL="0" indent="0">
              <a:buNone/>
            </a:pPr>
            <a:r>
              <a:rPr lang="en-US" dirty="0" smtClean="0"/>
              <a:t>Based on the logistic regression, which factors are significantly related to the odds of developing the lung disease. (List the Wald statistics, p-values and draw the conclusion)</a:t>
            </a:r>
          </a:p>
          <a:p>
            <a:pPr marL="514350" indent="-514350">
              <a:buAutoNum type="alphaLcParenR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15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9145"/>
            <a:ext cx="8884227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Output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181600" y="2275609"/>
            <a:ext cx="838200" cy="571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33400" y="3581400"/>
            <a:ext cx="75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Birth weight and gestational age are the significant factors related to the odds of developing the lung disease.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4276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3359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Continue with activity 1, assess which factors are significantly associated with the risk of developing breast cancer</a:t>
            </a:r>
          </a:p>
          <a:p>
            <a:pPr marL="0" indent="0">
              <a:buNone/>
            </a:pPr>
            <a:r>
              <a:rPr lang="en-US" dirty="0" smtClean="0"/>
              <a:t>e) List </a:t>
            </a:r>
            <a:r>
              <a:rPr lang="en-US" smtClean="0"/>
              <a:t>the </a:t>
            </a:r>
            <a:r>
              <a:rPr lang="en-US" smtClean="0"/>
              <a:t>p-values </a:t>
            </a:r>
            <a:r>
              <a:rPr lang="en-US" dirty="0" smtClean="0"/>
              <a:t>for each factor and draw your conclusion.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609109"/>
            <a:ext cx="8829869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108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need logistic regression?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14400"/>
          </a:xfrm>
        </p:spPr>
        <p:txBody>
          <a:bodyPr/>
          <a:lstStyle/>
          <a:p>
            <a:r>
              <a:rPr lang="en-US" dirty="0" smtClean="0"/>
              <a:t>The NETFLIX case story</a:t>
            </a:r>
            <a:endParaRPr lang="en-US" dirty="0"/>
          </a:p>
        </p:txBody>
      </p:sp>
      <p:pic>
        <p:nvPicPr>
          <p:cNvPr id="1026" name="Picture 2" descr="Netfli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819400"/>
            <a:ext cx="2133600" cy="2133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lockbuster LL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648200"/>
            <a:ext cx="1447800" cy="144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Redbox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572000"/>
            <a:ext cx="1047750" cy="104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5975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objectives and outcomes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 how to perform a logistic regression using SPSS</a:t>
            </a:r>
          </a:p>
          <a:p>
            <a:r>
              <a:rPr lang="en-US" dirty="0" smtClean="0"/>
              <a:t>Know how to explain the meaning of slopes in a logistic regression model</a:t>
            </a:r>
          </a:p>
          <a:p>
            <a:r>
              <a:rPr lang="en-US" dirty="0" smtClean="0"/>
              <a:t>Know how to test slopes for a logistic regression model</a:t>
            </a:r>
          </a:p>
          <a:p>
            <a:r>
              <a:rPr lang="en-US" dirty="0" smtClean="0"/>
              <a:t>Know how to estimate the log odds ratio and 95% C.I. for a dichotomous variable</a:t>
            </a:r>
          </a:p>
        </p:txBody>
      </p:sp>
    </p:spTree>
    <p:extLst>
      <p:ext uri="{BB962C8B-B14F-4D97-AF65-F5344CB8AC3E}">
        <p14:creationId xmlns:p14="http://schemas.microsoft.com/office/powerpoint/2010/main" val="563952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Recall multiple regression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DV: numeric</a:t>
            </a:r>
          </a:p>
          <a:p>
            <a:r>
              <a:rPr lang="en-US" dirty="0" smtClean="0"/>
              <a:t>IV: </a:t>
            </a:r>
          </a:p>
          <a:p>
            <a:pPr lvl="1"/>
            <a:r>
              <a:rPr lang="en-US" dirty="0" smtClean="0"/>
              <a:t>All of the IVs are numeric (age, height, length)</a:t>
            </a:r>
          </a:p>
          <a:p>
            <a:pPr lvl="1"/>
            <a:r>
              <a:rPr lang="en-US" dirty="0" smtClean="0"/>
              <a:t>Some of the IVs are dichotomous/binary (gender, disease status), and some of the IVs are numeric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05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Logistic regression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DV: dichotomous/binary; Usually it represents a disease status (0: no disease; 1: disease)</a:t>
            </a:r>
          </a:p>
          <a:p>
            <a:r>
              <a:rPr lang="en-US" dirty="0" smtClean="0"/>
              <a:t>IV:</a:t>
            </a:r>
          </a:p>
          <a:p>
            <a:pPr lvl="1"/>
            <a:r>
              <a:rPr lang="en-US" dirty="0"/>
              <a:t>All of the IVs are numeric </a:t>
            </a:r>
            <a:endParaRPr lang="en-US" dirty="0" smtClean="0"/>
          </a:p>
          <a:p>
            <a:pPr lvl="1"/>
            <a:r>
              <a:rPr lang="en-US" dirty="0" smtClean="0"/>
              <a:t>Some </a:t>
            </a:r>
            <a:r>
              <a:rPr lang="en-US" dirty="0"/>
              <a:t>of the IVs are </a:t>
            </a:r>
            <a:r>
              <a:rPr lang="en-US" dirty="0" smtClean="0"/>
              <a:t>dichotomous and </a:t>
            </a:r>
            <a:r>
              <a:rPr lang="en-US" dirty="0"/>
              <a:t>some of the IVs are numeric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744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Logic of logistic regression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953000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Scenario: Consider a sample of 200 infants </a:t>
                </a:r>
                <a:r>
                  <a:rPr lang="en-US" dirty="0"/>
                  <a:t>confined to an intensive care unit when born and survived at least 28 days. </a:t>
                </a:r>
                <a:r>
                  <a:rPr lang="en-US" dirty="0" smtClean="0"/>
                  <a:t>72 </a:t>
                </a:r>
                <a:r>
                  <a:rPr lang="en-US" dirty="0"/>
                  <a:t>of them were diagnosed with </a:t>
                </a:r>
                <a:r>
                  <a:rPr lang="en-US" dirty="0" smtClean="0"/>
                  <a:t>bronchopulmonary dysplasia (BPD), a </a:t>
                </a:r>
                <a:r>
                  <a:rPr lang="en-US" dirty="0"/>
                  <a:t>lung disease. We noticed that birth weight might be a factor related to the probability of developing </a:t>
                </a:r>
                <a:r>
                  <a:rPr lang="en-US" dirty="0" smtClean="0"/>
                  <a:t>the disease. </a:t>
                </a:r>
                <a:r>
                  <a:rPr lang="en-US" dirty="0"/>
                  <a:t>We try to fit the probability and birth weight to a </a:t>
                </a:r>
                <a:r>
                  <a:rPr lang="en-US" dirty="0" smtClean="0"/>
                  <a:t>model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𝑝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𝛼</m:t>
                      </m:r>
                      <m:r>
                        <a:rPr lang="en-US" b="0" i="1" smtClean="0">
                          <a:latin typeface="Cambria Math"/>
                        </a:rPr>
                        <m:t>+</m:t>
                      </m:r>
                      <m:r>
                        <a:rPr lang="en-US" b="0" i="1" smtClean="0">
                          <a:latin typeface="Cambria Math"/>
                        </a:rPr>
                        <m:t>𝛽</m:t>
                      </m:r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But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𝑝</m:t>
                    </m:r>
                  </m:oMath>
                </a14:m>
                <a:r>
                  <a:rPr lang="en-US" dirty="0" smtClean="0"/>
                  <a:t> is  a probability and can not be smaller than 0, so we would modify the model to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𝑝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i="1">
                              <a:latin typeface="Cambria Math"/>
                            </a:rPr>
                            <m:t>𝛼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𝛽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 smtClean="0"/>
                  <a:t>But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𝑝</m:t>
                    </m:r>
                  </m:oMath>
                </a14:m>
                <a:r>
                  <a:rPr lang="en-US" dirty="0" smtClean="0"/>
                  <a:t> can not be larger than 1, so we continue to modify the model to 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𝑝</m:t>
                      </m:r>
                      <m:r>
                        <a:rPr lang="en-US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𝛼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𝛽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𝑥</m:t>
                              </m:r>
                            </m:sup>
                          </m:sSup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𝛼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𝛽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𝑥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This function is called a logistic function.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953000"/>
              </a:xfrm>
              <a:blipFill rotWithShape="0">
                <a:blip r:embed="rId2"/>
                <a:stretch>
                  <a:fillRect l="-963" t="-2094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8897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Logistic regression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We still want an equivalent model to a linear regression model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ln</m:t>
                          </m:r>
                        </m:fName>
                        <m:e>
                          <m:d>
                            <m:dPr>
                              <m:ctrlP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𝑝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1−</m:t>
                                  </m:r>
                                  <m: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𝑝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en-US" i="1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i="1">
                          <a:solidFill>
                            <a:srgbClr val="FF0000"/>
                          </a:solidFill>
                          <a:latin typeface="Cambria Math"/>
                        </a:rPr>
                        <m:t>𝛼</m:t>
                      </m:r>
                      <m:r>
                        <a:rPr lang="en-US" i="1">
                          <a:solidFill>
                            <a:srgbClr val="FF0000"/>
                          </a:solidFill>
                          <a:latin typeface="Cambria Math"/>
                        </a:rPr>
                        <m:t>+</m:t>
                      </m:r>
                      <m:r>
                        <a:rPr lang="en-US" i="1">
                          <a:solidFill>
                            <a:srgbClr val="FF0000"/>
                          </a:solidFill>
                          <a:latin typeface="Cambria Math"/>
                        </a:rPr>
                        <m:t>𝛽</m:t>
                      </m:r>
                      <m:r>
                        <a:rPr lang="en-US" i="1">
                          <a:solidFill>
                            <a:srgbClr val="FF0000"/>
                          </a:solidFill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en-US" dirty="0">
                  <a:solidFill>
                    <a:srgbClr val="FF0000"/>
                  </a:solidFill>
                </a:endParaRPr>
              </a:p>
              <a:p>
                <a:r>
                  <a:rPr lang="en-US" dirty="0" smtClean="0"/>
                  <a:t>Definition: This </a:t>
                </a:r>
                <a:r>
                  <a:rPr lang="en-US" dirty="0"/>
                  <a:t>model is called a logistic regression model. The left side is </a:t>
                </a:r>
                <a:r>
                  <a:rPr lang="en-US" dirty="0" smtClean="0"/>
                  <a:t>called the log </a:t>
                </a:r>
                <a:r>
                  <a:rPr lang="en-US" dirty="0"/>
                  <a:t>odds </a:t>
                </a:r>
                <a:r>
                  <a:rPr lang="en-US" dirty="0" smtClean="0"/>
                  <a:t>of </a:t>
                </a:r>
                <a:r>
                  <a:rPr lang="en-US" dirty="0"/>
                  <a:t>developing the </a:t>
                </a:r>
                <a:r>
                  <a:rPr lang="en-US" dirty="0" smtClean="0"/>
                  <a:t>disease. It is also called </a:t>
                </a:r>
                <a:r>
                  <a:rPr lang="en-US" dirty="0" err="1" smtClean="0"/>
                  <a:t>logit</a:t>
                </a:r>
                <a:r>
                  <a:rPr lang="en-US" dirty="0" smtClean="0"/>
                  <a:t>(p).</a:t>
                </a:r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704" t="-1752" r="-29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939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Multiple logistic regression model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Definition: The multiple logistic regression model is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𝑙𝑜𝑔𝑖𝑡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𝑝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/>
                            </a:rPr>
                            <m:t>ln</m:t>
                          </m:r>
                        </m:fName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 dirty="0" smtClean="0">
                                      <a:latin typeface="Cambria Math"/>
                                    </a:rPr>
                                    <m:t>𝑝</m:t>
                                  </m:r>
                                </m:num>
                                <m:den>
                                  <m:r>
                                    <a:rPr lang="en-US" i="1" dirty="0" smtClean="0">
                                      <a:latin typeface="Cambria Math"/>
                                    </a:rPr>
                                    <m:t>1−</m:t>
                                  </m:r>
                                  <m:r>
                                    <a:rPr lang="en-US" i="1" dirty="0" smtClean="0">
                                      <a:latin typeface="Cambria Math"/>
                                    </a:rPr>
                                    <m:t>𝑝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en-US" b="0" i="1" dirty="0" smtClean="0">
                          <a:latin typeface="Cambria Math"/>
                        </a:rPr>
                        <m:t>=</m:t>
                      </m:r>
                      <m:r>
                        <a:rPr lang="en-US" b="0" i="1" dirty="0" smtClean="0">
                          <a:latin typeface="Cambria Math"/>
                        </a:rPr>
                        <m:t>𝛼</m:t>
                      </m:r>
                      <m:r>
                        <a:rPr lang="en-US" b="0" i="1" dirty="0" smtClean="0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/>
                            </a:rPr>
                            <m:t>𝛽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b="0" i="1" dirty="0" smtClean="0">
                          <a:latin typeface="Cambria Math"/>
                        </a:rPr>
                        <m:t>+…+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/>
                            </a:rPr>
                            <m:t>𝛽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Where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𝑖</m:t>
                        </m:r>
                      </m:sub>
                      <m:sup>
                        <m:r>
                          <a:rPr lang="en-US" b="0" i="1" smtClean="0"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b="0" i="1" smtClean="0">
                        <a:latin typeface="Cambria Math"/>
                      </a:rPr>
                      <m:t>𝑠</m:t>
                    </m:r>
                  </m:oMath>
                </a14:m>
                <a:r>
                  <a:rPr lang="en-US" b="0" dirty="0" smtClean="0"/>
                  <a:t> are the independent variables,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/>
                          </a:rPr>
                          <m:t>𝛽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𝑖</m:t>
                        </m:r>
                      </m:sub>
                      <m:sup>
                        <m:r>
                          <a:rPr lang="en-US" b="0" i="1" smtClean="0"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b="0" i="1" smtClean="0">
                        <a:latin typeface="Cambria Math"/>
                      </a:rPr>
                      <m:t>𝑠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b="0" dirty="0" smtClean="0"/>
                  <a:t>are the slopes/parameters for these variables</a:t>
                </a:r>
              </a:p>
              <a:p>
                <a:pPr marL="0" indent="0">
                  <a:buNone/>
                </a:pPr>
                <a:endParaRPr lang="en-US" b="0" dirty="0" smtClean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852" t="-1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809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Use SPSS to estimate logistic regression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300" dirty="0" smtClean="0"/>
              <a:t>Example 1: </a:t>
            </a:r>
            <a:r>
              <a:rPr lang="en-US" sz="2300" dirty="0"/>
              <a:t>Consider a sample of 200 infants confined to an intensive care unit when born and survived at least 28 days. </a:t>
            </a:r>
            <a:r>
              <a:rPr lang="en-US" sz="2300" dirty="0" smtClean="0"/>
              <a:t>72 </a:t>
            </a:r>
            <a:r>
              <a:rPr lang="en-US" sz="2300" dirty="0"/>
              <a:t>of them were diagnosed with </a:t>
            </a:r>
            <a:r>
              <a:rPr lang="en-US" sz="2300" dirty="0" err="1"/>
              <a:t>bronchopulmonary</a:t>
            </a:r>
            <a:r>
              <a:rPr lang="en-US" sz="2300" dirty="0"/>
              <a:t> dysplasia (BPD), a lung disease. </a:t>
            </a:r>
            <a:r>
              <a:rPr lang="en-US" sz="2300" dirty="0" smtClean="0"/>
              <a:t>We would like to see among the factors of weight (gram), gestational age (week), and whether a mother was administered steroids during pregnancy (0:no; and 1: yes), which factor is significantly related to the probability of developing the disease BPD. Data is on d2l. </a:t>
            </a:r>
          </a:p>
          <a:p>
            <a:pPr marL="514350" indent="-514350">
              <a:buAutoNum type="alphaLcParenR"/>
            </a:pPr>
            <a:r>
              <a:rPr lang="en-US" sz="2300" dirty="0" smtClean="0"/>
              <a:t>Perform an appropriate regression analysis to estimate the parameters of the model. Write down the equation of the logistic regression model.</a:t>
            </a:r>
          </a:p>
          <a:p>
            <a:pPr marL="514350" indent="-514350">
              <a:buAutoNum type="alphaLcParenR"/>
            </a:pPr>
            <a:r>
              <a:rPr lang="en-US" sz="2300" dirty="0" smtClean="0"/>
              <a:t>Explain the slope of weight in the context</a:t>
            </a:r>
          </a:p>
          <a:p>
            <a:pPr marL="514350" indent="-514350">
              <a:buAutoNum type="alphaLcParenR"/>
            </a:pPr>
            <a:r>
              <a:rPr lang="en-US" sz="2300" dirty="0" smtClean="0"/>
              <a:t>Explain the slope of whether a mother was administered steroids in the context</a:t>
            </a:r>
            <a:endParaRPr lang="en-US" sz="2300" dirty="0"/>
          </a:p>
          <a:p>
            <a:pPr marL="0" indent="0">
              <a:buNone/>
            </a:pPr>
            <a:r>
              <a:rPr lang="en-US" sz="2300" dirty="0" smtClean="0"/>
              <a:t> </a:t>
            </a: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328674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SPSS procedure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Analyze-&gt;Regression-&gt;Binary logistic</a:t>
            </a:r>
          </a:p>
          <a:p>
            <a:r>
              <a:rPr lang="en-US" dirty="0" smtClean="0"/>
              <a:t>Choose the disease as the dependent variable, and choose your independent variables as covariates.</a:t>
            </a:r>
          </a:p>
          <a:p>
            <a:r>
              <a:rPr lang="en-US" dirty="0" smtClean="0"/>
              <a:t>Under “save”, you want to save “probability” and we will explain what that means later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2982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1280</TotalTime>
  <Words>938</Words>
  <Application>Microsoft Office PowerPoint</Application>
  <PresentationFormat>On-screen Show (4:3)</PresentationFormat>
  <Paragraphs>79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Cambria Math</vt:lpstr>
      <vt:lpstr>Office Theme</vt:lpstr>
      <vt:lpstr>Module 6 logistic regression</vt:lpstr>
      <vt:lpstr>Learning objectives and outcomes</vt:lpstr>
      <vt:lpstr>Recall multiple regression </vt:lpstr>
      <vt:lpstr>Logistic regression</vt:lpstr>
      <vt:lpstr>Logic of logistic regression</vt:lpstr>
      <vt:lpstr>Logistic regression</vt:lpstr>
      <vt:lpstr>Multiple logistic regression model</vt:lpstr>
      <vt:lpstr>Use SPSS to estimate logistic regression model</vt:lpstr>
      <vt:lpstr>SPSS procedure</vt:lpstr>
      <vt:lpstr>Example 1 output</vt:lpstr>
      <vt:lpstr>What is the probability of developing the disease?</vt:lpstr>
      <vt:lpstr>Activity 1</vt:lpstr>
      <vt:lpstr>Output of activity 1</vt:lpstr>
      <vt:lpstr>Test of slopes of logistic regression</vt:lpstr>
      <vt:lpstr>Example 2</vt:lpstr>
      <vt:lpstr>Output</vt:lpstr>
      <vt:lpstr>Activity 2</vt:lpstr>
      <vt:lpstr>Why need logistic regression?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13 part II logistic regression and McNemar’s test</dc:title>
  <dc:creator>Wei Wei</dc:creator>
  <cp:lastModifiedBy>Wei Wei</cp:lastModifiedBy>
  <cp:revision>91</cp:revision>
  <dcterms:created xsi:type="dcterms:W3CDTF">2006-08-16T00:00:00Z</dcterms:created>
  <dcterms:modified xsi:type="dcterms:W3CDTF">2016-07-07T08:04:38Z</dcterms:modified>
</cp:coreProperties>
</file>