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63" r:id="rId4"/>
    <p:sldId id="267" r:id="rId5"/>
    <p:sldId id="288" r:id="rId6"/>
    <p:sldId id="268" r:id="rId7"/>
    <p:sldId id="272" r:id="rId8"/>
    <p:sldId id="270" r:id="rId9"/>
    <p:sldId id="271" r:id="rId10"/>
    <p:sldId id="273" r:id="rId11"/>
    <p:sldId id="290" r:id="rId12"/>
    <p:sldId id="274" r:id="rId13"/>
    <p:sldId id="275" r:id="rId14"/>
    <p:sldId id="276" r:id="rId15"/>
    <p:sldId id="291" r:id="rId16"/>
    <p:sldId id="292" r:id="rId17"/>
    <p:sldId id="293" r:id="rId18"/>
    <p:sldId id="294" r:id="rId19"/>
    <p:sldId id="295" r:id="rId20"/>
    <p:sldId id="302" r:id="rId21"/>
    <p:sldId id="296" r:id="rId22"/>
    <p:sldId id="298" r:id="rId23"/>
    <p:sldId id="299" r:id="rId24"/>
    <p:sldId id="300" r:id="rId25"/>
    <p:sldId id="301" r:id="rId26"/>
    <p:sldId id="30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BE2A84-01E0-41FF-99B3-63BD3D4E35AA}" type="datetimeFigureOut">
              <a:rPr lang="en-US" smtClean="0"/>
              <a:t>7/7/2016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EAD2BA-07DA-43D6-9ACA-EB4BFC295A89}" type="slidenum">
              <a:rPr lang="en-US" smtClean="0"/>
              <a:t>‹#›</a:t>
            </a:fld>
            <a:endParaRPr lang="en-US"/>
          </a:p>
        </p:txBody>
      </p:sp>
    </p:spTree>
    <p:extLst>
      <p:ext uri="{BB962C8B-B14F-4D97-AF65-F5344CB8AC3E}">
        <p14:creationId xmlns:p14="http://schemas.microsoft.com/office/powerpoint/2010/main" val="1186754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EAD2BA-07DA-43D6-9ACA-EB4BFC295A89}" type="slidenum">
              <a:rPr lang="en-US" smtClean="0"/>
              <a:t>7</a:t>
            </a:fld>
            <a:endParaRPr lang="en-US"/>
          </a:p>
        </p:txBody>
      </p:sp>
    </p:spTree>
    <p:extLst>
      <p:ext uri="{BB962C8B-B14F-4D97-AF65-F5344CB8AC3E}">
        <p14:creationId xmlns:p14="http://schemas.microsoft.com/office/powerpoint/2010/main" val="3699791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7/7/2016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0.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8153400" cy="1470025"/>
          </a:xfrm>
        </p:spPr>
        <p:txBody>
          <a:bodyPr>
            <a:normAutofit/>
          </a:bodyPr>
          <a:lstStyle/>
          <a:p>
            <a:r>
              <a:rPr lang="en-US" dirty="0" smtClean="0"/>
              <a:t>Module 4 multiple regression </a:t>
            </a:r>
            <a:br>
              <a:rPr lang="en-US" dirty="0" smtClean="0"/>
            </a:br>
            <a:r>
              <a:rPr lang="en-US" dirty="0" smtClean="0"/>
              <a:t>and correlation coefficient analysis</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Metropolitan State University</a:t>
            </a:r>
            <a:endParaRPr lang="en-US" dirty="0"/>
          </a:p>
        </p:txBody>
      </p:sp>
    </p:spTree>
    <p:extLst>
      <p:ext uri="{BB962C8B-B14F-4D97-AF65-F5344CB8AC3E}">
        <p14:creationId xmlns:p14="http://schemas.microsoft.com/office/powerpoint/2010/main" val="1943754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regression-test of slopes</a:t>
            </a:r>
          </a:p>
        </p:txBody>
      </p:sp>
      <p:sp>
        <p:nvSpPr>
          <p:cNvPr id="3" name="Content Placeholder 2"/>
          <p:cNvSpPr>
            <a:spLocks noGrp="1"/>
          </p:cNvSpPr>
          <p:nvPr>
            <p:ph idx="1"/>
          </p:nvPr>
        </p:nvSpPr>
        <p:spPr/>
        <p:txBody>
          <a:bodyPr/>
          <a:lstStyle/>
          <a:p>
            <a:r>
              <a:rPr lang="en-US" dirty="0" smtClean="0"/>
              <a:t>Activity 2: Use the low birth weight data from activity 1; Test on the slopes of gestational age and length; What are your conclusions? (List the test statistic, p-value and draw your conclusion for each relationship/slope)</a:t>
            </a:r>
            <a:endParaRPr lang="en-US" dirty="0"/>
          </a:p>
        </p:txBody>
      </p:sp>
    </p:spTree>
    <p:extLst>
      <p:ext uri="{BB962C8B-B14F-4D97-AF65-F5344CB8AC3E}">
        <p14:creationId xmlns:p14="http://schemas.microsoft.com/office/powerpoint/2010/main" val="30695076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use Regression for?</a:t>
            </a:r>
            <a:endParaRPr lang="en-US" dirty="0"/>
          </a:p>
        </p:txBody>
      </p:sp>
      <p:sp>
        <p:nvSpPr>
          <p:cNvPr id="3" name="Content Placeholder 2"/>
          <p:cNvSpPr>
            <a:spLocks noGrp="1"/>
          </p:cNvSpPr>
          <p:nvPr>
            <p:ph idx="1"/>
          </p:nvPr>
        </p:nvSpPr>
        <p:spPr>
          <a:xfrm>
            <a:off x="457200" y="1600201"/>
            <a:ext cx="8229600" cy="914400"/>
          </a:xfrm>
        </p:spPr>
        <p:txBody>
          <a:bodyPr/>
          <a:lstStyle/>
          <a:p>
            <a:r>
              <a:rPr lang="en-US" dirty="0" smtClean="0"/>
              <a:t>The Target Case Story</a:t>
            </a:r>
            <a:endParaRPr lang="en-US" dirty="0"/>
          </a:p>
        </p:txBody>
      </p:sp>
      <p:sp>
        <p:nvSpPr>
          <p:cNvPr id="4" name="Oval 3"/>
          <p:cNvSpPr/>
          <p:nvPr/>
        </p:nvSpPr>
        <p:spPr>
          <a:xfrm>
            <a:off x="2362200" y="2971800"/>
            <a:ext cx="3429000" cy="31242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009900" y="3505200"/>
            <a:ext cx="2133600" cy="2057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81400" y="3962400"/>
            <a:ext cx="990600" cy="990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9840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Dummy variable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382000" cy="4525963"/>
              </a:xfrm>
            </p:spPr>
            <p:txBody>
              <a:bodyPr>
                <a:normAutofit fontScale="92500"/>
              </a:bodyPr>
              <a:lstStyle/>
              <a:p>
                <a:r>
                  <a:rPr lang="en-US" dirty="0" smtClean="0"/>
                  <a:t>Definition: A dummy variable is a binary variable used to represent a categorical variable with two categories only. </a:t>
                </a:r>
              </a:p>
              <a:p>
                <a:pPr lvl="1"/>
                <a:r>
                  <a:rPr lang="en-US" dirty="0" smtClean="0"/>
                  <a:t>It is also called dichotomous variable or binary variable.</a:t>
                </a:r>
              </a:p>
              <a:p>
                <a:pPr lvl="1"/>
                <a:r>
                  <a:rPr lang="en-US" dirty="0" smtClean="0"/>
                  <a:t>The most common choices for the values of a dummy variable are 1 and 0.</a:t>
                </a:r>
              </a:p>
              <a:p>
                <a:r>
                  <a:rPr lang="en-US" dirty="0" smtClean="0"/>
                  <a:t>Interpretation of the slope for dummy variable:</a:t>
                </a:r>
              </a:p>
              <a:p>
                <a:pPr lvl="1"/>
                <a:r>
                  <a:rPr lang="en-US" dirty="0" smtClean="0"/>
                  <a:t>When other variables are fixed, the mean difference between the two levels of the dummy variable is the </a:t>
                </a:r>
                <a14:m>
                  <m:oMath xmlns:m="http://schemas.openxmlformats.org/officeDocument/2006/math">
                    <m:r>
                      <a:rPr lang="en-US" b="0" i="1" smtClean="0">
                        <a:latin typeface="Cambria Math"/>
                      </a:rPr>
                      <m:t>𝛽</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382000" cy="4525963"/>
              </a:xfrm>
              <a:blipFill rotWithShape="0">
                <a:blip r:embed="rId2"/>
                <a:stretch>
                  <a:fillRect l="-1455" t="-1617" r="-945"/>
                </a:stretch>
              </a:blipFill>
            </p:spPr>
            <p:txBody>
              <a:bodyPr/>
              <a:lstStyle/>
              <a:p>
                <a:r>
                  <a:rPr lang="en-US">
                    <a:noFill/>
                  </a:rPr>
                  <a:t> </a:t>
                </a:r>
              </a:p>
            </p:txBody>
          </p:sp>
        </mc:Fallback>
      </mc:AlternateContent>
    </p:spTree>
    <p:extLst>
      <p:ext uri="{BB962C8B-B14F-4D97-AF65-F5344CB8AC3E}">
        <p14:creationId xmlns:p14="http://schemas.microsoft.com/office/powerpoint/2010/main" val="6750153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Multiple regression with dummy variable</a:t>
            </a:r>
            <a:endParaRPr lang="en-US" sz="3600" dirty="0"/>
          </a:p>
        </p:txBody>
      </p:sp>
      <p:sp>
        <p:nvSpPr>
          <p:cNvPr id="3" name="Content Placeholder 2"/>
          <p:cNvSpPr>
            <a:spLocks noGrp="1"/>
          </p:cNvSpPr>
          <p:nvPr>
            <p:ph idx="1"/>
          </p:nvPr>
        </p:nvSpPr>
        <p:spPr>
          <a:xfrm>
            <a:off x="457200" y="1298430"/>
            <a:ext cx="8229600" cy="1825770"/>
          </a:xfrm>
        </p:spPr>
        <p:txBody>
          <a:bodyPr>
            <a:normAutofit fontScale="70000" lnSpcReduction="20000"/>
          </a:bodyPr>
          <a:lstStyle/>
          <a:p>
            <a:r>
              <a:rPr lang="en-US" dirty="0" smtClean="0"/>
              <a:t>Example 3: Test the relationship between SBP and gender, age, and birth weight. Gender 0 represents male and 1 represents female. What do you conclude?</a:t>
            </a:r>
          </a:p>
          <a:p>
            <a:r>
              <a:rPr lang="en-US" dirty="0" smtClean="0"/>
              <a:t>Interpret the slope for gender</a:t>
            </a:r>
          </a:p>
          <a:p>
            <a:pPr lvl="1"/>
            <a:r>
              <a:rPr lang="en-US" dirty="0" smtClean="0"/>
              <a:t>When age and birth weight are fixed, on average the SBP for female is 0.855 mmHg lower than male.</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299" y="3124200"/>
            <a:ext cx="8001000" cy="2829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013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Multiple regression with dummy variable</a:t>
            </a:r>
          </a:p>
        </p:txBody>
      </p:sp>
      <p:sp>
        <p:nvSpPr>
          <p:cNvPr id="3" name="Content Placeholder 2"/>
          <p:cNvSpPr>
            <a:spLocks noGrp="1"/>
          </p:cNvSpPr>
          <p:nvPr>
            <p:ph idx="1"/>
          </p:nvPr>
        </p:nvSpPr>
        <p:spPr/>
        <p:txBody>
          <a:bodyPr/>
          <a:lstStyle/>
          <a:p>
            <a:r>
              <a:rPr lang="en-US" smtClean="0"/>
              <a:t>Activity 3: </a:t>
            </a:r>
            <a:r>
              <a:rPr lang="en-US" dirty="0" smtClean="0"/>
              <a:t>Test the relationship between birth weight and the four independent variables. What can you conclude? </a:t>
            </a:r>
            <a:endParaRPr lang="en-US" dirty="0"/>
          </a:p>
        </p:txBody>
      </p:sp>
    </p:spTree>
    <p:extLst>
      <p:ext uri="{BB962C8B-B14F-4D97-AF65-F5344CB8AC3E}">
        <p14:creationId xmlns:p14="http://schemas.microsoft.com/office/powerpoint/2010/main" val="2472814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Collinearity analysis</a:t>
            </a:r>
            <a:endParaRPr lang="en-US" dirty="0"/>
          </a:p>
        </p:txBody>
      </p:sp>
      <p:sp>
        <p:nvSpPr>
          <p:cNvPr id="3" name="Content Placeholder 2"/>
          <p:cNvSpPr>
            <a:spLocks noGrp="1"/>
          </p:cNvSpPr>
          <p:nvPr>
            <p:ph idx="1"/>
          </p:nvPr>
        </p:nvSpPr>
        <p:spPr>
          <a:xfrm>
            <a:off x="304800" y="1143000"/>
            <a:ext cx="8534400" cy="5181600"/>
          </a:xfrm>
        </p:spPr>
        <p:txBody>
          <a:bodyPr>
            <a:noAutofit/>
          </a:bodyPr>
          <a:lstStyle/>
          <a:p>
            <a:pPr marL="0" lvl="0" indent="0">
              <a:buNone/>
            </a:pPr>
            <a:r>
              <a:rPr lang="en-US" sz="1800" dirty="0" smtClean="0"/>
              <a:t>Activity 4: </a:t>
            </a:r>
            <a:r>
              <a:rPr lang="en-US" sz="1800" dirty="0"/>
              <a:t>Refer to Data Set FEV.DAT </a:t>
            </a:r>
            <a:r>
              <a:rPr lang="en-US" sz="1800" dirty="0" smtClean="0"/>
              <a:t>online. The forced expiratory volume (FEV, </a:t>
            </a:r>
            <a:r>
              <a:rPr lang="zh-CN" altLang="en-US" sz="1800" dirty="0" smtClean="0"/>
              <a:t>用力呼气量</a:t>
            </a:r>
            <a:r>
              <a:rPr lang="en-US" altLang="zh-CN" sz="1800" dirty="0" smtClean="0"/>
              <a:t>) is a good measurement for pulmonary function (</a:t>
            </a:r>
            <a:r>
              <a:rPr lang="zh-CN" altLang="en-US" sz="1800" dirty="0" smtClean="0"/>
              <a:t>肺功能</a:t>
            </a:r>
            <a:r>
              <a:rPr lang="en-US" altLang="zh-CN" sz="1800" dirty="0" smtClean="0"/>
              <a:t>)</a:t>
            </a:r>
            <a:r>
              <a:rPr lang="en-US" sz="1800" dirty="0" smtClean="0"/>
              <a:t>. </a:t>
            </a:r>
            <a:r>
              <a:rPr lang="en-US" sz="1800" dirty="0"/>
              <a:t>P</a:t>
            </a:r>
            <a:r>
              <a:rPr lang="en-US" sz="1800" dirty="0" smtClean="0"/>
              <a:t>ossible important determinants of lung function in children are height and age. In the FEV data, the </a:t>
            </a:r>
            <a:r>
              <a:rPr lang="en-US" sz="1800" dirty="0"/>
              <a:t>variable age is measured in years, FEV is measured in liters, </a:t>
            </a:r>
            <a:r>
              <a:rPr lang="en-US" sz="1800" dirty="0" err="1"/>
              <a:t>Hgt</a:t>
            </a:r>
            <a:r>
              <a:rPr lang="en-US" sz="1800" dirty="0"/>
              <a:t> represents height and measured in inches. The variable sex is dichotomous, and 0 represents female and 1 represents male. The variable smoke represents the smoking status where 0 represents non-current smoker and 1 represents current smoker. </a:t>
            </a:r>
          </a:p>
          <a:p>
            <a:r>
              <a:rPr lang="en-US" sz="1800" dirty="0"/>
              <a:t>Consider the variable age only, perform a simple linear regression analysis to assess whether there is a significant relationship between FEV and </a:t>
            </a:r>
            <a:r>
              <a:rPr lang="en-US" sz="1800" dirty="0" smtClean="0"/>
              <a:t>age. (State </a:t>
            </a:r>
            <a:r>
              <a:rPr lang="en-US" sz="1800" dirty="0"/>
              <a:t>the T-statistic, P-value and </a:t>
            </a:r>
            <a:r>
              <a:rPr lang="en-US" sz="1800" dirty="0" smtClean="0"/>
              <a:t>conclusion)</a:t>
            </a:r>
            <a:endParaRPr lang="en-US" sz="1800" dirty="0"/>
          </a:p>
          <a:p>
            <a:r>
              <a:rPr lang="en-US" sz="1800" dirty="0"/>
              <a:t>Consider the variable height only, perform a simple linear regression analysis to assess whether there is a significant relationship between FEV and height. (State the T-statistic, P-value and </a:t>
            </a:r>
            <a:r>
              <a:rPr lang="en-US" sz="1800" dirty="0" smtClean="0"/>
              <a:t>conclusion)</a:t>
            </a:r>
            <a:endParaRPr lang="en-US" sz="1800" dirty="0"/>
          </a:p>
          <a:p>
            <a:r>
              <a:rPr lang="en-US" sz="1800" dirty="0"/>
              <a:t>Consider the variable </a:t>
            </a:r>
            <a:r>
              <a:rPr lang="en-US" sz="1800" dirty="0" smtClean="0"/>
              <a:t>sex only</a:t>
            </a:r>
            <a:r>
              <a:rPr lang="en-US" sz="1800" dirty="0"/>
              <a:t>, perform a simple linear regression analysis to assess whether there is a significant relationship between FEV and </a:t>
            </a:r>
            <a:r>
              <a:rPr lang="en-US" sz="1800" dirty="0" smtClean="0"/>
              <a:t>sex. </a:t>
            </a:r>
            <a:r>
              <a:rPr lang="en-US" sz="1800" dirty="0"/>
              <a:t>(State the T-statistic, p-value and </a:t>
            </a:r>
            <a:r>
              <a:rPr lang="en-US" sz="1800" dirty="0" smtClean="0"/>
              <a:t>conclusion)</a:t>
            </a:r>
            <a:r>
              <a:rPr lang="en-US" sz="1800" dirty="0"/>
              <a:t> </a:t>
            </a:r>
            <a:endParaRPr lang="en-US" sz="1800" dirty="0" smtClean="0"/>
          </a:p>
        </p:txBody>
      </p:sp>
    </p:spTree>
    <p:extLst>
      <p:ext uri="{BB962C8B-B14F-4D97-AF65-F5344CB8AC3E}">
        <p14:creationId xmlns:p14="http://schemas.microsoft.com/office/powerpoint/2010/main" val="9282277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p:sp>
        <p:nvSpPr>
          <p:cNvPr id="3" name="Content Placeholder 2"/>
          <p:cNvSpPr>
            <a:spLocks noGrp="1"/>
          </p:cNvSpPr>
          <p:nvPr>
            <p:ph idx="1"/>
          </p:nvPr>
        </p:nvSpPr>
        <p:spPr/>
        <p:txBody>
          <a:bodyPr/>
          <a:lstStyle/>
          <a:p>
            <a:r>
              <a:rPr lang="en-US" dirty="0" smtClean="0"/>
              <a:t>Continue with the activity, consider </a:t>
            </a:r>
            <a:r>
              <a:rPr lang="en-US" dirty="0"/>
              <a:t>all three variables together and perform a multiple regression to assess the relationship between FEV and age, height, and </a:t>
            </a:r>
            <a:r>
              <a:rPr lang="en-US" dirty="0" smtClean="0"/>
              <a:t>sex. </a:t>
            </a:r>
            <a:r>
              <a:rPr lang="en-US" dirty="0"/>
              <a:t>(State the T-statistics, p-values for all three independent variables and state the overall conclusion)</a:t>
            </a:r>
          </a:p>
          <a:p>
            <a:endParaRPr lang="en-US" dirty="0"/>
          </a:p>
        </p:txBody>
      </p:sp>
    </p:spTree>
    <p:extLst>
      <p:ext uri="{BB962C8B-B14F-4D97-AF65-F5344CB8AC3E}">
        <p14:creationId xmlns:p14="http://schemas.microsoft.com/office/powerpoint/2010/main" val="2862087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p:sp>
        <p:nvSpPr>
          <p:cNvPr id="3" name="Content Placeholder 2"/>
          <p:cNvSpPr>
            <a:spLocks noGrp="1"/>
          </p:cNvSpPr>
          <p:nvPr>
            <p:ph idx="1"/>
          </p:nvPr>
        </p:nvSpPr>
        <p:spPr>
          <a:xfrm>
            <a:off x="457199" y="1127014"/>
            <a:ext cx="8229600" cy="609600"/>
          </a:xfrm>
        </p:spPr>
        <p:txBody>
          <a:bodyPr/>
          <a:lstStyle/>
          <a:p>
            <a:r>
              <a:rPr lang="en-US" dirty="0" smtClean="0"/>
              <a:t>Activity output</a:t>
            </a:r>
            <a:endParaRPr lang="en-US" dirty="0"/>
          </a:p>
        </p:txBody>
      </p:sp>
      <p:pic>
        <p:nvPicPr>
          <p:cNvPr id="7" name="Picture 6"/>
          <p:cNvPicPr>
            <a:picLocks noChangeAspect="1"/>
          </p:cNvPicPr>
          <p:nvPr/>
        </p:nvPicPr>
        <p:blipFill>
          <a:blip r:embed="rId2"/>
          <a:stretch>
            <a:fillRect/>
          </a:stretch>
        </p:blipFill>
        <p:spPr>
          <a:xfrm>
            <a:off x="1143000" y="1664858"/>
            <a:ext cx="5133975" cy="1457325"/>
          </a:xfrm>
          <a:prstGeom prst="rect">
            <a:avLst/>
          </a:prstGeom>
        </p:spPr>
      </p:pic>
      <p:pic>
        <p:nvPicPr>
          <p:cNvPr id="8" name="Picture 7"/>
          <p:cNvPicPr>
            <a:picLocks noChangeAspect="1"/>
          </p:cNvPicPr>
          <p:nvPr/>
        </p:nvPicPr>
        <p:blipFill>
          <a:blip r:embed="rId3"/>
          <a:stretch>
            <a:fillRect/>
          </a:stretch>
        </p:blipFill>
        <p:spPr>
          <a:xfrm>
            <a:off x="1174845" y="2895600"/>
            <a:ext cx="5133975" cy="1457325"/>
          </a:xfrm>
          <a:prstGeom prst="rect">
            <a:avLst/>
          </a:prstGeom>
        </p:spPr>
      </p:pic>
      <p:pic>
        <p:nvPicPr>
          <p:cNvPr id="9" name="Picture 8"/>
          <p:cNvPicPr>
            <a:picLocks noChangeAspect="1"/>
          </p:cNvPicPr>
          <p:nvPr/>
        </p:nvPicPr>
        <p:blipFill>
          <a:blip r:embed="rId4"/>
          <a:stretch>
            <a:fillRect/>
          </a:stretch>
        </p:blipFill>
        <p:spPr>
          <a:xfrm>
            <a:off x="1206690" y="4191000"/>
            <a:ext cx="5133975" cy="1457325"/>
          </a:xfrm>
          <a:prstGeom prst="rect">
            <a:avLst/>
          </a:prstGeom>
        </p:spPr>
      </p:pic>
    </p:spTree>
    <p:extLst>
      <p:ext uri="{BB962C8B-B14F-4D97-AF65-F5344CB8AC3E}">
        <p14:creationId xmlns:p14="http://schemas.microsoft.com/office/powerpoint/2010/main" val="766416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p:pic>
        <p:nvPicPr>
          <p:cNvPr id="4" name="Picture 3"/>
          <p:cNvPicPr>
            <a:picLocks noChangeAspect="1"/>
          </p:cNvPicPr>
          <p:nvPr/>
        </p:nvPicPr>
        <p:blipFill>
          <a:blip r:embed="rId2"/>
          <a:stretch>
            <a:fillRect/>
          </a:stretch>
        </p:blipFill>
        <p:spPr>
          <a:xfrm>
            <a:off x="1167084" y="1676400"/>
            <a:ext cx="6809832" cy="2438400"/>
          </a:xfrm>
          <a:prstGeom prst="rect">
            <a:avLst/>
          </a:prstGeom>
        </p:spPr>
      </p:pic>
      <p:sp>
        <p:nvSpPr>
          <p:cNvPr id="5" name="TextBox 4"/>
          <p:cNvSpPr txBox="1"/>
          <p:nvPr/>
        </p:nvSpPr>
        <p:spPr>
          <a:xfrm>
            <a:off x="1295400" y="4343400"/>
            <a:ext cx="6681516" cy="369332"/>
          </a:xfrm>
          <a:prstGeom prst="rect">
            <a:avLst/>
          </a:prstGeom>
          <a:noFill/>
        </p:spPr>
        <p:txBody>
          <a:bodyPr wrap="square" rtlCol="0">
            <a:spAutoFit/>
          </a:bodyPr>
          <a:lstStyle/>
          <a:p>
            <a:r>
              <a:rPr lang="en-US" dirty="0" smtClean="0"/>
              <a:t>A possible reason is that age and height are linearly related. </a:t>
            </a:r>
            <a:endParaRPr lang="en-US" dirty="0"/>
          </a:p>
        </p:txBody>
      </p:sp>
      <p:sp>
        <p:nvSpPr>
          <p:cNvPr id="6" name="Rectangle 5"/>
          <p:cNvSpPr/>
          <p:nvPr/>
        </p:nvSpPr>
        <p:spPr>
          <a:xfrm>
            <a:off x="457200" y="4941332"/>
            <a:ext cx="8229600" cy="1015663"/>
          </a:xfrm>
          <a:prstGeom prst="rect">
            <a:avLst/>
          </a:prstGeom>
        </p:spPr>
        <p:txBody>
          <a:bodyPr wrap="square">
            <a:spAutoFit/>
          </a:bodyPr>
          <a:lstStyle/>
          <a:p>
            <a:r>
              <a:rPr lang="en-US" sz="2000" dirty="0" smtClean="0">
                <a:latin typeface="Calibri" panose="020F0502020204030204" pitchFamily="34" charset="0"/>
                <a:ea typeface="SimSun" panose="02010600030101010101" pitchFamily="2" charset="-122"/>
                <a:cs typeface="Times New Roman" panose="02020603050405020304" pitchFamily="18" charset="0"/>
              </a:rPr>
              <a:t>Definition: two </a:t>
            </a:r>
            <a:r>
              <a:rPr lang="en-US" sz="2000" dirty="0">
                <a:latin typeface="Calibri" panose="020F0502020204030204" pitchFamily="34" charset="0"/>
                <a:ea typeface="SimSun" panose="02010600030101010101" pitchFamily="2" charset="-122"/>
                <a:cs typeface="Times New Roman" panose="02020603050405020304" pitchFamily="18" charset="0"/>
              </a:rPr>
              <a:t>strongly related variables are entered into the same multiple regression model, and after controlling for the effect of the other variable, </a:t>
            </a:r>
            <a:r>
              <a:rPr lang="en-US" sz="2000" dirty="0" smtClean="0">
                <a:latin typeface="Calibri" panose="020F0502020204030204" pitchFamily="34" charset="0"/>
                <a:ea typeface="SimSun" panose="02010600030101010101" pitchFamily="2" charset="-122"/>
                <a:cs typeface="Times New Roman" panose="02020603050405020304" pitchFamily="18" charset="0"/>
              </a:rPr>
              <a:t>one or neither </a:t>
            </a:r>
            <a:r>
              <a:rPr lang="en-US" sz="2000" dirty="0">
                <a:latin typeface="Calibri" panose="020F0502020204030204" pitchFamily="34" charset="0"/>
                <a:ea typeface="SimSun" panose="02010600030101010101" pitchFamily="2" charset="-122"/>
                <a:cs typeface="Times New Roman" panose="02020603050405020304" pitchFamily="18" charset="0"/>
              </a:rPr>
              <a:t>variable is significant. Such variables are referred as collinear</a:t>
            </a:r>
            <a:endParaRPr lang="en-US" sz="2000" dirty="0"/>
          </a:p>
        </p:txBody>
      </p:sp>
    </p:spTree>
    <p:extLst>
      <p:ext uri="{BB962C8B-B14F-4D97-AF65-F5344CB8AC3E}">
        <p14:creationId xmlns:p14="http://schemas.microsoft.com/office/powerpoint/2010/main" val="2840242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229600" cy="4876800"/>
              </a:xfrm>
            </p:spPr>
            <p:txBody>
              <a:bodyPr>
                <a:normAutofit fontScale="77500" lnSpcReduction="20000"/>
              </a:bodyPr>
              <a:lstStyle/>
              <a:p>
                <a:r>
                  <a:rPr lang="en-US" dirty="0" smtClean="0"/>
                  <a:t>Use tolerance and variance inflation factor (VIF) to measure collinearity</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𝑉𝐼</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𝑘</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𝑅</m:t>
                              </m:r>
                            </m:e>
                            <m:sub>
                              <m:r>
                                <a:rPr lang="en-US" b="0" i="1" smtClean="0">
                                  <a:latin typeface="Cambria Math" panose="02040503050406030204" pitchFamily="18" charset="0"/>
                                </a:rPr>
                                <m:t>𝑘</m:t>
                              </m:r>
                            </m:sub>
                            <m:sup>
                              <m:r>
                                <a:rPr lang="en-US" b="0" i="1" smtClean="0">
                                  <a:latin typeface="Cambria Math" panose="02040503050406030204" pitchFamily="18" charset="0"/>
                                </a:rPr>
                                <m:t>2</m:t>
                              </m:r>
                            </m:sup>
                          </m:sSubSup>
                        </m:den>
                      </m:f>
                    </m:oMath>
                  </m:oMathPara>
                </a14:m>
                <a:endParaRPr lang="en-US" dirty="0" smtClean="0"/>
              </a:p>
              <a:p>
                <a:pPr marL="0" indent="0">
                  <a:buNone/>
                </a:pPr>
                <a:r>
                  <a:rPr lang="en-US" dirty="0" smtClean="0"/>
                  <a:t>    Where </a:t>
                </a:r>
                <a14:m>
                  <m:oMath xmlns:m="http://schemas.openxmlformats.org/officeDocument/2006/math">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𝑅</m:t>
                        </m:r>
                      </m:e>
                      <m:sub>
                        <m:r>
                          <a:rPr lang="en-US" b="0" i="1" smtClean="0">
                            <a:latin typeface="Cambria Math" panose="02040503050406030204" pitchFamily="18" charset="0"/>
                          </a:rPr>
                          <m:t>𝑘</m:t>
                        </m:r>
                      </m:sub>
                      <m:sup>
                        <m:r>
                          <a:rPr lang="en-US" b="0" i="1" smtClean="0">
                            <a:latin typeface="Cambria Math" panose="02040503050406030204" pitchFamily="18" charset="0"/>
                          </a:rPr>
                          <m:t>2</m:t>
                        </m:r>
                      </m:sup>
                    </m:sSubSup>
                  </m:oMath>
                </a14:m>
                <a:r>
                  <a:rPr lang="en-US" dirty="0" smtClean="0"/>
                  <a:t> is </a:t>
                </a:r>
                <a:r>
                  <a:rPr lang="en-US" dirty="0"/>
                  <a:t>the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𝑅</m:t>
                        </m:r>
                      </m:e>
                      <m:sup>
                        <m:r>
                          <a:rPr lang="en-US" i="1">
                            <a:latin typeface="Cambria Math" panose="02040503050406030204" pitchFamily="18" charset="0"/>
                          </a:rPr>
                          <m:t>2</m:t>
                        </m:r>
                      </m:sup>
                    </m:sSup>
                  </m:oMath>
                </a14:m>
                <a:r>
                  <a:rPr lang="en-US" dirty="0"/>
                  <a:t> value obtained by regressing the </a:t>
                </a:r>
                <a14:m>
                  <m:oMath xmlns:m="http://schemas.openxmlformats.org/officeDocument/2006/math">
                    <m:r>
                      <a:rPr lang="en-US" i="1">
                        <a:latin typeface="Cambria Math" panose="02040503050406030204" pitchFamily="18" charset="0"/>
                      </a:rPr>
                      <m:t>𝑘</m:t>
                    </m:r>
                  </m:oMath>
                </a14:m>
                <a:r>
                  <a:rPr lang="en-US" baseline="30000" dirty="0" err="1"/>
                  <a:t>th</a:t>
                </a:r>
                <a:r>
                  <a:rPr lang="en-US" dirty="0"/>
                  <a:t> </a:t>
                </a:r>
                <a:r>
                  <a:rPr lang="en-US" dirty="0" smtClean="0"/>
                  <a:t>predictor</a:t>
                </a:r>
              </a:p>
              <a:p>
                <a:pPr marL="342900" lvl="1" indent="-342900">
                  <a:buFont typeface="Arial" pitchFamily="34" charset="0"/>
                  <a:buChar char="•"/>
                </a:pPr>
                <a:r>
                  <a:rPr lang="en-US" sz="3100" dirty="0" smtClean="0"/>
                  <a:t>If VIF &gt;4, there might be a collinearity problem</a:t>
                </a:r>
              </a:p>
              <a:p>
                <a:pPr marL="342900" lvl="1" indent="-342900">
                  <a:buFont typeface="Arial" pitchFamily="34" charset="0"/>
                  <a:buChar char="•"/>
                </a:pPr>
                <a:r>
                  <a:rPr lang="en-US" sz="3100" dirty="0" smtClean="0"/>
                  <a:t>If VIF&gt;10</a:t>
                </a:r>
                <a:r>
                  <a:rPr lang="en-US" sz="3100" dirty="0"/>
                  <a:t>, that indicates </a:t>
                </a:r>
                <a:r>
                  <a:rPr lang="en-US" sz="3100" dirty="0" smtClean="0"/>
                  <a:t>a serious </a:t>
                </a:r>
                <a:r>
                  <a:rPr lang="en-US" sz="3100" dirty="0"/>
                  <a:t>collinearity problem</a:t>
                </a:r>
              </a:p>
              <a:p>
                <a:r>
                  <a:rPr lang="en-US" dirty="0" smtClean="0"/>
                  <a:t>Tolerance is the reciprocal of VIF</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𝑇𝑜𝑙𝑒𝑟𝑎𝑛𝑐</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𝑒</m:t>
                          </m:r>
                        </m:e>
                        <m:sub>
                          <m:r>
                            <a:rPr lang="en-US" b="0" i="1" smtClean="0">
                              <a:latin typeface="Cambria Math" panose="02040503050406030204" pitchFamily="18" charset="0"/>
                            </a:rPr>
                            <m:t>𝑘</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𝑉𝐼</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𝑘</m:t>
                              </m:r>
                            </m:sub>
                          </m:sSub>
                        </m:den>
                      </m:f>
                    </m:oMath>
                  </m:oMathPara>
                </a14:m>
                <a:endParaRPr lang="en-US" dirty="0" smtClean="0"/>
              </a:p>
              <a:p>
                <a:r>
                  <a:rPr lang="en-US" dirty="0" smtClean="0"/>
                  <a:t>If tolerance is less than 0.01, that indicates a serious collinearity problem</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4876800"/>
              </a:xfrm>
              <a:blipFill rotWithShape="0">
                <a:blip r:embed="rId2"/>
                <a:stretch>
                  <a:fillRect l="-1185" t="-2375" r="-1630" b="-1750"/>
                </a:stretch>
              </a:blipFill>
            </p:spPr>
            <p:txBody>
              <a:bodyPr/>
              <a:lstStyle/>
              <a:p>
                <a:r>
                  <a:rPr lang="en-US">
                    <a:noFill/>
                  </a:rPr>
                  <a:t> </a:t>
                </a:r>
              </a:p>
            </p:txBody>
          </p:sp>
        </mc:Fallback>
      </mc:AlternateContent>
    </p:spTree>
    <p:extLst>
      <p:ext uri="{BB962C8B-B14F-4D97-AF65-F5344CB8AC3E}">
        <p14:creationId xmlns:p14="http://schemas.microsoft.com/office/powerpoint/2010/main" val="2574268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 and outcomes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Know how to use SPSS to get the multiple regression model (equation)</a:t>
            </a:r>
          </a:p>
          <a:p>
            <a:r>
              <a:rPr lang="en-US" dirty="0" smtClean="0"/>
              <a:t>Know how to test on the slopes of a multiple regression model using SPSS</a:t>
            </a:r>
          </a:p>
          <a:p>
            <a:r>
              <a:rPr lang="en-US" dirty="0" smtClean="0"/>
              <a:t>Know how to create dummy variables</a:t>
            </a:r>
          </a:p>
          <a:p>
            <a:r>
              <a:rPr lang="en-US" dirty="0"/>
              <a:t>Know how to do collinearity analysis to select predictors</a:t>
            </a:r>
          </a:p>
          <a:p>
            <a:r>
              <a:rPr lang="en-US" dirty="0"/>
              <a:t>Understand forward selection model, backward selection model and stepwise model</a:t>
            </a:r>
          </a:p>
          <a:p>
            <a:r>
              <a:rPr lang="en-US" dirty="0" smtClean="0"/>
              <a:t>Know how to do residual analysis for multiple regression</a:t>
            </a:r>
          </a:p>
        </p:txBody>
      </p:sp>
    </p:spTree>
    <p:extLst>
      <p:ext uri="{BB962C8B-B14F-4D97-AF65-F5344CB8AC3E}">
        <p14:creationId xmlns:p14="http://schemas.microsoft.com/office/powerpoint/2010/main" val="38357410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p:sp>
        <p:nvSpPr>
          <p:cNvPr id="3" name="Content Placeholder 2"/>
          <p:cNvSpPr>
            <a:spLocks noGrp="1"/>
          </p:cNvSpPr>
          <p:nvPr>
            <p:ph idx="1"/>
          </p:nvPr>
        </p:nvSpPr>
        <p:spPr/>
        <p:txBody>
          <a:bodyPr/>
          <a:lstStyle/>
          <a:p>
            <a:r>
              <a:rPr lang="en-US" dirty="0"/>
              <a:t>How to deal with collinear variables?</a:t>
            </a:r>
          </a:p>
          <a:p>
            <a:pPr lvl="1"/>
            <a:r>
              <a:rPr lang="en-US" dirty="0"/>
              <a:t>Remove the least significant one</a:t>
            </a:r>
          </a:p>
          <a:p>
            <a:pPr lvl="1"/>
            <a:r>
              <a:rPr lang="en-US" dirty="0"/>
              <a:t>Construct a linear combination of collinear variables and enter the linear combination in the model</a:t>
            </a:r>
          </a:p>
          <a:p>
            <a:endParaRPr lang="en-US" dirty="0"/>
          </a:p>
        </p:txBody>
      </p:sp>
    </p:spTree>
    <p:extLst>
      <p:ext uri="{BB962C8B-B14F-4D97-AF65-F5344CB8AC3E}">
        <p14:creationId xmlns:p14="http://schemas.microsoft.com/office/powerpoint/2010/main" val="4144829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Collinearity analysis</a:t>
            </a:r>
            <a:endParaRPr lang="en-US" dirty="0"/>
          </a:p>
        </p:txBody>
      </p:sp>
      <p:sp>
        <p:nvSpPr>
          <p:cNvPr id="3" name="Content Placeholder 2"/>
          <p:cNvSpPr>
            <a:spLocks noGrp="1"/>
          </p:cNvSpPr>
          <p:nvPr>
            <p:ph idx="1"/>
          </p:nvPr>
        </p:nvSpPr>
        <p:spPr>
          <a:xfrm>
            <a:off x="432179" y="1302100"/>
            <a:ext cx="8229600" cy="838199"/>
          </a:xfrm>
        </p:spPr>
        <p:txBody>
          <a:bodyPr>
            <a:normAutofit/>
          </a:bodyPr>
          <a:lstStyle/>
          <a:p>
            <a:r>
              <a:rPr lang="en-US" sz="2400" dirty="0" smtClean="0"/>
              <a:t>How to perform the analysis?</a:t>
            </a:r>
          </a:p>
          <a:p>
            <a:pPr lvl="1"/>
            <a:r>
              <a:rPr lang="en-US" sz="2000" dirty="0" smtClean="0"/>
              <a:t>Use the Collinearity diagnostics in SPSS</a:t>
            </a:r>
          </a:p>
          <a:p>
            <a:pPr lvl="1"/>
            <a:endParaRPr lang="en-US" sz="2000" dirty="0"/>
          </a:p>
        </p:txBody>
      </p:sp>
      <p:pic>
        <p:nvPicPr>
          <p:cNvPr id="4" name="Picture 3"/>
          <p:cNvPicPr>
            <a:picLocks noChangeAspect="1"/>
          </p:cNvPicPr>
          <p:nvPr/>
        </p:nvPicPr>
        <p:blipFill>
          <a:blip r:embed="rId2"/>
          <a:stretch>
            <a:fillRect/>
          </a:stretch>
        </p:blipFill>
        <p:spPr>
          <a:xfrm>
            <a:off x="432179" y="2145986"/>
            <a:ext cx="7873621" cy="2234719"/>
          </a:xfrm>
          <a:prstGeom prst="rect">
            <a:avLst/>
          </a:prstGeom>
        </p:spPr>
      </p:pic>
    </p:spTree>
    <p:extLst>
      <p:ext uri="{BB962C8B-B14F-4D97-AF65-F5344CB8AC3E}">
        <p14:creationId xmlns:p14="http://schemas.microsoft.com/office/powerpoint/2010/main" val="3580701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selection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smtClean="0"/>
                  <a:t>Forward selection</a:t>
                </a:r>
              </a:p>
              <a:p>
                <a:pPr lvl="1"/>
                <a:r>
                  <a:rPr lang="en-US" dirty="0"/>
                  <a:t>Start with no variables in the model</a:t>
                </a:r>
              </a:p>
              <a:p>
                <a:pPr lvl="1"/>
                <a:r>
                  <a:rPr lang="en-US" dirty="0"/>
                  <a:t>For all predictors not in the model, check their p-value for significance if they are added to the model. Choose the one with lowest p-value less than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𝑐𝑟𝑖𝑡𝑖𝑐𝑎𝑙</m:t>
                        </m:r>
                      </m:sub>
                    </m:sSub>
                  </m:oMath>
                </a14:m>
                <a:endParaRPr lang="en-US" dirty="0"/>
              </a:p>
              <a:p>
                <a:pPr lvl="1"/>
                <a:r>
                  <a:rPr lang="en-US" dirty="0"/>
                  <a:t>Continue until no new predictors can be added.</a:t>
                </a:r>
              </a:p>
              <a:p>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𝑐𝑟𝑖𝑡𝑖𝑐𝑎𝑙</m:t>
                        </m:r>
                      </m:sub>
                    </m:sSub>
                  </m:oMath>
                </a14:m>
                <a:r>
                  <a:rPr lang="en-US" dirty="0"/>
                  <a:t>is sometimes called the “p-to-remove” </a:t>
                </a:r>
              </a:p>
              <a:p>
                <a:pPr lvl="1"/>
                <a:r>
                  <a:rPr lang="en-US" dirty="0" smtClean="0"/>
                  <a:t>Doesn’t have </a:t>
                </a:r>
                <a:r>
                  <a:rPr lang="en-US" dirty="0"/>
                  <a:t>to be 0.05 always. </a:t>
                </a:r>
                <a:endParaRPr lang="en-US" dirty="0" smtClean="0"/>
              </a:p>
              <a:p>
                <a:pPr lvl="1"/>
                <a:r>
                  <a:rPr lang="en-US" dirty="0" smtClean="0"/>
                  <a:t>0.15 </a:t>
                </a:r>
                <a:r>
                  <a:rPr lang="en-US" dirty="0"/>
                  <a:t>to 0.20 cut-off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81" t="-1617" r="-1778"/>
                </a:stretch>
              </a:blipFill>
            </p:spPr>
            <p:txBody>
              <a:bodyPr/>
              <a:lstStyle/>
              <a:p>
                <a:r>
                  <a:rPr lang="en-US">
                    <a:noFill/>
                  </a:rPr>
                  <a:t> </a:t>
                </a:r>
              </a:p>
            </p:txBody>
          </p:sp>
        </mc:Fallback>
      </mc:AlternateContent>
    </p:spTree>
    <p:extLst>
      <p:ext uri="{BB962C8B-B14F-4D97-AF65-F5344CB8AC3E}">
        <p14:creationId xmlns:p14="http://schemas.microsoft.com/office/powerpoint/2010/main" val="3488938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selection</a:t>
            </a:r>
            <a:endParaRPr lang="en-US" dirty="0"/>
          </a:p>
        </p:txBody>
      </p:sp>
      <p:sp>
        <p:nvSpPr>
          <p:cNvPr id="3" name="Content Placeholder 2"/>
          <p:cNvSpPr>
            <a:spLocks noGrp="1"/>
          </p:cNvSpPr>
          <p:nvPr>
            <p:ph idx="1"/>
          </p:nvPr>
        </p:nvSpPr>
        <p:spPr>
          <a:xfrm>
            <a:off x="457200" y="1417638"/>
            <a:ext cx="8229600" cy="457200"/>
          </a:xfrm>
        </p:spPr>
        <p:txBody>
          <a:bodyPr>
            <a:normAutofit fontScale="92500" lnSpcReduction="20000"/>
          </a:bodyPr>
          <a:lstStyle/>
          <a:p>
            <a:r>
              <a:rPr lang="en-US" dirty="0" smtClean="0"/>
              <a:t>Forward selection example (FEV data):</a:t>
            </a:r>
          </a:p>
          <a:p>
            <a:pPr marL="0" indent="0">
              <a:buNone/>
            </a:pPr>
            <a:endParaRPr lang="en-US" dirty="0"/>
          </a:p>
        </p:txBody>
      </p:sp>
      <p:pic>
        <p:nvPicPr>
          <p:cNvPr id="4" name="Picture 3"/>
          <p:cNvPicPr>
            <a:picLocks noChangeAspect="1"/>
          </p:cNvPicPr>
          <p:nvPr/>
        </p:nvPicPr>
        <p:blipFill>
          <a:blip r:embed="rId2"/>
          <a:stretch>
            <a:fillRect/>
          </a:stretch>
        </p:blipFill>
        <p:spPr>
          <a:xfrm>
            <a:off x="990600" y="1874838"/>
            <a:ext cx="3733800" cy="1457325"/>
          </a:xfrm>
          <a:prstGeom prst="rect">
            <a:avLst/>
          </a:prstGeom>
        </p:spPr>
      </p:pic>
      <p:pic>
        <p:nvPicPr>
          <p:cNvPr id="5" name="Picture 4"/>
          <p:cNvPicPr>
            <a:picLocks noChangeAspect="1"/>
          </p:cNvPicPr>
          <p:nvPr/>
        </p:nvPicPr>
        <p:blipFill>
          <a:blip r:embed="rId3"/>
          <a:stretch>
            <a:fillRect/>
          </a:stretch>
        </p:blipFill>
        <p:spPr>
          <a:xfrm>
            <a:off x="976952" y="2964930"/>
            <a:ext cx="6477000" cy="2028825"/>
          </a:xfrm>
          <a:prstGeom prst="rect">
            <a:avLst/>
          </a:prstGeom>
        </p:spPr>
      </p:pic>
      <p:pic>
        <p:nvPicPr>
          <p:cNvPr id="6" name="Picture 5"/>
          <p:cNvPicPr>
            <a:picLocks noChangeAspect="1"/>
          </p:cNvPicPr>
          <p:nvPr/>
        </p:nvPicPr>
        <p:blipFill>
          <a:blip r:embed="rId4"/>
          <a:stretch>
            <a:fillRect/>
          </a:stretch>
        </p:blipFill>
        <p:spPr>
          <a:xfrm>
            <a:off x="976952" y="4761505"/>
            <a:ext cx="7024048" cy="2066925"/>
          </a:xfrm>
          <a:prstGeom prst="rect">
            <a:avLst/>
          </a:prstGeom>
        </p:spPr>
      </p:pic>
    </p:spTree>
    <p:extLst>
      <p:ext uri="{BB962C8B-B14F-4D97-AF65-F5344CB8AC3E}">
        <p14:creationId xmlns:p14="http://schemas.microsoft.com/office/powerpoint/2010/main" val="31996577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selection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2590800"/>
              </a:xfrm>
            </p:spPr>
            <p:txBody>
              <a:bodyPr>
                <a:normAutofit fontScale="92500" lnSpcReduction="20000"/>
              </a:bodyPr>
              <a:lstStyle/>
              <a:p>
                <a:r>
                  <a:rPr lang="en-US" dirty="0" smtClean="0"/>
                  <a:t>Backward selection</a:t>
                </a:r>
              </a:p>
              <a:p>
                <a:pPr lvl="1"/>
                <a:r>
                  <a:rPr lang="en-US" dirty="0"/>
                  <a:t>Start with all the predictors in the model</a:t>
                </a:r>
              </a:p>
              <a:p>
                <a:pPr lvl="1"/>
                <a:r>
                  <a:rPr lang="en-US" dirty="0"/>
                  <a:t>Remove the predictors with the highest p-value greater than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𝑐𝑟𝑖𝑡𝑖𝑐𝑎𝑙</m:t>
                        </m:r>
                      </m:sub>
                    </m:sSub>
                  </m:oMath>
                </a14:m>
                <a:endParaRPr lang="en-US" dirty="0"/>
              </a:p>
              <a:p>
                <a:pPr lvl="1"/>
                <a:r>
                  <a:rPr lang="en-US" dirty="0"/>
                  <a:t>Refit the model and go to 2</a:t>
                </a:r>
              </a:p>
              <a:p>
                <a:pPr lvl="1"/>
                <a:r>
                  <a:rPr lang="en-US" dirty="0"/>
                  <a:t>Stop when all p-values are less than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𝑐𝑟𝑖𝑡𝑖𝑐𝑎𝑙</m:t>
                        </m:r>
                      </m:sub>
                    </m:sSub>
                  </m:oMath>
                </a14:m>
                <a:endParaRPr lang="en-US" dirty="0"/>
              </a:p>
              <a:p>
                <a:pPr lvl="1"/>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2590800"/>
              </a:xfrm>
              <a:blipFill rotWithShape="0">
                <a:blip r:embed="rId2"/>
                <a:stretch>
                  <a:fillRect l="-1481" t="-6118"/>
                </a:stretch>
              </a:blipFill>
            </p:spPr>
            <p:txBody>
              <a:bodyPr/>
              <a:lstStyle/>
              <a:p>
                <a:r>
                  <a:rPr lang="en-US">
                    <a:noFill/>
                  </a:rPr>
                  <a:t> </a:t>
                </a:r>
              </a:p>
            </p:txBody>
          </p:sp>
        </mc:Fallback>
      </mc:AlternateContent>
    </p:spTree>
    <p:extLst>
      <p:ext uri="{BB962C8B-B14F-4D97-AF65-F5344CB8AC3E}">
        <p14:creationId xmlns:p14="http://schemas.microsoft.com/office/powerpoint/2010/main" val="3747246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selection</a:t>
            </a:r>
            <a:endParaRPr lang="en-US" dirty="0"/>
          </a:p>
        </p:txBody>
      </p:sp>
      <p:sp>
        <p:nvSpPr>
          <p:cNvPr id="3" name="Content Placeholder 2"/>
          <p:cNvSpPr>
            <a:spLocks noGrp="1"/>
          </p:cNvSpPr>
          <p:nvPr>
            <p:ph idx="1"/>
          </p:nvPr>
        </p:nvSpPr>
        <p:spPr>
          <a:xfrm>
            <a:off x="457200" y="1600201"/>
            <a:ext cx="8229600" cy="457200"/>
          </a:xfrm>
        </p:spPr>
        <p:txBody>
          <a:bodyPr>
            <a:normAutofit fontScale="92500" lnSpcReduction="20000"/>
          </a:bodyPr>
          <a:lstStyle/>
          <a:p>
            <a:r>
              <a:rPr lang="en-US" dirty="0" smtClean="0"/>
              <a:t>Backward selection example (FEV)</a:t>
            </a:r>
          </a:p>
          <a:p>
            <a:pPr marL="0" indent="0">
              <a:buNone/>
            </a:pPr>
            <a:endParaRPr lang="en-US" dirty="0"/>
          </a:p>
        </p:txBody>
      </p:sp>
      <p:pic>
        <p:nvPicPr>
          <p:cNvPr id="4" name="Picture 3"/>
          <p:cNvPicPr>
            <a:picLocks noChangeAspect="1"/>
          </p:cNvPicPr>
          <p:nvPr/>
        </p:nvPicPr>
        <p:blipFill>
          <a:blip r:embed="rId2"/>
          <a:stretch>
            <a:fillRect/>
          </a:stretch>
        </p:blipFill>
        <p:spPr>
          <a:xfrm>
            <a:off x="990600" y="1955799"/>
            <a:ext cx="3733800" cy="1057275"/>
          </a:xfrm>
          <a:prstGeom prst="rect">
            <a:avLst/>
          </a:prstGeom>
        </p:spPr>
      </p:pic>
      <p:pic>
        <p:nvPicPr>
          <p:cNvPr id="5" name="Picture 4"/>
          <p:cNvPicPr>
            <a:picLocks noChangeAspect="1"/>
          </p:cNvPicPr>
          <p:nvPr/>
        </p:nvPicPr>
        <p:blipFill>
          <a:blip r:embed="rId3"/>
          <a:stretch>
            <a:fillRect/>
          </a:stretch>
        </p:blipFill>
        <p:spPr>
          <a:xfrm>
            <a:off x="685800" y="2819400"/>
            <a:ext cx="6477000" cy="1838325"/>
          </a:xfrm>
          <a:prstGeom prst="rect">
            <a:avLst/>
          </a:prstGeom>
        </p:spPr>
      </p:pic>
      <p:pic>
        <p:nvPicPr>
          <p:cNvPr id="6" name="Picture 5"/>
          <p:cNvPicPr>
            <a:picLocks noChangeAspect="1"/>
          </p:cNvPicPr>
          <p:nvPr/>
        </p:nvPicPr>
        <p:blipFill>
          <a:blip r:embed="rId4"/>
          <a:stretch>
            <a:fillRect/>
          </a:stretch>
        </p:blipFill>
        <p:spPr>
          <a:xfrm>
            <a:off x="862084" y="4362449"/>
            <a:ext cx="3733800" cy="1057275"/>
          </a:xfrm>
          <a:prstGeom prst="rect">
            <a:avLst/>
          </a:prstGeom>
        </p:spPr>
      </p:pic>
      <p:pic>
        <p:nvPicPr>
          <p:cNvPr id="7" name="Picture 6"/>
          <p:cNvPicPr>
            <a:picLocks noChangeAspect="1"/>
          </p:cNvPicPr>
          <p:nvPr/>
        </p:nvPicPr>
        <p:blipFill>
          <a:blip r:embed="rId5"/>
          <a:stretch>
            <a:fillRect/>
          </a:stretch>
        </p:blipFill>
        <p:spPr>
          <a:xfrm>
            <a:off x="685800" y="5122080"/>
            <a:ext cx="6448425" cy="1676400"/>
          </a:xfrm>
          <a:prstGeom prst="rect">
            <a:avLst/>
          </a:prstGeom>
        </p:spPr>
      </p:pic>
    </p:spTree>
    <p:extLst>
      <p:ext uri="{BB962C8B-B14F-4D97-AF65-F5344CB8AC3E}">
        <p14:creationId xmlns:p14="http://schemas.microsoft.com/office/powerpoint/2010/main" val="29122248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selection</a:t>
            </a:r>
            <a:endParaRPr lang="en-US" dirty="0"/>
          </a:p>
        </p:txBody>
      </p:sp>
      <p:sp>
        <p:nvSpPr>
          <p:cNvPr id="3" name="Content Placeholder 2"/>
          <p:cNvSpPr>
            <a:spLocks noGrp="1"/>
          </p:cNvSpPr>
          <p:nvPr>
            <p:ph idx="1"/>
          </p:nvPr>
        </p:nvSpPr>
        <p:spPr>
          <a:xfrm>
            <a:off x="457200" y="1600201"/>
            <a:ext cx="8229600" cy="990600"/>
          </a:xfrm>
        </p:spPr>
        <p:txBody>
          <a:bodyPr>
            <a:normAutofit fontScale="92500" lnSpcReduction="10000"/>
          </a:bodyPr>
          <a:lstStyle/>
          <a:p>
            <a:r>
              <a:rPr lang="en-US" dirty="0" smtClean="0"/>
              <a:t>Stepwise selection example (FEV data)</a:t>
            </a:r>
          </a:p>
          <a:p>
            <a:pPr lvl="1"/>
            <a:r>
              <a:rPr lang="en-US" dirty="0" smtClean="0"/>
              <a:t>Similar to the forward selection</a:t>
            </a:r>
          </a:p>
        </p:txBody>
      </p:sp>
      <p:pic>
        <p:nvPicPr>
          <p:cNvPr id="4" name="Picture 3"/>
          <p:cNvPicPr>
            <a:picLocks noChangeAspect="1"/>
          </p:cNvPicPr>
          <p:nvPr/>
        </p:nvPicPr>
        <p:blipFill>
          <a:blip r:embed="rId2"/>
          <a:stretch>
            <a:fillRect/>
          </a:stretch>
        </p:blipFill>
        <p:spPr>
          <a:xfrm>
            <a:off x="838200" y="2438400"/>
            <a:ext cx="3733800" cy="1457325"/>
          </a:xfrm>
          <a:prstGeom prst="rect">
            <a:avLst/>
          </a:prstGeom>
        </p:spPr>
      </p:pic>
      <p:pic>
        <p:nvPicPr>
          <p:cNvPr id="5" name="Picture 4"/>
          <p:cNvPicPr>
            <a:picLocks noChangeAspect="1"/>
          </p:cNvPicPr>
          <p:nvPr/>
        </p:nvPicPr>
        <p:blipFill>
          <a:blip r:embed="rId3"/>
          <a:stretch>
            <a:fillRect/>
          </a:stretch>
        </p:blipFill>
        <p:spPr>
          <a:xfrm>
            <a:off x="838200" y="3462409"/>
            <a:ext cx="6477000" cy="2028825"/>
          </a:xfrm>
          <a:prstGeom prst="rect">
            <a:avLst/>
          </a:prstGeom>
        </p:spPr>
      </p:pic>
      <p:sp>
        <p:nvSpPr>
          <p:cNvPr id="6" name="Rectangle 5"/>
          <p:cNvSpPr/>
          <p:nvPr/>
        </p:nvSpPr>
        <p:spPr>
          <a:xfrm>
            <a:off x="823414" y="5716511"/>
            <a:ext cx="7177585" cy="461665"/>
          </a:xfrm>
          <a:prstGeom prst="rect">
            <a:avLst/>
          </a:prstGeom>
        </p:spPr>
        <p:txBody>
          <a:bodyPr wrap="square">
            <a:spAutoFit/>
          </a:bodyPr>
          <a:lstStyle/>
          <a:p>
            <a:r>
              <a:rPr lang="en-US" sz="2400" dirty="0"/>
              <a:t>Usually use stepwise selection if collinearity is observed</a:t>
            </a:r>
          </a:p>
        </p:txBody>
      </p:sp>
    </p:spTree>
    <p:extLst>
      <p:ext uri="{BB962C8B-B14F-4D97-AF65-F5344CB8AC3E}">
        <p14:creationId xmlns:p14="http://schemas.microsoft.com/office/powerpoint/2010/main" val="1952838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smtClean="0"/>
              <a:t>Want </a:t>
            </a:r>
            <a:r>
              <a:rPr lang="en-US" dirty="0"/>
              <a:t>to detect the relationship of the dependent variable with more than one independent variables </a:t>
            </a:r>
          </a:p>
          <a:p>
            <a:r>
              <a:rPr lang="en-US" dirty="0" smtClean="0"/>
              <a:t>Independent variables: </a:t>
            </a:r>
          </a:p>
          <a:p>
            <a:pPr lvl="1"/>
            <a:r>
              <a:rPr lang="en-US" dirty="0" smtClean="0"/>
              <a:t>Mix of numeric and dichotomous categorical;</a:t>
            </a:r>
          </a:p>
          <a:p>
            <a:pPr lvl="1"/>
            <a:r>
              <a:rPr lang="en-US" dirty="0" smtClean="0"/>
              <a:t>All of them can be numeric</a:t>
            </a:r>
            <a:endParaRPr lang="en-US" dirty="0"/>
          </a:p>
        </p:txBody>
      </p:sp>
    </p:spTree>
    <p:extLst>
      <p:ext uri="{BB962C8B-B14F-4D97-AF65-F5344CB8AC3E}">
        <p14:creationId xmlns:p14="http://schemas.microsoft.com/office/powerpoint/2010/main" val="4178505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0806" y="1179602"/>
                <a:ext cx="7696200" cy="838200"/>
              </a:xfrm>
            </p:spPr>
            <p:txBody>
              <a:bodyPr>
                <a:normAutofit fontScale="85000" lnSpcReduction="20000"/>
              </a:bodyPr>
              <a:lstStyle/>
              <a:p>
                <a:r>
                  <a:rPr lang="en-US" dirty="0" smtClean="0"/>
                  <a:t>Multiple regression model: </a:t>
                </a:r>
                <a:endParaRPr lang="en-US" b="0" i="1" dirty="0" smtClean="0">
                  <a:latin typeface="Cambria Math"/>
                </a:endParaRP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𝑦</m:t>
                      </m:r>
                      <m:r>
                        <a:rPr lang="en-US" b="0" i="1" smtClean="0">
                          <a:latin typeface="Cambria Math"/>
                        </a:rPr>
                        <m:t>=</m:t>
                      </m:r>
                      <m:r>
                        <a:rPr lang="en-US" b="0" i="1" smtClean="0">
                          <a:latin typeface="Cambria Math"/>
                        </a:rPr>
                        <m:t>𝛼</m:t>
                      </m:r>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𝛽</m:t>
                          </m:r>
                        </m:e>
                        <m:sub>
                          <m:r>
                            <a:rPr lang="en-US" b="0" i="1" smtClean="0">
                              <a:latin typeface="Cambria Math"/>
                            </a:rPr>
                            <m:t>1</m:t>
                          </m:r>
                        </m:sub>
                      </m:sSub>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1</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𝛽</m:t>
                          </m:r>
                        </m:e>
                        <m:sub>
                          <m:r>
                            <a:rPr lang="en-US" b="0" i="1" smtClean="0">
                              <a:latin typeface="Cambria Math"/>
                            </a:rPr>
                            <m:t>𝑛</m:t>
                          </m:r>
                        </m:sub>
                      </m:sSub>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𝑛</m:t>
                          </m:r>
                        </m:sub>
                      </m:sSub>
                      <m:r>
                        <a:rPr lang="en-US" b="0" i="1" smtClean="0">
                          <a:latin typeface="Cambria Math"/>
                        </a:rPr>
                        <m:t>+</m:t>
                      </m:r>
                      <m:r>
                        <a:rPr lang="en-US" b="0" i="1" smtClean="0">
                          <a:latin typeface="Cambria Math"/>
                        </a:rPr>
                        <m:t>𝑒</m:t>
                      </m:r>
                    </m:oMath>
                  </m:oMathPara>
                </a14:m>
                <a:endParaRPr lang="en-US" b="0" dirty="0" smtClean="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0806" y="1179602"/>
                <a:ext cx="7696200" cy="838200"/>
              </a:xfrm>
              <a:blipFill rotWithShape="0">
                <a:blip r:embed="rId2"/>
                <a:stretch>
                  <a:fillRect l="-1346" t="-15328"/>
                </a:stretch>
              </a:blipFill>
            </p:spPr>
            <p:txBody>
              <a:bodyPr/>
              <a:lstStyle/>
              <a:p>
                <a:r>
                  <a:rPr lang="en-US">
                    <a:noFill/>
                  </a:rPr>
                  <a:t> </a:t>
                </a:r>
              </a:p>
            </p:txBody>
          </p:sp>
        </mc:Fallback>
      </mc:AlternateContent>
      <p:grpSp>
        <p:nvGrpSpPr>
          <p:cNvPr id="16" name="Group 15"/>
          <p:cNvGrpSpPr/>
          <p:nvPr/>
        </p:nvGrpSpPr>
        <p:grpSpPr>
          <a:xfrm>
            <a:off x="1371600" y="2028832"/>
            <a:ext cx="5105400" cy="3054595"/>
            <a:chOff x="1371600" y="2465697"/>
            <a:chExt cx="5105400" cy="3054595"/>
          </a:xfrm>
        </p:grpSpPr>
        <p:grpSp>
          <p:nvGrpSpPr>
            <p:cNvPr id="9" name="Group 8"/>
            <p:cNvGrpSpPr/>
            <p:nvPr/>
          </p:nvGrpSpPr>
          <p:grpSpPr>
            <a:xfrm>
              <a:off x="1371600" y="2465697"/>
              <a:ext cx="5105400" cy="3054595"/>
              <a:chOff x="1371600" y="2465697"/>
              <a:chExt cx="5105400" cy="3054595"/>
            </a:xfrm>
          </p:grpSpPr>
          <p:pic>
            <p:nvPicPr>
              <p:cNvPr id="4" name="Picture 3"/>
              <p:cNvPicPr>
                <a:picLocks noChangeAspect="1"/>
              </p:cNvPicPr>
              <p:nvPr/>
            </p:nvPicPr>
            <p:blipFill>
              <a:blip r:embed="rId3"/>
              <a:stretch>
                <a:fillRect/>
              </a:stretch>
            </p:blipFill>
            <p:spPr>
              <a:xfrm>
                <a:off x="1371600" y="2465697"/>
                <a:ext cx="5105400" cy="3054595"/>
              </a:xfrm>
              <a:prstGeom prst="rect">
                <a:avLst/>
              </a:prstGeom>
            </p:spPr>
          </p:pic>
          <p:sp>
            <p:nvSpPr>
              <p:cNvPr id="7" name="Freeform 6"/>
              <p:cNvSpPr/>
              <p:nvPr/>
            </p:nvSpPr>
            <p:spPr>
              <a:xfrm>
                <a:off x="3384645" y="2895600"/>
                <a:ext cx="1105468" cy="682388"/>
              </a:xfrm>
              <a:custGeom>
                <a:avLst/>
                <a:gdLst>
                  <a:gd name="connsiteX0" fmla="*/ 0 w 1105468"/>
                  <a:gd name="connsiteY0" fmla="*/ 0 h 682388"/>
                  <a:gd name="connsiteX1" fmla="*/ 941695 w 1105468"/>
                  <a:gd name="connsiteY1" fmla="*/ 27295 h 682388"/>
                  <a:gd name="connsiteX2" fmla="*/ 1105468 w 1105468"/>
                  <a:gd name="connsiteY2" fmla="*/ 682388 h 682388"/>
                  <a:gd name="connsiteX3" fmla="*/ 122830 w 1105468"/>
                  <a:gd name="connsiteY3" fmla="*/ 655092 h 682388"/>
                  <a:gd name="connsiteX4" fmla="*/ 0 w 1105468"/>
                  <a:gd name="connsiteY4" fmla="*/ 68238 h 68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5468" h="682388">
                    <a:moveTo>
                      <a:pt x="0" y="0"/>
                    </a:moveTo>
                    <a:lnTo>
                      <a:pt x="941695" y="27295"/>
                    </a:lnTo>
                    <a:lnTo>
                      <a:pt x="1105468" y="682388"/>
                    </a:lnTo>
                    <a:lnTo>
                      <a:pt x="122830" y="655092"/>
                    </a:lnTo>
                    <a:lnTo>
                      <a:pt x="0" y="68238"/>
                    </a:lnTo>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657600" y="3835021"/>
                <a:ext cx="941696" cy="996286"/>
              </a:xfrm>
              <a:custGeom>
                <a:avLst/>
                <a:gdLst>
                  <a:gd name="connsiteX0" fmla="*/ 13648 w 941696"/>
                  <a:gd name="connsiteY0" fmla="*/ 0 h 996286"/>
                  <a:gd name="connsiteX1" fmla="*/ 0 w 941696"/>
                  <a:gd name="connsiteY1" fmla="*/ 996286 h 996286"/>
                  <a:gd name="connsiteX2" fmla="*/ 941696 w 941696"/>
                  <a:gd name="connsiteY2" fmla="*/ 968991 h 996286"/>
                  <a:gd name="connsiteX3" fmla="*/ 941696 w 941696"/>
                  <a:gd name="connsiteY3" fmla="*/ 709683 h 996286"/>
                  <a:gd name="connsiteX4" fmla="*/ 150125 w 941696"/>
                  <a:gd name="connsiteY4" fmla="*/ 696036 h 996286"/>
                  <a:gd name="connsiteX5" fmla="*/ 122830 w 941696"/>
                  <a:gd name="connsiteY5" fmla="*/ 13648 h 996286"/>
                  <a:gd name="connsiteX6" fmla="*/ 13648 w 941696"/>
                  <a:gd name="connsiteY6" fmla="*/ 0 h 9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1696" h="996286">
                    <a:moveTo>
                      <a:pt x="13648" y="0"/>
                    </a:moveTo>
                    <a:lnTo>
                      <a:pt x="0" y="996286"/>
                    </a:lnTo>
                    <a:lnTo>
                      <a:pt x="941696" y="968991"/>
                    </a:lnTo>
                    <a:lnTo>
                      <a:pt x="941696" y="709683"/>
                    </a:lnTo>
                    <a:lnTo>
                      <a:pt x="150125" y="696036"/>
                    </a:lnTo>
                    <a:lnTo>
                      <a:pt x="122830" y="13648"/>
                    </a:lnTo>
                    <a:lnTo>
                      <a:pt x="13648"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 name="Straight Arrow Connector 10"/>
            <p:cNvCxnSpPr/>
            <p:nvPr/>
          </p:nvCxnSpPr>
          <p:spPr>
            <a:xfrm flipH="1">
              <a:off x="3733800" y="3236794"/>
              <a:ext cx="394648" cy="3411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p:cNvSpPr txBox="1"/>
                <p:nvPr/>
              </p:nvSpPr>
              <p:spPr>
                <a:xfrm>
                  <a:off x="3657600" y="2979762"/>
                  <a:ext cx="94169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𝛽</m:t>
                            </m:r>
                          </m:e>
                          <m:sub>
                            <m:r>
                              <a:rPr lang="en-US" b="0" i="1" smtClean="0">
                                <a:latin typeface="Cambria Math" panose="02040503050406030204" pitchFamily="18" charset="0"/>
                              </a:rPr>
                              <m:t>1</m:t>
                            </m:r>
                          </m:sub>
                        </m:sSub>
                        <m:r>
                          <a:rPr lang="en-US" b="0" i="1" smtClean="0">
                            <a:latin typeface="Cambria Math" panose="02040503050406030204" pitchFamily="18" charset="0"/>
                          </a:rPr>
                          <m:t>=2</m:t>
                        </m:r>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3657600" y="2979762"/>
                  <a:ext cx="941696" cy="369332"/>
                </a:xfrm>
                <a:prstGeom prst="rect">
                  <a:avLst/>
                </a:prstGeom>
                <a:blipFill rotWithShape="0">
                  <a:blip r:embed="rId4"/>
                  <a:stretch>
                    <a:fillRect b="-131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p:cNvSpPr txBox="1"/>
                <p:nvPr/>
              </p:nvSpPr>
              <p:spPr>
                <a:xfrm>
                  <a:off x="1448084" y="3236794"/>
                  <a:ext cx="941696"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𝛽</m:t>
                            </m:r>
                          </m:e>
                          <m:sub>
                            <m:r>
                              <a:rPr lang="en-US" b="0" i="1" smtClean="0">
                                <a:latin typeface="Cambria Math" panose="02040503050406030204" pitchFamily="18" charset="0"/>
                              </a:rPr>
                              <m:t>2</m:t>
                            </m:r>
                          </m:sub>
                        </m:sSub>
                        <m:r>
                          <a:rPr lang="en-US" b="0" i="1" smtClean="0">
                            <a:latin typeface="Cambria Math" panose="02040503050406030204" pitchFamily="18" charset="0"/>
                          </a:rPr>
                          <m:t>=5</m:t>
                        </m:r>
                      </m:oMath>
                    </m:oMathPara>
                  </a14:m>
                  <a:endParaRPr lang="en-US" dirty="0"/>
                </a:p>
              </p:txBody>
            </p:sp>
          </mc:Choice>
          <mc:Fallback xmlns="">
            <p:sp>
              <p:nvSpPr>
                <p:cNvPr id="13" name="TextBox 12"/>
                <p:cNvSpPr txBox="1">
                  <a:spLocks noRot="1" noChangeAspect="1" noMove="1" noResize="1" noEditPoints="1" noAdjustHandles="1" noChangeArrowheads="1" noChangeShapeType="1" noTextEdit="1"/>
                </p:cNvSpPr>
                <p:nvPr/>
              </p:nvSpPr>
              <p:spPr>
                <a:xfrm>
                  <a:off x="1448084" y="3236794"/>
                  <a:ext cx="941696" cy="369332"/>
                </a:xfrm>
                <a:prstGeom prst="rect">
                  <a:avLst/>
                </a:prstGeom>
                <a:blipFill rotWithShape="0">
                  <a:blip r:embed="rId5"/>
                  <a:stretch>
                    <a:fillRect b="-13115"/>
                  </a:stretch>
                </a:blipFill>
              </p:spPr>
              <p:txBody>
                <a:bodyPr/>
                <a:lstStyle/>
                <a:p>
                  <a:r>
                    <a:rPr lang="en-US">
                      <a:noFill/>
                    </a:rPr>
                    <a:t> </a:t>
                  </a:r>
                </a:p>
              </p:txBody>
            </p:sp>
          </mc:Fallback>
        </mc:AlternateContent>
        <p:cxnSp>
          <p:nvCxnSpPr>
            <p:cNvPr id="14" name="Straight Arrow Connector 13"/>
            <p:cNvCxnSpPr/>
            <p:nvPr/>
          </p:nvCxnSpPr>
          <p:spPr>
            <a:xfrm>
              <a:off x="2214918" y="3481204"/>
              <a:ext cx="349724" cy="1076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10886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a:t>
            </a:r>
            <a:endParaRPr lang="en-US" dirty="0"/>
          </a:p>
        </p:txBody>
      </p:sp>
      <p:sp>
        <p:nvSpPr>
          <p:cNvPr id="4" name="Content Placeholder 3"/>
          <p:cNvSpPr>
            <a:spLocks noGrp="1"/>
          </p:cNvSpPr>
          <p:nvPr>
            <p:ph idx="1"/>
          </p:nvPr>
        </p:nvSpPr>
        <p:spPr>
          <a:xfrm>
            <a:off x="457200" y="1600200"/>
            <a:ext cx="8229600" cy="1988237"/>
          </a:xfrm>
          <a:prstGeom prst="rect">
            <a:avLst/>
          </a:prstGeom>
        </p:spPr>
        <p:txBody>
          <a:bodyPr wrap="square">
            <a:spAutoFit/>
          </a:bodyPr>
          <a:lstStyle/>
          <a:p>
            <a:pPr marL="342900" indent="-342900">
              <a:buFont typeface="Arial" panose="020B0604020202020204" pitchFamily="34" charset="0"/>
              <a:buChar char="•"/>
            </a:pPr>
            <a:r>
              <a:rPr lang="en-US" sz="2800" dirty="0" smtClean="0"/>
              <a:t>Estimate </a:t>
            </a:r>
            <a:r>
              <a:rPr lang="en-US" sz="2800" dirty="0"/>
              <a:t>parameters</a:t>
            </a:r>
          </a:p>
          <a:p>
            <a:pPr lvl="1"/>
            <a:r>
              <a:rPr lang="en-US" dirty="0"/>
              <a:t>Analyze-&gt;Regression-&gt;Linear-&gt;choose your dependent and independent </a:t>
            </a:r>
            <a:r>
              <a:rPr lang="en-US" dirty="0" smtClean="0"/>
              <a:t>variables</a:t>
            </a:r>
          </a:p>
          <a:p>
            <a:pPr lvl="1"/>
            <a:endParaRPr lang="en-US" dirty="0"/>
          </a:p>
        </p:txBody>
      </p:sp>
    </p:spTree>
    <p:extLst>
      <p:ext uri="{BB962C8B-B14F-4D97-AF65-F5344CB8AC3E}">
        <p14:creationId xmlns:p14="http://schemas.microsoft.com/office/powerpoint/2010/main" val="1065942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a:t>
            </a:r>
            <a:endParaRPr lang="en-US" dirty="0"/>
          </a:p>
        </p:txBody>
      </p:sp>
      <p:sp>
        <p:nvSpPr>
          <p:cNvPr id="3" name="Content Placeholder 2"/>
          <p:cNvSpPr>
            <a:spLocks noGrp="1"/>
          </p:cNvSpPr>
          <p:nvPr>
            <p:ph idx="1"/>
          </p:nvPr>
        </p:nvSpPr>
        <p:spPr>
          <a:xfrm>
            <a:off x="228600" y="1600201"/>
            <a:ext cx="8458200" cy="2743200"/>
          </a:xfrm>
        </p:spPr>
        <p:txBody>
          <a:bodyPr>
            <a:normAutofit fontScale="70000" lnSpcReduction="20000"/>
          </a:bodyPr>
          <a:lstStyle/>
          <a:p>
            <a:r>
              <a:rPr lang="en-US" dirty="0" smtClean="0"/>
              <a:t>Example 1: Use the birth data online, SBP is the dependent variable measured by mmHg, birth weight is a factor (independent variable) measured by ounces, and age is another independent variable measured by days. </a:t>
            </a:r>
          </a:p>
          <a:p>
            <a:pPr lvl="1"/>
            <a:r>
              <a:rPr lang="en-US" dirty="0" smtClean="0"/>
              <a:t>estimate the regression line of relationship between SBP and the two factors</a:t>
            </a:r>
          </a:p>
          <a:p>
            <a:pPr lvl="1"/>
            <a:r>
              <a:rPr lang="en-US" dirty="0" smtClean="0"/>
              <a:t>What is the predicted average SBP of a baby with birthweight 128 </a:t>
            </a:r>
            <a:r>
              <a:rPr lang="en-US" dirty="0" err="1" smtClean="0"/>
              <a:t>oz</a:t>
            </a:r>
            <a:r>
              <a:rPr lang="en-US" dirty="0" smtClean="0"/>
              <a:t> measured at 3 days of life</a:t>
            </a:r>
          </a:p>
          <a:p>
            <a:pPr lvl="1"/>
            <a:r>
              <a:rPr lang="en-US" dirty="0"/>
              <a:t>I</a:t>
            </a:r>
            <a:r>
              <a:rPr lang="en-US" dirty="0" smtClean="0"/>
              <a:t>nterpret the slope for age</a:t>
            </a:r>
            <a:endParaRPr lang="en-US" dirty="0"/>
          </a:p>
        </p:txBody>
      </p:sp>
      <mc:AlternateContent xmlns:mc="http://schemas.openxmlformats.org/markup-compatibility/2006" xmlns:a14="http://schemas.microsoft.com/office/drawing/2010/main">
        <mc:Choice Requires="a14">
          <p:sp>
            <p:nvSpPr>
              <p:cNvPr id="4" name="Content Placeholder 2"/>
              <p:cNvSpPr txBox="1">
                <a:spLocks/>
              </p:cNvSpPr>
              <p:nvPr/>
            </p:nvSpPr>
            <p:spPr>
              <a:xfrm>
                <a:off x="381000" y="4419599"/>
                <a:ext cx="8229600" cy="240376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smtClean="0">
                        <a:latin typeface="Cambria Math"/>
                      </a:rPr>
                      <m:t>=53.45+0.126</m:t>
                    </m:r>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1</m:t>
                        </m:r>
                      </m:sub>
                    </m:sSub>
                    <m:r>
                      <a:rPr lang="en-US" b="0" i="1" smtClean="0">
                        <a:latin typeface="Cambria Math"/>
                      </a:rPr>
                      <m:t>+5.888</m:t>
                    </m:r>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2</m:t>
                        </m:r>
                      </m:sub>
                    </m:sSub>
                    <m:r>
                      <a:rPr lang="en-US" b="0" i="1" smtClean="0">
                        <a:latin typeface="Cambria Math"/>
                      </a:rPr>
                      <m:t>,</m:t>
                    </m:r>
                  </m:oMath>
                </a14:m>
                <a:r>
                  <a:rPr lang="en-US" dirty="0" smtClean="0"/>
                  <a:t> </a:t>
                </a:r>
              </a:p>
              <a:p>
                <a:pPr marL="457200" lvl="1" indent="0">
                  <a:buNone/>
                </a:pPr>
                <a14:m>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1</m:t>
                        </m:r>
                      </m:sub>
                    </m:sSub>
                  </m:oMath>
                </a14:m>
                <a:r>
                  <a:rPr lang="en-US" dirty="0" smtClean="0"/>
                  <a:t> represents </a:t>
                </a:r>
                <a:r>
                  <a:rPr lang="en-US" dirty="0" err="1" smtClean="0"/>
                  <a:t>birthweight</a:t>
                </a:r>
                <a:r>
                  <a:rPr lang="en-US" dirty="0" smtClean="0"/>
                  <a:t> and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2</m:t>
                        </m:r>
                      </m:sub>
                    </m:sSub>
                  </m:oMath>
                </a14:m>
                <a:r>
                  <a:rPr lang="en-US" dirty="0" smtClean="0"/>
                  <a:t> is age</a:t>
                </a:r>
              </a:p>
              <a:p>
                <a:pPr lvl="1"/>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smtClean="0">
                        <a:latin typeface="Cambria Math"/>
                      </a:rPr>
                      <m:t>=53.45+0.126∗128+5.888∗3=87.24</m:t>
                    </m:r>
                  </m:oMath>
                </a14:m>
                <a:endParaRPr lang="en-US" b="0" dirty="0" smtClean="0"/>
              </a:p>
              <a:p>
                <a:pPr lvl="1"/>
                <a:r>
                  <a:rPr lang="en-US" dirty="0" smtClean="0"/>
                  <a:t>When birth weight is fixed; the SBP increases 5.888mmHg per day of life</a:t>
                </a:r>
                <a:r>
                  <a:rPr lang="en-US" b="0" dirty="0" smtClean="0"/>
                  <a:t> </a:t>
                </a:r>
              </a:p>
            </p:txBody>
          </p:sp>
        </mc:Choice>
        <mc:Fallback xmlns="">
          <p:sp>
            <p:nvSpPr>
              <p:cNvPr id="4" name="Content Placeholder 2"/>
              <p:cNvSpPr txBox="1">
                <a:spLocks noRot="1" noChangeAspect="1" noMove="1" noResize="1" noEditPoints="1" noAdjustHandles="1" noChangeArrowheads="1" noChangeShapeType="1" noTextEdit="1"/>
              </p:cNvSpPr>
              <p:nvPr/>
            </p:nvSpPr>
            <p:spPr>
              <a:xfrm>
                <a:off x="381000" y="4419599"/>
                <a:ext cx="8229600" cy="2403765"/>
              </a:xfrm>
              <a:prstGeom prst="rect">
                <a:avLst/>
              </a:prstGeom>
              <a:blipFill rotWithShape="0">
                <a:blip r:embed="rId2"/>
                <a:stretch>
                  <a:fillRect b="-3553"/>
                </a:stretch>
              </a:blipFill>
            </p:spPr>
            <p:txBody>
              <a:bodyPr/>
              <a:lstStyle/>
              <a:p>
                <a:r>
                  <a:rPr lang="en-US">
                    <a:noFill/>
                  </a:rPr>
                  <a:t> </a:t>
                </a:r>
              </a:p>
            </p:txBody>
          </p:sp>
        </mc:Fallback>
      </mc:AlternateContent>
    </p:spTree>
    <p:extLst>
      <p:ext uri="{BB962C8B-B14F-4D97-AF65-F5344CB8AC3E}">
        <p14:creationId xmlns:p14="http://schemas.microsoft.com/office/powerpoint/2010/main" val="380115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Activity </a:t>
            </a:r>
            <a:r>
              <a:rPr lang="en-US" dirty="0"/>
              <a:t>1</a:t>
            </a:r>
            <a:r>
              <a:rPr lang="en-US" dirty="0" smtClean="0"/>
              <a:t>: We would like to investigate the relationship between the dependent variable, birth weight (gram), and independent variables, gestational age (week), and length (cm), for low birthweight infants. The data is given online, named “pre-mature infants data”. </a:t>
            </a:r>
          </a:p>
          <a:p>
            <a:pPr marL="514350" indent="-514350">
              <a:buAutoNum type="alphaLcParenR"/>
            </a:pPr>
            <a:r>
              <a:rPr lang="en-US" dirty="0" smtClean="0"/>
              <a:t>Estimate the multiple regression line for the relationship between birth weight (DV) and the factors of length and gestational age</a:t>
            </a:r>
          </a:p>
          <a:p>
            <a:pPr marL="514350" indent="-514350">
              <a:buAutoNum type="alphaLcParenR"/>
            </a:pPr>
            <a:r>
              <a:rPr lang="en-US" dirty="0" smtClean="0"/>
              <a:t>Interpret the slope for length</a:t>
            </a:r>
            <a:endParaRPr lang="en-US" dirty="0"/>
          </a:p>
        </p:txBody>
      </p:sp>
    </p:spTree>
    <p:extLst>
      <p:ext uri="{BB962C8B-B14F-4D97-AF65-F5344CB8AC3E}">
        <p14:creationId xmlns:p14="http://schemas.microsoft.com/office/powerpoint/2010/main" val="1988866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regression-test of slopes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r>
                  <a:rPr lang="en-US" dirty="0" smtClean="0"/>
                  <a:t>Step 1: </a:t>
                </a:r>
                <a14:m>
                  <m:oMath xmlns:m="http://schemas.openxmlformats.org/officeDocument/2006/math">
                    <m:sSub>
                      <m:sSubPr>
                        <m:ctrlPr>
                          <a:rPr lang="en-US" i="1">
                            <a:latin typeface="Cambria Math" panose="02040503050406030204" pitchFamily="18" charset="0"/>
                          </a:rPr>
                        </m:ctrlPr>
                      </m:sSubPr>
                      <m:e>
                        <m:r>
                          <a:rPr lang="en-US" i="1">
                            <a:latin typeface="Cambria Math"/>
                          </a:rPr>
                          <m:t>𝐻</m:t>
                        </m:r>
                      </m:e>
                      <m:sub>
                        <m:r>
                          <a:rPr lang="en-US" i="1">
                            <a:latin typeface="Cambria Math"/>
                          </a:rPr>
                          <m:t>0</m:t>
                        </m:r>
                      </m:sub>
                    </m:sSub>
                    <m:r>
                      <a:rPr lang="en-US" i="1">
                        <a:latin typeface="Cambria Math"/>
                      </a:rPr>
                      <m:t>:</m:t>
                    </m:r>
                    <m:sSub>
                      <m:sSubPr>
                        <m:ctrlPr>
                          <a:rPr lang="en-US" b="0" i="1" smtClean="0">
                            <a:latin typeface="Cambria Math" panose="02040503050406030204" pitchFamily="18" charset="0"/>
                          </a:rPr>
                        </m:ctrlPr>
                      </m:sSubPr>
                      <m:e>
                        <m:r>
                          <a:rPr lang="en-US" i="1">
                            <a:latin typeface="Cambria Math"/>
                          </a:rPr>
                          <m:t>𝛽</m:t>
                        </m:r>
                      </m:e>
                      <m:sub>
                        <m:r>
                          <a:rPr lang="en-US" b="0" i="1" smtClean="0">
                            <a:latin typeface="Cambria Math"/>
                          </a:rPr>
                          <m:t>𝑖</m:t>
                        </m:r>
                      </m:sub>
                    </m:sSub>
                    <m:r>
                      <a:rPr lang="en-US" i="1">
                        <a:latin typeface="Cambria Math"/>
                      </a:rPr>
                      <m:t>=0</m:t>
                    </m:r>
                  </m:oMath>
                </a14:m>
                <a:r>
                  <a:rPr lang="en-US" dirty="0"/>
                  <a:t> vs. </a:t>
                </a:r>
                <a14:m>
                  <m:oMath xmlns:m="http://schemas.openxmlformats.org/officeDocument/2006/math">
                    <m:sSub>
                      <m:sSubPr>
                        <m:ctrlPr>
                          <a:rPr lang="en-US" i="1">
                            <a:latin typeface="Cambria Math" panose="02040503050406030204" pitchFamily="18" charset="0"/>
                          </a:rPr>
                        </m:ctrlPr>
                      </m:sSubPr>
                      <m:e>
                        <m:r>
                          <a:rPr lang="en-US" i="1">
                            <a:latin typeface="Cambria Math"/>
                          </a:rPr>
                          <m:t>𝐻</m:t>
                        </m:r>
                      </m:e>
                      <m:sub>
                        <m:r>
                          <a:rPr lang="en-US" i="1">
                            <a:latin typeface="Cambria Math"/>
                          </a:rPr>
                          <m:t>𝑎</m:t>
                        </m:r>
                      </m:sub>
                    </m:sSub>
                    <m:r>
                      <a:rPr lang="en-US" i="1">
                        <a:latin typeface="Cambria Math"/>
                      </a:rPr>
                      <m:t>:</m:t>
                    </m:r>
                    <m:sSub>
                      <m:sSubPr>
                        <m:ctrlPr>
                          <a:rPr lang="en-US" b="0" i="1" smtClean="0">
                            <a:latin typeface="Cambria Math" panose="02040503050406030204" pitchFamily="18" charset="0"/>
                          </a:rPr>
                        </m:ctrlPr>
                      </m:sSubPr>
                      <m:e>
                        <m:r>
                          <a:rPr lang="en-US" i="1">
                            <a:latin typeface="Cambria Math"/>
                          </a:rPr>
                          <m:t>𝛽</m:t>
                        </m:r>
                      </m:e>
                      <m:sub>
                        <m:r>
                          <a:rPr lang="en-US" b="0" i="1" smtClean="0">
                            <a:latin typeface="Cambria Math"/>
                          </a:rPr>
                          <m:t>𝑖</m:t>
                        </m:r>
                      </m:sub>
                    </m:sSub>
                    <m:r>
                      <a:rPr lang="en-US" i="1">
                        <a:latin typeface="Cambria Math"/>
                      </a:rPr>
                      <m:t>≠0</m:t>
                    </m:r>
                  </m:oMath>
                </a14:m>
                <a:endParaRPr lang="en-US" dirty="0"/>
              </a:p>
              <a:p>
                <a:r>
                  <a:rPr lang="en-US" dirty="0"/>
                  <a:t>Step </a:t>
                </a:r>
                <a:r>
                  <a:rPr lang="en-US" dirty="0" smtClean="0"/>
                  <a:t>2:T-test</a:t>
                </a:r>
                <a:endParaRPr lang="en-US" dirty="0"/>
              </a:p>
              <a:p>
                <a:r>
                  <a:rPr lang="en-US" dirty="0"/>
                  <a:t>Step 3</a:t>
                </a:r>
                <a:r>
                  <a:rPr lang="en-US" dirty="0" smtClean="0"/>
                  <a:t>: State the T-statistic and P-value</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𝑡</m:t>
                      </m: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𝑖</m:t>
                              </m:r>
                            </m:sub>
                          </m:sSub>
                        </m:num>
                        <m:den>
                          <m:r>
                            <a:rPr lang="en-US" i="1">
                              <a:latin typeface="Cambria Math" panose="02040503050406030204" pitchFamily="18" charset="0"/>
                            </a:rPr>
                            <m:t>𝑆𝐸</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𝑖</m:t>
                                  </m:r>
                                </m:sub>
                              </m:sSub>
                            </m:e>
                          </m:d>
                        </m:den>
                      </m:f>
                    </m:oMath>
                  </m:oMathPara>
                </a14:m>
                <a:endParaRPr lang="en-US" dirty="0" smtClean="0"/>
              </a:p>
              <a:p>
                <a:pPr marL="0" indent="0">
                  <a:buNone/>
                </a:pPr>
                <a:r>
                  <a:rPr lang="en-US" dirty="0" smtClean="0"/>
                  <a:t>If choose the F-test, </a:t>
                </a:r>
                <a14:m>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𝑅𝑒𝑔𝑀𝑆</m:t>
                        </m:r>
                      </m:num>
                      <m:den>
                        <m:r>
                          <a:rPr lang="en-US" i="1">
                            <a:latin typeface="Cambria Math" panose="02040503050406030204" pitchFamily="18" charset="0"/>
                          </a:rPr>
                          <m:t>𝑅𝑒𝑠𝑀𝑆</m:t>
                        </m:r>
                      </m:den>
                    </m:f>
                  </m:oMath>
                </a14:m>
                <a:endParaRPr lang="en-US" dirty="0"/>
              </a:p>
              <a:p>
                <a:pPr marL="0" indent="0">
                  <a:buNone/>
                </a:pPr>
                <a:endParaRPr lang="en-US" dirty="0" smtClean="0"/>
              </a:p>
              <a:p>
                <a:r>
                  <a:rPr lang="en-US" dirty="0" smtClean="0"/>
                  <a:t>Step </a:t>
                </a:r>
                <a:r>
                  <a:rPr lang="en-US" dirty="0"/>
                  <a:t>4: Make a decision on </a:t>
                </a:r>
                <a14:m>
                  <m:oMath xmlns:m="http://schemas.openxmlformats.org/officeDocument/2006/math">
                    <m:r>
                      <a:rPr lang="en-US" i="1">
                        <a:latin typeface="Cambria Math"/>
                      </a:rPr>
                      <m:t>𝛽</m:t>
                    </m:r>
                    <m:r>
                      <a:rPr lang="en-US" i="1">
                        <a:latin typeface="Cambria Math"/>
                      </a:rPr>
                      <m:t> </m:t>
                    </m:r>
                  </m:oMath>
                </a14:m>
                <a:r>
                  <a:rPr lang="en-US" dirty="0"/>
                  <a:t>based on the p-value and significance level. </a:t>
                </a:r>
                <a:endParaRPr lang="en-US" dirty="0" smtClean="0"/>
              </a:p>
              <a:p>
                <a:pPr lvl="1"/>
                <a:r>
                  <a:rPr lang="en-US" dirty="0" smtClean="0"/>
                  <a:t>If </a:t>
                </a:r>
                <a:r>
                  <a:rPr lang="en-US" dirty="0"/>
                  <a:t>p&lt;0.05, there is a significant </a:t>
                </a:r>
                <a:r>
                  <a:rPr lang="en-US" dirty="0" smtClean="0"/>
                  <a:t>relationship </a:t>
                </a:r>
                <a:r>
                  <a:rPr lang="en-US" dirty="0"/>
                  <a:t>between the dependent </a:t>
                </a:r>
                <a:r>
                  <a:rPr lang="en-US" dirty="0" smtClean="0"/>
                  <a:t>and the </a:t>
                </a:r>
                <a:r>
                  <a:rPr lang="en-US" dirty="0"/>
                  <a:t>independent </a:t>
                </a:r>
                <a:r>
                  <a:rPr lang="en-US" dirty="0" smtClean="0"/>
                  <a:t>variables </a:t>
                </a:r>
                <a14:m>
                  <m:oMath xmlns:m="http://schemas.openxmlformats.org/officeDocument/2006/math">
                    <m:r>
                      <a:rPr lang="en-US" b="0" i="1" smtClean="0">
                        <a:latin typeface="Cambria Math"/>
                      </a:rPr>
                      <m:t>𝑖</m:t>
                    </m:r>
                  </m:oMath>
                </a14:m>
                <a:endParaRPr lang="en-US" b="0" dirty="0" smtClean="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07" t="-2830" r="-963" b="-2561"/>
                </a:stretch>
              </a:blipFill>
            </p:spPr>
            <p:txBody>
              <a:bodyPr/>
              <a:lstStyle/>
              <a:p>
                <a:r>
                  <a:rPr lang="en-US">
                    <a:noFill/>
                  </a:rPr>
                  <a:t> </a:t>
                </a:r>
              </a:p>
            </p:txBody>
          </p:sp>
        </mc:Fallback>
      </mc:AlternateContent>
    </p:spTree>
    <p:extLst>
      <p:ext uri="{BB962C8B-B14F-4D97-AF65-F5344CB8AC3E}">
        <p14:creationId xmlns:p14="http://schemas.microsoft.com/office/powerpoint/2010/main" val="2419320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regression-test of slopes</a:t>
            </a:r>
            <a:endParaRPr lang="en-US" dirty="0"/>
          </a:p>
        </p:txBody>
      </p:sp>
      <p:sp>
        <p:nvSpPr>
          <p:cNvPr id="3" name="Content Placeholder 2"/>
          <p:cNvSpPr>
            <a:spLocks noGrp="1"/>
          </p:cNvSpPr>
          <p:nvPr>
            <p:ph idx="1"/>
          </p:nvPr>
        </p:nvSpPr>
        <p:spPr>
          <a:xfrm>
            <a:off x="457200" y="1769283"/>
            <a:ext cx="8229600" cy="838200"/>
          </a:xfrm>
        </p:spPr>
        <p:txBody>
          <a:bodyPr>
            <a:normAutofit fontScale="92500" lnSpcReduction="20000"/>
          </a:bodyPr>
          <a:lstStyle/>
          <a:p>
            <a:pPr marL="0" indent="0">
              <a:buNone/>
            </a:pPr>
            <a:r>
              <a:rPr lang="en-US" dirty="0" smtClean="0"/>
              <a:t>Example 1: Test the slopes for birth weight and age using the birth data.</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627" y="2607483"/>
            <a:ext cx="8726746"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4" name="TextBox 3"/>
              <p:cNvSpPr txBox="1"/>
              <p:nvPr/>
            </p:nvSpPr>
            <p:spPr>
              <a:xfrm>
                <a:off x="1524000" y="5257800"/>
                <a:ext cx="5867400" cy="11387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𝑏𝑖𝑟𝑡h𝑤𝑒𝑖𝑔h𝑡</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0.126</m:t>
                          </m:r>
                        </m:num>
                        <m:den>
                          <m:r>
                            <a:rPr lang="en-US" b="0" i="1" smtClean="0">
                              <a:latin typeface="Cambria Math" panose="02040503050406030204" pitchFamily="18" charset="0"/>
                            </a:rPr>
                            <m:t>0.034</m:t>
                          </m:r>
                        </m:den>
                      </m:f>
                      <m:r>
                        <a:rPr lang="en-US" b="0" i="1" smtClean="0">
                          <a:latin typeface="Cambria Math" panose="02040503050406030204" pitchFamily="18" charset="0"/>
                        </a:rPr>
                        <m:t>=3.706</m:t>
                      </m:r>
                    </m:oMath>
                  </m:oMathPara>
                </a14:m>
                <a:endParaRPr lang="en-US" dirty="0" smtClean="0"/>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𝑎𝑔𝑒</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5.888</m:t>
                          </m:r>
                        </m:num>
                        <m:den>
                          <m:r>
                            <a:rPr lang="en-US" b="0" i="1" smtClean="0">
                              <a:latin typeface="Cambria Math" panose="02040503050406030204" pitchFamily="18" charset="0"/>
                            </a:rPr>
                            <m:t>0.680</m:t>
                          </m:r>
                        </m:den>
                      </m:f>
                      <m:r>
                        <a:rPr lang="en-US" b="0" i="1" smtClean="0">
                          <a:latin typeface="Cambria Math" panose="02040503050406030204" pitchFamily="18" charset="0"/>
                        </a:rPr>
                        <m:t>=8.659</m:t>
                      </m:r>
                    </m:oMath>
                  </m:oMathPara>
                </a14:m>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1524000" y="5257800"/>
                <a:ext cx="5867400" cy="1138710"/>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7856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1960</TotalTime>
  <Words>1020</Words>
  <Application>Microsoft Office PowerPoint</Application>
  <PresentationFormat>On-screen Show (4:3)</PresentationFormat>
  <Paragraphs>116</Paragraphs>
  <Slides>26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SimSun</vt:lpstr>
      <vt:lpstr>SimSun</vt:lpstr>
      <vt:lpstr>Arial</vt:lpstr>
      <vt:lpstr>Calibri</vt:lpstr>
      <vt:lpstr>Cambria Math</vt:lpstr>
      <vt:lpstr>Times New Roman</vt:lpstr>
      <vt:lpstr>Office Theme</vt:lpstr>
      <vt:lpstr>Module 4 multiple regression  and correlation coefficient analysis</vt:lpstr>
      <vt:lpstr>Learning objectives and outcomes</vt:lpstr>
      <vt:lpstr>Multiple regression</vt:lpstr>
      <vt:lpstr>Multiple regression</vt:lpstr>
      <vt:lpstr>Multiple regression</vt:lpstr>
      <vt:lpstr>Multiple regression</vt:lpstr>
      <vt:lpstr>Multiple regression</vt:lpstr>
      <vt:lpstr>Multiple regression-test of slopes</vt:lpstr>
      <vt:lpstr>Multiple regression-test of slopes</vt:lpstr>
      <vt:lpstr>Multiple regression-test of slopes</vt:lpstr>
      <vt:lpstr>What do we use Regression for?</vt:lpstr>
      <vt:lpstr>Dummy variable</vt:lpstr>
      <vt:lpstr>Multiple regression with dummy variable</vt:lpstr>
      <vt:lpstr>Multiple regression with dummy variable</vt:lpstr>
      <vt:lpstr>Collinearity analysis</vt:lpstr>
      <vt:lpstr>Collinearity analysis</vt:lpstr>
      <vt:lpstr>Collinearity analysis</vt:lpstr>
      <vt:lpstr>Collinearity analysis</vt:lpstr>
      <vt:lpstr>Collinearity analysis</vt:lpstr>
      <vt:lpstr>Collinearity analysis</vt:lpstr>
      <vt:lpstr>Collinearity analysis</vt:lpstr>
      <vt:lpstr>Model selection</vt:lpstr>
      <vt:lpstr>Model selection</vt:lpstr>
      <vt:lpstr>Model selection</vt:lpstr>
      <vt:lpstr>Model selection</vt:lpstr>
      <vt:lpstr>Model selection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11 part II multiple regression  and coefficient analysis</dc:title>
  <dc:creator>Wei Wei</dc:creator>
  <cp:lastModifiedBy>Wei Wei</cp:lastModifiedBy>
  <cp:revision>156</cp:revision>
  <dcterms:created xsi:type="dcterms:W3CDTF">2006-08-16T00:00:00Z</dcterms:created>
  <dcterms:modified xsi:type="dcterms:W3CDTF">2016-07-07T07:07:37Z</dcterms:modified>
</cp:coreProperties>
</file>