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8" r:id="rId8"/>
    <p:sldId id="262" r:id="rId9"/>
    <p:sldId id="263" r:id="rId10"/>
    <p:sldId id="264" r:id="rId11"/>
    <p:sldId id="266" r:id="rId12"/>
    <p:sldId id="265" r:id="rId13"/>
    <p:sldId id="270" r:id="rId14"/>
    <p:sldId id="271" r:id="rId15"/>
    <p:sldId id="272" r:id="rId16"/>
    <p:sldId id="267" r:id="rId17"/>
    <p:sldId id="268" r:id="rId18"/>
    <p:sldId id="277" r:id="rId19"/>
    <p:sldId id="269" r:id="rId20"/>
    <p:sldId id="275" r:id="rId21"/>
    <p:sldId id="273" r:id="rId22"/>
    <p:sldId id="27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mtClean="0"/>
              <a:t>Module 7 Survival </a:t>
            </a:r>
            <a:r>
              <a:rPr lang="en-US" dirty="0" smtClean="0"/>
              <a:t>analysis: Kaplan-Meier estimator and Log-rank test</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 State University</a:t>
            </a:r>
            <a:endParaRPr lang="en-US" dirty="0"/>
          </a:p>
        </p:txBody>
      </p:sp>
    </p:spTree>
    <p:extLst>
      <p:ext uri="{BB962C8B-B14F-4D97-AF65-F5344CB8AC3E}">
        <p14:creationId xmlns:p14="http://schemas.microsoft.com/office/powerpoint/2010/main" val="230877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 output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143000"/>
            <a:ext cx="7162800" cy="4173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886200" y="2286000"/>
            <a:ext cx="609600" cy="2971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862" y="5257800"/>
            <a:ext cx="7784432"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66800" y="6324600"/>
            <a:ext cx="5334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0386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 output</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54" y="1600199"/>
            <a:ext cx="6310746" cy="5056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52202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Kaplan-Meier estimator</a:t>
            </a:r>
          </a:p>
        </p:txBody>
      </p:sp>
      <p:sp>
        <p:nvSpPr>
          <p:cNvPr id="3" name="Content Placeholder 2"/>
          <p:cNvSpPr>
            <a:spLocks noGrp="1"/>
          </p:cNvSpPr>
          <p:nvPr>
            <p:ph idx="1"/>
          </p:nvPr>
        </p:nvSpPr>
        <p:spPr>
          <a:xfrm>
            <a:off x="457200" y="1600200"/>
            <a:ext cx="8229600" cy="4876800"/>
          </a:xfrm>
        </p:spPr>
        <p:txBody>
          <a:bodyPr>
            <a:normAutofit fontScale="62500" lnSpcReduction="20000"/>
          </a:bodyPr>
          <a:lstStyle/>
          <a:p>
            <a:pPr marL="0" indent="0">
              <a:buNone/>
            </a:pPr>
            <a:r>
              <a:rPr lang="en-US" dirty="0" smtClean="0"/>
              <a:t>Activity 1: Use </a:t>
            </a:r>
            <a:r>
              <a:rPr lang="en-US" dirty="0"/>
              <a:t>the </a:t>
            </a:r>
            <a:r>
              <a:rPr lang="en-US" dirty="0" smtClean="0"/>
              <a:t>data on d2l. </a:t>
            </a:r>
            <a:r>
              <a:rPr lang="en-US" dirty="0"/>
              <a:t>Consider the data from a clinical trial comparing two different treatment regiments for moderate-risk breast cancer. We wish to compare the distributions of survival times after diagnosis for women receiving treatment 1 versus 2. We followed these patients from receiving the treatment until the recurrence of the tumor. </a:t>
            </a:r>
            <a:r>
              <a:rPr lang="en-US" dirty="0" smtClean="0"/>
              <a:t>The first column shows the survival time and the second column shows the censoring with 1 uncensored (those who stayed) and 0 censored (those who left). The last column is the indicator of treatment group.</a:t>
            </a:r>
            <a:endParaRPr lang="en-US" dirty="0"/>
          </a:p>
          <a:p>
            <a:pPr marL="514350" indent="-514350">
              <a:buAutoNum type="alphaLcParenR"/>
            </a:pPr>
            <a:r>
              <a:rPr lang="en-US" dirty="0"/>
              <a:t>Use the Kaplan-Meier method to estimate the survival function for treatment 1; </a:t>
            </a:r>
            <a:r>
              <a:rPr lang="en-US" dirty="0" smtClean="0"/>
              <a:t>Plot the </a:t>
            </a:r>
            <a:r>
              <a:rPr lang="en-US" dirty="0"/>
              <a:t>survival curve based on the survival function</a:t>
            </a:r>
          </a:p>
          <a:p>
            <a:pPr marL="514350" indent="-514350">
              <a:buAutoNum type="alphaLcParenR"/>
            </a:pPr>
            <a:r>
              <a:rPr lang="en-US" dirty="0"/>
              <a:t>Use the Kaplan-Meier Method to estimate the survival function for treatment 2 group; construct the survival curve</a:t>
            </a:r>
          </a:p>
          <a:p>
            <a:pPr marL="514350" indent="-514350">
              <a:buAutoNum type="alphaLcParenR"/>
            </a:pPr>
            <a:r>
              <a:rPr lang="en-US" dirty="0" smtClean="0"/>
              <a:t>Based on the survival curves, which treatment is better?</a:t>
            </a:r>
          </a:p>
          <a:p>
            <a:pPr marL="514350" indent="-514350">
              <a:buAutoNum type="alphaLcParenR"/>
            </a:pPr>
            <a:r>
              <a:rPr lang="en-US" dirty="0" smtClean="0"/>
              <a:t>Find S(89) for treatment 1</a:t>
            </a:r>
          </a:p>
          <a:p>
            <a:pPr marL="514350" indent="-514350">
              <a:buAutoNum type="alphaLcParenR"/>
            </a:pPr>
            <a:r>
              <a:rPr lang="en-US" dirty="0" smtClean="0"/>
              <a:t>Find S(1) for treatment 2</a:t>
            </a:r>
          </a:p>
        </p:txBody>
      </p:sp>
    </p:spTree>
    <p:extLst>
      <p:ext uri="{BB962C8B-B14F-4D97-AF65-F5344CB8AC3E}">
        <p14:creationId xmlns:p14="http://schemas.microsoft.com/office/powerpoint/2010/main" val="28106370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Construct the survival curves</a:t>
            </a:r>
            <a:endParaRPr lang="en-US" dirty="0"/>
          </a:p>
        </p:txBody>
      </p:sp>
      <p:sp>
        <p:nvSpPr>
          <p:cNvPr id="3" name="Content Placeholder 2"/>
          <p:cNvSpPr>
            <a:spLocks noGrp="1"/>
          </p:cNvSpPr>
          <p:nvPr>
            <p:ph idx="1"/>
          </p:nvPr>
        </p:nvSpPr>
        <p:spPr>
          <a:xfrm>
            <a:off x="457200" y="1600201"/>
            <a:ext cx="8229600" cy="3352800"/>
          </a:xfrm>
        </p:spPr>
        <p:txBody>
          <a:bodyPr/>
          <a:lstStyle/>
          <a:p>
            <a:r>
              <a:rPr lang="en-US" dirty="0"/>
              <a:t>If you want to </a:t>
            </a:r>
            <a:r>
              <a:rPr lang="en-US" dirty="0" smtClean="0"/>
              <a:t>show the survival curves for both treatment on one graph, </a:t>
            </a:r>
            <a:r>
              <a:rPr lang="en-US" dirty="0"/>
              <a:t>put the treatment to “factor” and “compare factor”</a:t>
            </a:r>
          </a:p>
          <a:p>
            <a:r>
              <a:rPr lang="en-US" dirty="0"/>
              <a:t>If you want to show the survival </a:t>
            </a:r>
            <a:r>
              <a:rPr lang="en-US" dirty="0" smtClean="0"/>
              <a:t>curve </a:t>
            </a:r>
            <a:r>
              <a:rPr lang="en-US" dirty="0"/>
              <a:t>for each </a:t>
            </a:r>
            <a:r>
              <a:rPr lang="en-US" dirty="0" smtClean="0"/>
              <a:t>treatment at separate graphs, </a:t>
            </a:r>
            <a:r>
              <a:rPr lang="en-US" dirty="0"/>
              <a:t>put the treatment to “strata”</a:t>
            </a:r>
          </a:p>
          <a:p>
            <a:endParaRPr lang="en-US" dirty="0"/>
          </a:p>
        </p:txBody>
      </p:sp>
    </p:spTree>
    <p:extLst>
      <p:ext uri="{BB962C8B-B14F-4D97-AF65-F5344CB8AC3E}">
        <p14:creationId xmlns:p14="http://schemas.microsoft.com/office/powerpoint/2010/main" val="40517330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 Output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1752" y="1219200"/>
            <a:ext cx="599122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3993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76200"/>
            <a:ext cx="5934075" cy="642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191000" y="1676400"/>
            <a:ext cx="6096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100945" y="5029200"/>
            <a:ext cx="609600" cy="228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67611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Log-Rank test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229600" cy="3962399"/>
              </a:xfrm>
            </p:spPr>
            <p:txBody>
              <a:bodyPr>
                <a:normAutofit lnSpcReduction="10000"/>
              </a:bodyPr>
              <a:lstStyle/>
              <a:p>
                <a:r>
                  <a:rPr lang="en-US" sz="2800" dirty="0" smtClean="0"/>
                  <a:t>Goal: Compare survival functions for two </a:t>
                </a:r>
                <a:r>
                  <a:rPr lang="en-US" sz="2800" dirty="0"/>
                  <a:t>or more treatments</a:t>
                </a:r>
              </a:p>
              <a:p>
                <a:pPr marL="0" indent="0">
                  <a:buNone/>
                </a:pPr>
                <a14:m>
                  <m:oMathPara xmlns:m="http://schemas.openxmlformats.org/officeDocument/2006/math">
                    <m:oMathParaPr>
                      <m:jc m:val="centerGroup"/>
                    </m:oMathParaPr>
                    <m:oMath xmlns:m="http://schemas.openxmlformats.org/officeDocument/2006/math">
                      <m:sSub>
                        <m:sSubPr>
                          <m:ctrlPr>
                            <a:rPr lang="en-US" sz="2800" i="1">
                              <a:latin typeface="Cambria Math" panose="02040503050406030204" pitchFamily="18" charset="0"/>
                            </a:rPr>
                          </m:ctrlPr>
                        </m:sSubPr>
                        <m:e>
                          <m:r>
                            <a:rPr lang="en-US" sz="2800" i="1">
                              <a:latin typeface="Cambria Math"/>
                            </a:rPr>
                            <m:t>𝐻</m:t>
                          </m:r>
                        </m:e>
                        <m:sub>
                          <m:r>
                            <a:rPr lang="en-US" sz="2800" i="1">
                              <a:latin typeface="Cambria Math"/>
                            </a:rPr>
                            <m:t>0</m:t>
                          </m:r>
                        </m:sub>
                      </m:sSub>
                      <m:r>
                        <a:rPr lang="en-US" sz="2800" i="1">
                          <a:latin typeface="Cambria Math"/>
                        </a:rPr>
                        <m:t>:</m:t>
                      </m:r>
                      <m:sSub>
                        <m:sSubPr>
                          <m:ctrlPr>
                            <a:rPr lang="en-US" sz="2800" i="1">
                              <a:latin typeface="Cambria Math" panose="02040503050406030204" pitchFamily="18" charset="0"/>
                            </a:rPr>
                          </m:ctrlPr>
                        </m:sSubPr>
                        <m:e>
                          <m:r>
                            <a:rPr lang="en-US" sz="2800" i="1">
                              <a:latin typeface="Cambria Math"/>
                            </a:rPr>
                            <m:t>𝑆</m:t>
                          </m:r>
                        </m:e>
                        <m:sub>
                          <m:r>
                            <a:rPr lang="en-US" sz="2800" i="1">
                              <a:latin typeface="Cambria Math"/>
                            </a:rPr>
                            <m:t>1</m:t>
                          </m:r>
                        </m:sub>
                      </m:sSub>
                      <m:d>
                        <m:dPr>
                          <m:ctrlPr>
                            <a:rPr lang="en-US" sz="2800" i="1">
                              <a:latin typeface="Cambria Math" panose="02040503050406030204" pitchFamily="18" charset="0"/>
                            </a:rPr>
                          </m:ctrlPr>
                        </m:dPr>
                        <m:e>
                          <m:r>
                            <a:rPr lang="en-US" sz="2800" i="1">
                              <a:latin typeface="Cambria Math"/>
                            </a:rPr>
                            <m:t>𝑡</m:t>
                          </m:r>
                        </m:e>
                      </m:d>
                      <m:r>
                        <a:rPr lang="en-US" sz="2800" i="1">
                          <a:latin typeface="Cambria Math"/>
                        </a:rPr>
                        <m:t>=</m:t>
                      </m:r>
                      <m:sSub>
                        <m:sSubPr>
                          <m:ctrlPr>
                            <a:rPr lang="en-US" sz="2800" i="1">
                              <a:latin typeface="Cambria Math" panose="02040503050406030204" pitchFamily="18" charset="0"/>
                            </a:rPr>
                          </m:ctrlPr>
                        </m:sSubPr>
                        <m:e>
                          <m:r>
                            <a:rPr lang="en-US" sz="2800" i="1">
                              <a:latin typeface="Cambria Math"/>
                            </a:rPr>
                            <m:t>𝑆</m:t>
                          </m:r>
                        </m:e>
                        <m:sub>
                          <m:r>
                            <a:rPr lang="en-US" sz="2800" i="1">
                              <a:latin typeface="Cambria Math"/>
                            </a:rPr>
                            <m:t>2</m:t>
                          </m:r>
                        </m:sub>
                      </m:sSub>
                      <m:d>
                        <m:dPr>
                          <m:ctrlPr>
                            <a:rPr lang="en-US" sz="2800" i="1">
                              <a:latin typeface="Cambria Math" panose="02040503050406030204" pitchFamily="18" charset="0"/>
                            </a:rPr>
                          </m:ctrlPr>
                        </m:dPr>
                        <m:e>
                          <m:r>
                            <a:rPr lang="en-US" sz="2800" i="1">
                              <a:latin typeface="Cambria Math"/>
                            </a:rPr>
                            <m:t>𝑡</m:t>
                          </m:r>
                        </m:e>
                      </m:d>
                    </m:oMath>
                  </m:oMathPara>
                </a14:m>
                <a:endParaRPr lang="en-US" sz="2800" dirty="0"/>
              </a:p>
              <a:p>
                <a:pPr marL="0" indent="0">
                  <a:buNone/>
                </a:pPr>
                <a14:m>
                  <m:oMathPara xmlns:m="http://schemas.openxmlformats.org/officeDocument/2006/math">
                    <m:oMathParaPr>
                      <m:jc m:val="centerGroup"/>
                    </m:oMathParaPr>
                    <m:oMath xmlns:m="http://schemas.openxmlformats.org/officeDocument/2006/math">
                      <m:sSub>
                        <m:sSubPr>
                          <m:ctrlPr>
                            <a:rPr lang="en-US" sz="2800" i="1">
                              <a:latin typeface="Cambria Math" panose="02040503050406030204" pitchFamily="18" charset="0"/>
                            </a:rPr>
                          </m:ctrlPr>
                        </m:sSubPr>
                        <m:e>
                          <m:r>
                            <a:rPr lang="en-US" sz="2800" i="1">
                              <a:latin typeface="Cambria Math"/>
                            </a:rPr>
                            <m:t>𝐻</m:t>
                          </m:r>
                        </m:e>
                        <m:sub>
                          <m:r>
                            <a:rPr lang="en-US" sz="2800" i="1">
                              <a:latin typeface="Cambria Math"/>
                            </a:rPr>
                            <m:t>𝑎</m:t>
                          </m:r>
                        </m:sub>
                      </m:sSub>
                      <m:r>
                        <a:rPr lang="en-US" sz="2800" i="1">
                          <a:latin typeface="Cambria Math"/>
                        </a:rPr>
                        <m:t>:</m:t>
                      </m:r>
                      <m:sSub>
                        <m:sSubPr>
                          <m:ctrlPr>
                            <a:rPr lang="en-US" sz="2800" i="1">
                              <a:latin typeface="Cambria Math" panose="02040503050406030204" pitchFamily="18" charset="0"/>
                            </a:rPr>
                          </m:ctrlPr>
                        </m:sSubPr>
                        <m:e>
                          <m:r>
                            <a:rPr lang="en-US" sz="2800" i="1">
                              <a:latin typeface="Cambria Math"/>
                            </a:rPr>
                            <m:t>𝑆</m:t>
                          </m:r>
                        </m:e>
                        <m:sub>
                          <m:r>
                            <a:rPr lang="en-US" sz="2800" i="1">
                              <a:latin typeface="Cambria Math"/>
                            </a:rPr>
                            <m:t>1</m:t>
                          </m:r>
                        </m:sub>
                      </m:sSub>
                      <m:d>
                        <m:dPr>
                          <m:ctrlPr>
                            <a:rPr lang="en-US" sz="2800" i="1">
                              <a:latin typeface="Cambria Math" panose="02040503050406030204" pitchFamily="18" charset="0"/>
                            </a:rPr>
                          </m:ctrlPr>
                        </m:dPr>
                        <m:e>
                          <m:r>
                            <a:rPr lang="en-US" sz="2800" i="1">
                              <a:latin typeface="Cambria Math"/>
                            </a:rPr>
                            <m:t>𝑡</m:t>
                          </m:r>
                        </m:e>
                      </m:d>
                      <m:r>
                        <a:rPr lang="en-US" sz="2800" i="1">
                          <a:latin typeface="Cambria Math"/>
                        </a:rPr>
                        <m:t>≠</m:t>
                      </m:r>
                      <m:sSub>
                        <m:sSubPr>
                          <m:ctrlPr>
                            <a:rPr lang="en-US" sz="2800" i="1">
                              <a:latin typeface="Cambria Math" panose="02040503050406030204" pitchFamily="18" charset="0"/>
                            </a:rPr>
                          </m:ctrlPr>
                        </m:sSubPr>
                        <m:e>
                          <m:r>
                            <a:rPr lang="en-US" sz="2800" i="1">
                              <a:latin typeface="Cambria Math"/>
                            </a:rPr>
                            <m:t>𝑆</m:t>
                          </m:r>
                        </m:e>
                        <m:sub>
                          <m:r>
                            <a:rPr lang="en-US" sz="2800" i="1">
                              <a:latin typeface="Cambria Math"/>
                            </a:rPr>
                            <m:t>2</m:t>
                          </m:r>
                        </m:sub>
                      </m:sSub>
                      <m:r>
                        <a:rPr lang="en-US" sz="2800" i="1">
                          <a:latin typeface="Cambria Math"/>
                        </a:rPr>
                        <m:t>(</m:t>
                      </m:r>
                      <m:r>
                        <a:rPr lang="en-US" sz="2800" i="1">
                          <a:latin typeface="Cambria Math"/>
                        </a:rPr>
                        <m:t>𝑡</m:t>
                      </m:r>
                      <m:r>
                        <a:rPr lang="en-US" sz="2800" i="1">
                          <a:latin typeface="Cambria Math"/>
                        </a:rPr>
                        <m:t>) </m:t>
                      </m:r>
                    </m:oMath>
                  </m:oMathPara>
                </a14:m>
                <a:endParaRPr lang="en-US" sz="2800" dirty="0"/>
              </a:p>
              <a:p>
                <a:pPr marL="285750"/>
                <a:r>
                  <a:rPr lang="en-US" sz="2800" dirty="0" smtClean="0"/>
                  <a:t>In </a:t>
                </a:r>
                <a:r>
                  <a:rPr lang="en-US" sz="2800" dirty="0"/>
                  <a:t>SPSS, </a:t>
                </a:r>
                <a:endParaRPr lang="en-US" sz="2800" dirty="0" smtClean="0"/>
              </a:p>
              <a:p>
                <a:pPr marL="685800" lvl="1"/>
                <a:r>
                  <a:rPr lang="en-US" sz="2400" dirty="0" smtClean="0"/>
                  <a:t>choose </a:t>
                </a:r>
                <a:r>
                  <a:rPr lang="en-US" sz="2400" dirty="0"/>
                  <a:t>“treatment” as “factor” in “compare </a:t>
                </a:r>
                <a:r>
                  <a:rPr lang="en-US" sz="2400" dirty="0" smtClean="0"/>
                  <a:t>factors”</a:t>
                </a:r>
              </a:p>
              <a:p>
                <a:pPr marL="685800" lvl="1"/>
                <a:r>
                  <a:rPr lang="en-US" sz="2400" dirty="0" smtClean="0"/>
                  <a:t>choose </a:t>
                </a:r>
                <a:r>
                  <a:rPr lang="en-US" sz="2400" dirty="0"/>
                  <a:t>“log-rank</a:t>
                </a:r>
                <a:r>
                  <a:rPr lang="en-US" sz="2400" dirty="0" smtClean="0"/>
                  <a:t>”</a:t>
                </a:r>
              </a:p>
              <a:p>
                <a:pPr marL="285750"/>
                <a:r>
                  <a:rPr lang="en-US" sz="2800" dirty="0" smtClean="0"/>
                  <a:t>If the p-value&lt;0.05, the survival times are significantly different for the two treatments. </a:t>
                </a:r>
                <a:endParaRPr lang="en-US" sz="28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3962399"/>
              </a:xfrm>
              <a:blipFill rotWithShape="0">
                <a:blip r:embed="rId2"/>
                <a:stretch>
                  <a:fillRect l="-1333" t="-2619" b="-1387"/>
                </a:stretch>
              </a:blipFill>
            </p:spPr>
            <p:txBody>
              <a:bodyPr/>
              <a:lstStyle/>
              <a:p>
                <a:r>
                  <a:rPr lang="en-US">
                    <a:noFill/>
                  </a:rPr>
                  <a:t> </a:t>
                </a:r>
              </a:p>
            </p:txBody>
          </p:sp>
        </mc:Fallback>
      </mc:AlternateContent>
    </p:spTree>
    <p:extLst>
      <p:ext uri="{BB962C8B-B14F-4D97-AF65-F5344CB8AC3E}">
        <p14:creationId xmlns:p14="http://schemas.microsoft.com/office/powerpoint/2010/main" val="1953910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Log-rank test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39003" y="1066800"/>
                <a:ext cx="8229600" cy="5791200"/>
              </a:xfrm>
            </p:spPr>
            <p:txBody>
              <a:bodyPr>
                <a:noAutofit/>
              </a:bodyPr>
              <a:lstStyle/>
              <a:p>
                <a:pPr marL="0" indent="0">
                  <a:buNone/>
                </a:pPr>
                <a:r>
                  <a:rPr lang="en-US" sz="2200" dirty="0"/>
                  <a:t>Example 2: We are interested in studying patients with systemic cancer who subsequently develop a brain metastasis. A sample of 23 patients treated with radiotherapy and a sample of 25 patients treated with surgical removal of the tumor and subsequent radiotherapy were followed from the first day of their treatment until recurrence of the brain tumor. </a:t>
                </a:r>
              </a:p>
              <a:p>
                <a:pPr marL="514350" indent="-514350">
                  <a:buAutoNum type="alphaLcParenR"/>
                </a:pPr>
                <a:r>
                  <a:rPr lang="en-US" sz="2200" dirty="0"/>
                  <a:t>Use the product-limit method to estimate the survival function </a:t>
                </a:r>
                <a14:m>
                  <m:oMath xmlns:m="http://schemas.openxmlformats.org/officeDocument/2006/math">
                    <m:r>
                      <a:rPr lang="en-US" sz="2200" i="1">
                        <a:latin typeface="Cambria Math"/>
                      </a:rPr>
                      <m:t>𝑠</m:t>
                    </m:r>
                    <m:r>
                      <a:rPr lang="en-US" sz="2200" i="1">
                        <a:latin typeface="Cambria Math"/>
                      </a:rPr>
                      <m:t>(</m:t>
                    </m:r>
                    <m:r>
                      <a:rPr lang="en-US" sz="2200" i="1">
                        <a:latin typeface="Cambria Math"/>
                      </a:rPr>
                      <m:t>𝑡</m:t>
                    </m:r>
                    <m:r>
                      <a:rPr lang="en-US" sz="2200" i="1">
                        <a:latin typeface="Cambria Math"/>
                      </a:rPr>
                      <m:t>)</m:t>
                    </m:r>
                  </m:oMath>
                </a14:m>
                <a:r>
                  <a:rPr lang="en-US" sz="2200" dirty="0"/>
                  <a:t> for the 23 patients treated with radiotherapy. Construct a survival curve.</a:t>
                </a:r>
              </a:p>
              <a:p>
                <a:pPr marL="514350" indent="-514350">
                  <a:buAutoNum type="alphaLcParenR"/>
                </a:pPr>
                <a:r>
                  <a:rPr lang="en-US" sz="2200" dirty="0"/>
                  <a:t>U</a:t>
                </a:r>
                <a:r>
                  <a:rPr lang="en-US" sz="2200" dirty="0" smtClean="0"/>
                  <a:t>se </a:t>
                </a:r>
                <a:r>
                  <a:rPr lang="en-US" sz="2200" dirty="0"/>
                  <a:t>the product-limit method to estimate the survival function </a:t>
                </a:r>
                <a14:m>
                  <m:oMath xmlns:m="http://schemas.openxmlformats.org/officeDocument/2006/math">
                    <m:r>
                      <a:rPr lang="en-US" sz="2200" i="1">
                        <a:latin typeface="Cambria Math"/>
                      </a:rPr>
                      <m:t>𝑠</m:t>
                    </m:r>
                    <m:r>
                      <a:rPr lang="en-US" sz="2200" i="1">
                        <a:latin typeface="Cambria Math"/>
                      </a:rPr>
                      <m:t>(</m:t>
                    </m:r>
                    <m:r>
                      <a:rPr lang="en-US" sz="2200" i="1">
                        <a:latin typeface="Cambria Math"/>
                      </a:rPr>
                      <m:t>𝑡</m:t>
                    </m:r>
                    <m:r>
                      <a:rPr lang="en-US" sz="2200" i="1">
                        <a:latin typeface="Cambria Math"/>
                      </a:rPr>
                      <m:t>)</m:t>
                    </m:r>
                  </m:oMath>
                </a14:m>
                <a:r>
                  <a:rPr lang="en-US" sz="2200" dirty="0"/>
                  <a:t> for the 25 patients. Construct a survival curve</a:t>
                </a:r>
                <a:r>
                  <a:rPr lang="en-US" sz="2200" dirty="0" smtClean="0"/>
                  <a:t>. Which treatment is better?</a:t>
                </a:r>
                <a:endParaRPr lang="en-US" sz="2200" dirty="0"/>
              </a:p>
              <a:p>
                <a:pPr marL="514350" indent="-514350">
                  <a:buAutoNum type="alphaLcParenR"/>
                </a:pPr>
                <a:r>
                  <a:rPr lang="en-US" sz="2200" dirty="0"/>
                  <a:t>Use the log-rank test to evaluate the null hypothesis that the distribution of the two survival times are identical for the two groups of patients.</a:t>
                </a:r>
              </a:p>
              <a:p>
                <a:endParaRPr lang="en-US" sz="2200" dirty="0"/>
              </a:p>
              <a:p>
                <a:endParaRPr lang="en-US" sz="2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39003" y="1066800"/>
                <a:ext cx="8229600" cy="5791200"/>
              </a:xfrm>
              <a:blipFill rotWithShape="0">
                <a:blip r:embed="rId2"/>
                <a:stretch>
                  <a:fillRect l="-963" t="-737" r="-1407"/>
                </a:stretch>
              </a:blipFill>
            </p:spPr>
            <p:txBody>
              <a:bodyPr/>
              <a:lstStyle/>
              <a:p>
                <a:r>
                  <a:rPr lang="en-US">
                    <a:noFill/>
                  </a:rPr>
                  <a:t> </a:t>
                </a:r>
              </a:p>
            </p:txBody>
          </p:sp>
        </mc:Fallback>
      </mc:AlternateContent>
    </p:spTree>
    <p:extLst>
      <p:ext uri="{BB962C8B-B14F-4D97-AF65-F5344CB8AC3E}">
        <p14:creationId xmlns:p14="http://schemas.microsoft.com/office/powerpoint/2010/main" val="656583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85331" y="4835857"/>
            <a:ext cx="5615388" cy="1637184"/>
          </a:xfrm>
          <a:prstGeom prst="rect">
            <a:avLst/>
          </a:prstGeom>
        </p:spPr>
      </p:pic>
      <p:pic>
        <p:nvPicPr>
          <p:cNvPr id="5" name="Picture 4"/>
          <p:cNvPicPr>
            <a:picLocks noChangeAspect="1"/>
          </p:cNvPicPr>
          <p:nvPr/>
        </p:nvPicPr>
        <p:blipFill>
          <a:blip r:embed="rId3"/>
          <a:stretch>
            <a:fillRect/>
          </a:stretch>
        </p:blipFill>
        <p:spPr>
          <a:xfrm>
            <a:off x="1447800" y="0"/>
            <a:ext cx="5991225" cy="4800600"/>
          </a:xfrm>
          <a:prstGeom prst="rect">
            <a:avLst/>
          </a:prstGeom>
        </p:spPr>
      </p:pic>
    </p:spTree>
    <p:extLst>
      <p:ext uri="{BB962C8B-B14F-4D97-AF65-F5344CB8AC3E}">
        <p14:creationId xmlns:p14="http://schemas.microsoft.com/office/powerpoint/2010/main" val="13732927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Log-rank test</a:t>
            </a:r>
            <a:endParaRPr lang="en-US" dirty="0"/>
          </a:p>
        </p:txBody>
      </p:sp>
      <p:sp>
        <p:nvSpPr>
          <p:cNvPr id="3" name="Content Placeholder 2"/>
          <p:cNvSpPr>
            <a:spLocks noGrp="1"/>
          </p:cNvSpPr>
          <p:nvPr>
            <p:ph idx="1"/>
          </p:nvPr>
        </p:nvSpPr>
        <p:spPr>
          <a:xfrm>
            <a:off x="457200" y="1295400"/>
            <a:ext cx="8229600" cy="5410200"/>
          </a:xfrm>
        </p:spPr>
        <p:txBody>
          <a:bodyPr>
            <a:normAutofit fontScale="55000" lnSpcReduction="20000"/>
          </a:bodyPr>
          <a:lstStyle/>
          <a:p>
            <a:pPr marL="0" indent="0">
              <a:buNone/>
            </a:pPr>
            <a:r>
              <a:rPr lang="en-US" dirty="0" smtClean="0"/>
              <a:t>Activity 2:</a:t>
            </a:r>
            <a:r>
              <a:rPr lang="en-US" b="1" i="1" dirty="0"/>
              <a:t> </a:t>
            </a:r>
            <a:r>
              <a:rPr lang="en-US" dirty="0" smtClean="0"/>
              <a:t>Use </a:t>
            </a:r>
            <a:r>
              <a:rPr lang="en-US" dirty="0"/>
              <a:t>the breast cancer </a:t>
            </a:r>
            <a:r>
              <a:rPr lang="en-US" dirty="0" smtClean="0"/>
              <a:t>data activity 2; </a:t>
            </a:r>
            <a:r>
              <a:rPr lang="en-US" dirty="0"/>
              <a:t>Consider the data from a clinical trial comparing two different treatment regiments for moderate-risk breast cancer. We wish to compare the distributions of survival times after diagnosis for women receiving treatment 1 versus 2. We followed these patients from receiving the treatment until the recurrence of the tumor. We also noticed that the individuals in this study consist premenopausal (1) women and post menopausal (2) women</a:t>
            </a:r>
          </a:p>
          <a:p>
            <a:pPr marL="514350" indent="-514350">
              <a:buAutoNum type="alphaLcParenR"/>
            </a:pPr>
            <a:r>
              <a:rPr lang="en-US" dirty="0" smtClean="0"/>
              <a:t>Use the Kaplan-Meier method to estimate the survival function for treatment 1; Construct the survival curve based on the survival function</a:t>
            </a:r>
          </a:p>
          <a:p>
            <a:pPr marL="514350" indent="-514350">
              <a:buAutoNum type="alphaLcParenR"/>
            </a:pPr>
            <a:r>
              <a:rPr lang="en-US" dirty="0" smtClean="0"/>
              <a:t>Use the Kaplan-Meier Method to estimate the survival function for treatment 2 group; construct the survival curve</a:t>
            </a:r>
          </a:p>
          <a:p>
            <a:pPr marL="514350" indent="-514350">
              <a:buAutoNum type="alphaLcParenR"/>
            </a:pPr>
            <a:r>
              <a:rPr lang="en-US" dirty="0" smtClean="0"/>
              <a:t>Use </a:t>
            </a:r>
            <a:r>
              <a:rPr lang="en-US" dirty="0"/>
              <a:t>the log-rank test to see if the distribution of survival times are significantly different between treatment 1 and 2 groups. What do you conclude?</a:t>
            </a:r>
          </a:p>
          <a:p>
            <a:pPr marL="514350" indent="-514350">
              <a:buFont typeface="Arial" pitchFamily="34" charset="0"/>
              <a:buAutoNum type="alphaLcParenR"/>
            </a:pPr>
            <a:r>
              <a:rPr lang="en-US" dirty="0" smtClean="0"/>
              <a:t>Use </a:t>
            </a:r>
            <a:r>
              <a:rPr lang="en-US" dirty="0"/>
              <a:t>the log-rank test to see if the distribution of survival times are significantly different between premenopausal women and post menopausal women. What do you conclude?</a:t>
            </a:r>
          </a:p>
          <a:p>
            <a:pPr marL="514350" indent="-514350">
              <a:buFont typeface="Arial" pitchFamily="34" charset="0"/>
              <a:buAutoNum type="alphaLcParenR"/>
            </a:pPr>
            <a:r>
              <a:rPr lang="en-US" dirty="0"/>
              <a:t>Use the log-rank test to compare the distributions of survival times of treatment 1 and 2 for premenopausal women only. What do you conclude?</a:t>
            </a:r>
          </a:p>
          <a:p>
            <a:pPr marL="514350" indent="-514350">
              <a:buFont typeface="Arial" pitchFamily="34" charset="0"/>
              <a:buAutoNum type="alphaLcParenR"/>
            </a:pPr>
            <a:r>
              <a:rPr lang="en-US" dirty="0"/>
              <a:t>Use the log-rank test to compare the distributions of survival times of treatment 1 and 2 for post menopausal women only. What do you conclude?</a:t>
            </a:r>
          </a:p>
          <a:p>
            <a:pPr marL="514350" indent="-514350">
              <a:buFont typeface="Arial" pitchFamily="34" charset="0"/>
              <a:buAutoNum type="alphaLcParenR"/>
            </a:pPr>
            <a:r>
              <a:rPr lang="en-US" dirty="0"/>
              <a:t>Which treatment is more effective for premenopausal women?  Which treatment is more effective for post menopausal women? </a:t>
            </a:r>
          </a:p>
          <a:p>
            <a:pPr marL="0" indent="0">
              <a:buNone/>
            </a:pPr>
            <a:r>
              <a:rPr lang="en-US" dirty="0" smtClean="0"/>
              <a:t> </a:t>
            </a:r>
            <a:endParaRPr lang="en-US" dirty="0"/>
          </a:p>
        </p:txBody>
      </p:sp>
    </p:spTree>
    <p:extLst>
      <p:ext uri="{BB962C8B-B14F-4D97-AF65-F5344CB8AC3E}">
        <p14:creationId xmlns:p14="http://schemas.microsoft.com/office/powerpoint/2010/main" val="539750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objectives and outcomes</a:t>
            </a:r>
            <a:endParaRPr lang="en-US" dirty="0"/>
          </a:p>
        </p:txBody>
      </p:sp>
      <p:sp>
        <p:nvSpPr>
          <p:cNvPr id="3" name="Content Placeholder 2"/>
          <p:cNvSpPr>
            <a:spLocks noGrp="1"/>
          </p:cNvSpPr>
          <p:nvPr>
            <p:ph idx="1"/>
          </p:nvPr>
        </p:nvSpPr>
        <p:spPr/>
        <p:txBody>
          <a:bodyPr/>
          <a:lstStyle/>
          <a:p>
            <a:r>
              <a:rPr lang="en-US" dirty="0" smtClean="0"/>
              <a:t>Understand censor in a survival analysis</a:t>
            </a:r>
          </a:p>
          <a:p>
            <a:r>
              <a:rPr lang="en-US" dirty="0" smtClean="0"/>
              <a:t>Understand survival function</a:t>
            </a:r>
          </a:p>
          <a:p>
            <a:r>
              <a:rPr lang="en-US" dirty="0" smtClean="0"/>
              <a:t>Know how to get Kaplan-Meier estimates and estimate survival time using SPSS</a:t>
            </a:r>
          </a:p>
          <a:p>
            <a:r>
              <a:rPr lang="en-US" dirty="0" smtClean="0"/>
              <a:t>Know how to perform the log-rank test to compare two survival functions using SPSS</a:t>
            </a:r>
          </a:p>
        </p:txBody>
      </p:sp>
    </p:spTree>
    <p:extLst>
      <p:ext uri="{BB962C8B-B14F-4D97-AF65-F5344CB8AC3E}">
        <p14:creationId xmlns:p14="http://schemas.microsoft.com/office/powerpoint/2010/main" val="33641212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 output</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524000"/>
            <a:ext cx="4800600" cy="1399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3456709"/>
            <a:ext cx="5257800" cy="153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87599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574964"/>
            <a:ext cx="5446876" cy="1666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905000"/>
            <a:ext cx="599122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25027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388" y="1028700"/>
            <a:ext cx="5991225"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0001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survival analysis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Definition of </a:t>
            </a:r>
            <a:r>
              <a:rPr lang="en-US" b="1" dirty="0" smtClean="0"/>
              <a:t>Longitudinal study</a:t>
            </a:r>
            <a:r>
              <a:rPr lang="en-US" dirty="0" smtClean="0"/>
              <a:t>: The same group of people is followed up over time.</a:t>
            </a:r>
          </a:p>
          <a:p>
            <a:r>
              <a:rPr lang="en-US" dirty="0" smtClean="0"/>
              <a:t>Definition of </a:t>
            </a:r>
            <a:r>
              <a:rPr lang="en-US" b="1" dirty="0" smtClean="0"/>
              <a:t>Survival time (or person time): </a:t>
            </a:r>
            <a:r>
              <a:rPr lang="en-US" dirty="0" smtClean="0"/>
              <a:t>In a longitudinal study, the time from the beginning of the study through to either the occurrence of a defined event (e.g. death), or until the end of the study.</a:t>
            </a:r>
          </a:p>
          <a:p>
            <a:pPr lvl="1"/>
            <a:r>
              <a:rPr lang="en-US" dirty="0" smtClean="0"/>
              <a:t>Example: we follow up a group of HIV patients. The living time is each patient’s person time.</a:t>
            </a:r>
          </a:p>
          <a:p>
            <a:pPr lvl="1"/>
            <a:r>
              <a:rPr lang="en-US" dirty="0" smtClean="0"/>
              <a:t>Example: we follow up a group of cancer patients undergoing chemo therapy. The time from the beginning of the study to the reoccurrence of the cancer is each patient’s person time.</a:t>
            </a:r>
            <a:endParaRPr lang="en-US" dirty="0"/>
          </a:p>
        </p:txBody>
      </p:sp>
    </p:spTree>
    <p:extLst>
      <p:ext uri="{BB962C8B-B14F-4D97-AF65-F5344CB8AC3E}">
        <p14:creationId xmlns:p14="http://schemas.microsoft.com/office/powerpoint/2010/main" val="33884369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survival analysis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19200"/>
                <a:ext cx="8229600" cy="5257800"/>
              </a:xfrm>
            </p:spPr>
            <p:txBody>
              <a:bodyPr>
                <a:normAutofit fontScale="77500" lnSpcReduction="20000"/>
              </a:bodyPr>
              <a:lstStyle/>
              <a:p>
                <a:r>
                  <a:rPr lang="en-US" dirty="0" smtClean="0"/>
                  <a:t>Definition of </a:t>
                </a:r>
                <a:r>
                  <a:rPr lang="en-US" b="1" dirty="0" smtClean="0"/>
                  <a:t>Total</a:t>
                </a:r>
                <a:r>
                  <a:rPr lang="en-US" dirty="0" smtClean="0"/>
                  <a:t> </a:t>
                </a:r>
                <a:r>
                  <a:rPr lang="en-US" b="1" dirty="0" smtClean="0"/>
                  <a:t>Person-time</a:t>
                </a:r>
                <a:r>
                  <a:rPr lang="en-US" dirty="0" smtClean="0"/>
                  <a:t>: the survival time that all persons contributed to a study.</a:t>
                </a:r>
              </a:p>
              <a:p>
                <a:pPr lvl="1"/>
                <a:r>
                  <a:rPr lang="en-US" dirty="0" smtClean="0"/>
                  <a:t>Example: An investigator is conducting a study of the incidence of second myocardial infarction (MI). He follows 4 patients from first MI (baseline) for up to 70 days. The result is shown in the graph. </a:t>
                </a:r>
                <a:endParaRPr lang="en-US" dirty="0"/>
              </a:p>
              <a:p>
                <a:pPr marL="457200" lvl="1" indent="0">
                  <a:buNone/>
                </a:pPr>
                <a:endParaRPr lang="en-US" dirty="0" smtClean="0"/>
              </a:p>
              <a:p>
                <a:pPr marL="457200" lvl="1" indent="0">
                  <a:buNone/>
                </a:pPr>
                <a:endParaRPr lang="en-US" dirty="0"/>
              </a:p>
              <a:p>
                <a:pPr marL="457200" lvl="1" indent="0">
                  <a:buNone/>
                </a:pPr>
                <a:r>
                  <a:rPr lang="en-US" dirty="0"/>
                  <a:t>The total person-time is </a:t>
                </a:r>
                <a:endParaRPr lang="en-US" dirty="0" smtClean="0"/>
              </a:p>
              <a:p>
                <a:pPr marL="457200" lvl="1" indent="0">
                  <a:buNone/>
                </a:pPr>
                <a:r>
                  <a:rPr lang="en-US" dirty="0" smtClean="0"/>
                  <a:t>70+24+70+53=217</a:t>
                </a:r>
                <a:endParaRPr lang="en-US" dirty="0"/>
              </a:p>
              <a:p>
                <a:pPr marL="457200" lvl="1" indent="0">
                  <a:buNone/>
                </a:pPr>
                <a:endParaRPr lang="en-US" dirty="0" smtClean="0"/>
              </a:p>
              <a:p>
                <a:pPr marL="457200" lvl="1" indent="0">
                  <a:buNone/>
                </a:pPr>
                <a:endParaRPr lang="en-US" dirty="0" smtClean="0"/>
              </a:p>
              <a:p>
                <a:r>
                  <a:rPr lang="en-US" dirty="0" smtClean="0"/>
                  <a:t>Definition of </a:t>
                </a:r>
                <a:r>
                  <a:rPr lang="en-US" b="1" dirty="0" smtClean="0"/>
                  <a:t>incidence rate</a:t>
                </a:r>
                <a:r>
                  <a:rPr lang="en-US" dirty="0" smtClean="0"/>
                  <a:t>: the number of events divided by the total person-time during the study. </a:t>
                </a:r>
              </a:p>
              <a:p>
                <a:pPr lvl="1"/>
                <a:r>
                  <a:rPr lang="en-US" dirty="0" smtClean="0"/>
                  <a:t>Example: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a:rPr>
                          <m:t>217</m:t>
                        </m:r>
                      </m:den>
                    </m:f>
                    <m:r>
                      <a:rPr lang="en-US" b="0" i="1" smtClean="0">
                        <a:latin typeface="Cambria Math"/>
                      </a:rPr>
                      <m:t>=0.0</m:t>
                    </m:r>
                    <m:r>
                      <a:rPr lang="en-US" b="0" i="1" smtClean="0">
                        <a:latin typeface="Cambria Math" panose="02040503050406030204" pitchFamily="18" charset="0"/>
                      </a:rPr>
                      <m:t>09</m:t>
                    </m:r>
                  </m:oMath>
                </a14:m>
                <a:r>
                  <a:rPr lang="en-US" dirty="0" smtClean="0"/>
                  <a:t>: 0.009 MI per person-day</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19200"/>
                <a:ext cx="8229600" cy="5257800"/>
              </a:xfrm>
              <a:blipFill rotWithShape="0">
                <a:blip r:embed="rId2"/>
                <a:stretch>
                  <a:fillRect l="-1037" t="-2086" r="-593"/>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118644"/>
            <a:ext cx="3390900"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9608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survival analysis</a:t>
            </a:r>
            <a:endParaRPr lang="en-US" dirty="0"/>
          </a:p>
        </p:txBody>
      </p:sp>
      <p:sp>
        <p:nvSpPr>
          <p:cNvPr id="3" name="Content Placeholder 2"/>
          <p:cNvSpPr>
            <a:spLocks noGrp="1"/>
          </p:cNvSpPr>
          <p:nvPr>
            <p:ph idx="1"/>
          </p:nvPr>
        </p:nvSpPr>
        <p:spPr/>
        <p:txBody>
          <a:bodyPr>
            <a:normAutofit fontScale="92500"/>
          </a:bodyPr>
          <a:lstStyle/>
          <a:p>
            <a:r>
              <a:rPr lang="en-US" dirty="0" smtClean="0"/>
              <a:t>Definition of </a:t>
            </a:r>
            <a:r>
              <a:rPr lang="en-US" b="1" dirty="0" smtClean="0"/>
              <a:t>lost to follow-up</a:t>
            </a:r>
            <a:r>
              <a:rPr lang="en-US" dirty="0" smtClean="0"/>
              <a:t>: patients </a:t>
            </a:r>
            <a:r>
              <a:rPr lang="en-US" dirty="0"/>
              <a:t>who either move away from a study before it ends or refuse to participate before the study </a:t>
            </a:r>
            <a:r>
              <a:rPr lang="en-US" dirty="0" smtClean="0"/>
              <a:t>ends</a:t>
            </a:r>
          </a:p>
          <a:p>
            <a:r>
              <a:rPr lang="en-US" dirty="0" smtClean="0"/>
              <a:t>Definition of </a:t>
            </a:r>
            <a:r>
              <a:rPr lang="en-US" b="1" dirty="0" smtClean="0"/>
              <a:t>censoring</a:t>
            </a:r>
            <a:r>
              <a:rPr lang="en-US" dirty="0" smtClean="0"/>
              <a:t>: recording the incomplete </a:t>
            </a:r>
            <a:r>
              <a:rPr lang="en-US" dirty="0"/>
              <a:t>observation of a </a:t>
            </a:r>
            <a:r>
              <a:rPr lang="en-US" dirty="0" smtClean="0"/>
              <a:t>time is called </a:t>
            </a:r>
            <a:r>
              <a:rPr lang="en-US" b="1" i="1" dirty="0" smtClean="0"/>
              <a:t>censoring</a:t>
            </a:r>
          </a:p>
          <a:p>
            <a:r>
              <a:rPr lang="en-US" dirty="0" smtClean="0"/>
              <a:t>Usually uncensored patients (died or stayed in the study)are denoted with 1 and censored patients (left the study) are denoted with 0 in a data set.</a:t>
            </a:r>
            <a:endParaRPr lang="en-US" dirty="0"/>
          </a:p>
          <a:p>
            <a:endParaRPr lang="en-US" dirty="0"/>
          </a:p>
        </p:txBody>
      </p:sp>
    </p:spTree>
    <p:extLst>
      <p:ext uri="{BB962C8B-B14F-4D97-AF65-F5344CB8AC3E}">
        <p14:creationId xmlns:p14="http://schemas.microsoft.com/office/powerpoint/2010/main" val="25275335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Survival function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1417638"/>
                <a:ext cx="8382000" cy="3001962"/>
              </a:xfrm>
            </p:spPr>
            <p:txBody>
              <a:bodyPr>
                <a:normAutofit fontScale="62500" lnSpcReduction="20000"/>
              </a:bodyPr>
              <a:lstStyle/>
              <a:p>
                <a:r>
                  <a:rPr lang="en-US" dirty="0" smtClean="0"/>
                  <a:t>Definition of </a:t>
                </a:r>
                <a:r>
                  <a:rPr lang="en-US" b="1" dirty="0"/>
                  <a:t>Survival </a:t>
                </a:r>
                <a:r>
                  <a:rPr lang="en-US" b="1" dirty="0" smtClean="0"/>
                  <a:t>probability</a:t>
                </a:r>
                <a:r>
                  <a:rPr lang="en-US" dirty="0" smtClean="0"/>
                  <a:t>: </a:t>
                </a:r>
                <a14:m>
                  <m:oMath xmlns:m="http://schemas.openxmlformats.org/officeDocument/2006/math">
                    <m:r>
                      <a:rPr lang="en-US" i="1">
                        <a:latin typeface="Cambria Math"/>
                      </a:rPr>
                      <m:t>𝑆</m:t>
                    </m:r>
                    <m:r>
                      <a:rPr lang="en-US" i="1">
                        <a:latin typeface="Cambria Math"/>
                      </a:rPr>
                      <m:t>(</m:t>
                    </m:r>
                    <m:r>
                      <a:rPr lang="en-US" i="1">
                        <a:latin typeface="Cambria Math"/>
                      </a:rPr>
                      <m:t>𝑡</m:t>
                    </m:r>
                    <m:r>
                      <a:rPr lang="en-US" i="1">
                        <a:latin typeface="Cambria Math"/>
                      </a:rPr>
                      <m:t>)</m:t>
                    </m:r>
                  </m:oMath>
                </a14:m>
                <a:r>
                  <a:rPr lang="en-US" dirty="0"/>
                  <a:t> gives the probability of survival up to time t</a:t>
                </a:r>
                <a:r>
                  <a:rPr lang="en-US" dirty="0" smtClean="0"/>
                  <a:t>.</a:t>
                </a:r>
              </a:p>
              <a:p>
                <a:r>
                  <a:rPr lang="en-US" dirty="0" smtClean="0"/>
                  <a:t>The calculation of survival probability is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𝑆</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a:rPr>
                                <m:t>𝑡</m:t>
                              </m:r>
                            </m:e>
                            <m:sub>
                              <m:r>
                                <a:rPr lang="en-US" b="0" i="1" smtClean="0">
                                  <a:latin typeface="Cambria Math"/>
                                </a:rPr>
                                <m:t>𝑖</m:t>
                              </m:r>
                            </m:sub>
                          </m:sSub>
                        </m:e>
                      </m:d>
                      <m:r>
                        <a:rPr lang="en-US" b="0" i="1" smtClean="0">
                          <a:latin typeface="Cambria Math"/>
                        </a:rPr>
                        <m:t>=</m:t>
                      </m:r>
                      <m:r>
                        <a:rPr lang="en-US" b="0" i="1" smtClean="0">
                          <a:latin typeface="Cambria Math"/>
                        </a:rPr>
                        <m:t>𝑆</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a:rPr>
                                <m:t>𝑡</m:t>
                              </m:r>
                            </m:e>
                            <m:sub>
                              <m:r>
                                <a:rPr lang="en-US" b="0" i="1" smtClean="0">
                                  <a:latin typeface="Cambria Math"/>
                                </a:rPr>
                                <m:t>𝑖</m:t>
                              </m:r>
                              <m:r>
                                <a:rPr lang="en-US" b="0" i="1" smtClean="0">
                                  <a:latin typeface="Cambria Math"/>
                                </a:rPr>
                                <m:t>−1</m:t>
                              </m:r>
                            </m:sub>
                          </m:sSub>
                        </m:e>
                      </m:d>
                      <m:r>
                        <a:rPr lang="en-US" b="0" i="1" smtClean="0">
                          <a:latin typeface="Cambria Math"/>
                          <a:ea typeface="Cambria Math"/>
                        </a:rPr>
                        <m:t>×</m:t>
                      </m:r>
                      <m:r>
                        <a:rPr lang="en-US" b="0" i="1" smtClean="0">
                          <a:latin typeface="Cambria Math" panose="02040503050406030204" pitchFamily="18" charset="0"/>
                          <a:ea typeface="Cambria Math"/>
                        </a:rPr>
                        <m:t>(1−</m:t>
                      </m:r>
                      <m:sSub>
                        <m:sSubPr>
                          <m:ctrlPr>
                            <a:rPr lang="en-US" b="0" i="1" smtClean="0">
                              <a:latin typeface="Cambria Math" panose="02040503050406030204" pitchFamily="18" charset="0"/>
                              <a:ea typeface="Cambria Math"/>
                            </a:rPr>
                          </m:ctrlPr>
                        </m:sSubPr>
                        <m:e>
                          <m:r>
                            <a:rPr lang="en-US" b="0" i="1" smtClean="0">
                              <a:latin typeface="Cambria Math"/>
                              <a:ea typeface="Cambria Math"/>
                            </a:rPr>
                            <m:t>𝑞</m:t>
                          </m:r>
                        </m:e>
                        <m:sub>
                          <m:sSub>
                            <m:sSubPr>
                              <m:ctrlPr>
                                <a:rPr lang="en-US" b="0" i="1" smtClean="0">
                                  <a:latin typeface="Cambria Math" panose="02040503050406030204" pitchFamily="18" charset="0"/>
                                  <a:ea typeface="Cambria Math"/>
                                </a:rPr>
                              </m:ctrlPr>
                            </m:sSubPr>
                            <m:e>
                              <m:r>
                                <a:rPr lang="en-US" b="0" i="1" smtClean="0">
                                  <a:latin typeface="Cambria Math"/>
                                  <a:ea typeface="Cambria Math"/>
                                </a:rPr>
                                <m:t>𝑡</m:t>
                              </m:r>
                            </m:e>
                            <m:sub>
                              <m:r>
                                <a:rPr lang="en-US" b="0" i="1" smtClean="0">
                                  <a:latin typeface="Cambria Math"/>
                                  <a:ea typeface="Cambria Math"/>
                                </a:rPr>
                                <m:t>𝑖</m:t>
                              </m:r>
                              <m:r>
                                <a:rPr lang="en-US" b="0" i="1" smtClean="0">
                                  <a:latin typeface="Cambria Math"/>
                                  <a:ea typeface="Cambria Math"/>
                                </a:rPr>
                                <m:t>−1</m:t>
                              </m:r>
                            </m:sub>
                          </m:sSub>
                        </m:sub>
                      </m:sSub>
                      <m:r>
                        <a:rPr lang="en-US" b="0" i="1" smtClean="0">
                          <a:latin typeface="Cambria Math" panose="02040503050406030204" pitchFamily="18" charset="0"/>
                          <a:ea typeface="Cambria Math"/>
                        </a:rPr>
                        <m:t>)</m:t>
                      </m:r>
                    </m:oMath>
                  </m:oMathPara>
                </a14:m>
                <a:endParaRPr lang="en-US" b="0" dirty="0" smtClean="0">
                  <a:ea typeface="Cambria Math"/>
                </a:endParaRPr>
              </a:p>
              <a:p>
                <a:pPr marL="0" indent="0">
                  <a:buNone/>
                </a:pPr>
                <a:r>
                  <a:rPr lang="en-US" dirty="0" smtClean="0"/>
                  <a:t>                    Where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𝑞</m:t>
                        </m:r>
                      </m:e>
                      <m:sub>
                        <m:r>
                          <a:rPr lang="en-US" b="0" i="1" smtClean="0">
                            <a:latin typeface="Cambria Math"/>
                          </a:rPr>
                          <m:t>𝑖</m:t>
                        </m:r>
                        <m:r>
                          <a:rPr lang="en-US" b="0" i="1" smtClean="0">
                            <a:latin typeface="Cambria Math"/>
                          </a:rPr>
                          <m:t>−1</m:t>
                        </m:r>
                      </m:sub>
                    </m:sSub>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 </m:t>
                        </m:r>
                        <m:r>
                          <a:rPr lang="en-US" b="0" i="1" smtClean="0">
                            <a:latin typeface="Cambria Math"/>
                          </a:rPr>
                          <m:t>𝑜𝑓</m:t>
                        </m:r>
                        <m:r>
                          <a:rPr lang="en-US" b="0" i="1" smtClean="0">
                            <a:latin typeface="Cambria Math"/>
                          </a:rPr>
                          <m:t> </m:t>
                        </m:r>
                        <m:r>
                          <a:rPr lang="en-US" b="0" i="1" smtClean="0">
                            <a:latin typeface="Cambria Math" panose="02040503050406030204" pitchFamily="18" charset="0"/>
                          </a:rPr>
                          <m:t>𝑑𝑒𝑎𝑡h</m:t>
                        </m:r>
                        <m:r>
                          <a:rPr lang="en-US" b="0" i="1" smtClean="0">
                            <a:latin typeface="Cambria Math" panose="02040503050406030204" pitchFamily="18" charset="0"/>
                          </a:rPr>
                          <m:t> </m:t>
                        </m:r>
                        <m:r>
                          <a:rPr lang="en-US" b="0" i="1" smtClean="0">
                            <a:latin typeface="Cambria Math"/>
                          </a:rPr>
                          <m:t>𝑎𝑡</m:t>
                        </m:r>
                        <m:r>
                          <a:rPr lang="en-US" b="0" i="1" smtClean="0">
                            <a:latin typeface="Cambria Math"/>
                          </a:rPr>
                          <m:t> </m:t>
                        </m:r>
                        <m:r>
                          <a:rPr lang="en-US" b="0" i="1" smtClean="0">
                            <a:latin typeface="Cambria Math"/>
                          </a:rPr>
                          <m:t>𝑡𝑖𝑚𝑒</m:t>
                        </m:r>
                        <m:r>
                          <a:rPr lang="en-US" b="0" i="1" smtClean="0">
                            <a:latin typeface="Cambria Math"/>
                          </a:rPr>
                          <m:t> </m:t>
                        </m:r>
                        <m:r>
                          <a:rPr lang="en-US" b="0" i="1" smtClean="0">
                            <a:latin typeface="Cambria Math"/>
                          </a:rPr>
                          <m:t>𝑖</m:t>
                        </m:r>
                        <m:r>
                          <a:rPr lang="en-US" b="0" i="1" smtClean="0">
                            <a:latin typeface="Cambria Math"/>
                          </a:rPr>
                          <m:t>−1</m:t>
                        </m:r>
                      </m:num>
                      <m:den>
                        <m:r>
                          <a:rPr lang="en-US" b="0" i="1" smtClean="0">
                            <a:latin typeface="Cambria Math"/>
                          </a:rPr>
                          <m:t>𝑡𝑜𝑡𝑎𝑙</m:t>
                        </m:r>
                        <m:r>
                          <a:rPr lang="en-US" b="0" i="1" smtClean="0">
                            <a:latin typeface="Cambria Math"/>
                          </a:rPr>
                          <m:t> </m:t>
                        </m:r>
                        <m:r>
                          <a:rPr lang="en-US" b="0" i="1" smtClean="0">
                            <a:latin typeface="Cambria Math"/>
                          </a:rPr>
                          <m:t>𝑛𝑢𝑚𝑏𝑒𝑟</m:t>
                        </m:r>
                        <m:r>
                          <a:rPr lang="en-US" b="0" i="1" smtClean="0">
                            <a:latin typeface="Cambria Math"/>
                          </a:rPr>
                          <m:t> </m:t>
                        </m:r>
                        <m:r>
                          <a:rPr lang="en-US" b="0" i="1" smtClean="0">
                            <a:latin typeface="Cambria Math"/>
                          </a:rPr>
                          <m:t>𝑜𝑓</m:t>
                        </m:r>
                        <m:r>
                          <a:rPr lang="en-US" b="0" i="1" smtClean="0">
                            <a:latin typeface="Cambria Math"/>
                          </a:rPr>
                          <m:t> </m:t>
                        </m:r>
                        <m:r>
                          <a:rPr lang="en-US" b="0" i="1" smtClean="0">
                            <a:latin typeface="Cambria Math"/>
                          </a:rPr>
                          <m:t>𝑝𝑒𝑜𝑝𝑙𝑒</m:t>
                        </m:r>
                        <m:r>
                          <a:rPr lang="en-US" b="0" i="1" smtClean="0">
                            <a:latin typeface="Cambria Math"/>
                          </a:rPr>
                          <m:t> </m:t>
                        </m:r>
                        <m:r>
                          <a:rPr lang="en-US" b="0" i="1" smtClean="0">
                            <a:latin typeface="Cambria Math"/>
                          </a:rPr>
                          <m:t>𝑎𝑡</m:t>
                        </m:r>
                        <m:r>
                          <a:rPr lang="en-US" b="0" i="1" smtClean="0">
                            <a:latin typeface="Cambria Math"/>
                          </a:rPr>
                          <m:t> </m:t>
                        </m:r>
                        <m:r>
                          <a:rPr lang="en-US" b="0" i="1" smtClean="0">
                            <a:latin typeface="Cambria Math"/>
                          </a:rPr>
                          <m:t>𝑡𝑖𝑚𝑒</m:t>
                        </m:r>
                        <m:r>
                          <a:rPr lang="en-US" b="0" i="1" smtClean="0">
                            <a:latin typeface="Cambria Math"/>
                          </a:rPr>
                          <m:t> </m:t>
                        </m:r>
                        <m:r>
                          <a:rPr lang="en-US" b="0" i="1" smtClean="0">
                            <a:latin typeface="Cambria Math"/>
                          </a:rPr>
                          <m:t>𝑖</m:t>
                        </m:r>
                        <m:r>
                          <a:rPr lang="en-US" b="0" i="1" smtClean="0">
                            <a:latin typeface="Cambria Math"/>
                          </a:rPr>
                          <m:t>−1</m:t>
                        </m:r>
                      </m:den>
                    </m:f>
                  </m:oMath>
                </a14:m>
                <a:endParaRPr lang="en-US" dirty="0" smtClean="0"/>
              </a:p>
              <a:p>
                <a:r>
                  <a:rPr lang="en-US" b="1" dirty="0" smtClean="0"/>
                  <a:t>Survival function </a:t>
                </a:r>
                <a:r>
                  <a:rPr lang="en-US" dirty="0" smtClean="0"/>
                  <a:t>is a sequence of S(t) for each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≥0</m:t>
                    </m:r>
                  </m:oMath>
                </a14:m>
                <a:endParaRPr lang="en-US" dirty="0" smtClean="0"/>
              </a:p>
              <a:p>
                <a:r>
                  <a:rPr lang="en-US" dirty="0" smtClean="0"/>
                  <a:t>Example: The U.S. life table data is listed below: in 1986, there were 100,000 men at age 0 of whom 99,149 survived through age 1, 98978 survived through age 5, and 98877 through age 10.</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1417638"/>
                <a:ext cx="8382000" cy="3001962"/>
              </a:xfrm>
              <a:blipFill rotWithShape="0">
                <a:blip r:embed="rId2"/>
                <a:stretch>
                  <a:fillRect l="-655" t="-3049" r="-11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1355021937"/>
                  </p:ext>
                </p:extLst>
              </p:nvPr>
            </p:nvGraphicFramePr>
            <p:xfrm>
              <a:off x="1295400" y="4419600"/>
              <a:ext cx="5080000" cy="2123440"/>
            </p:xfrm>
            <a:graphic>
              <a:graphicData uri="http://schemas.openxmlformats.org/drawingml/2006/table">
                <a:tbl>
                  <a:tblPr firstRow="1" bandRow="1">
                    <a:tableStyleId>{5C22544A-7EE6-4342-B048-85BDC9FD1C3A}</a:tableStyleId>
                  </a:tblPr>
                  <a:tblGrid>
                    <a:gridCol w="1016000"/>
                    <a:gridCol w="1016000"/>
                    <a:gridCol w="1016000"/>
                    <a:gridCol w="1016000"/>
                    <a:gridCol w="1016000"/>
                  </a:tblGrid>
                  <a:tr h="370840">
                    <a:tc>
                      <a:txBody>
                        <a:bodyPr/>
                        <a:lstStyle/>
                        <a:p>
                          <a:r>
                            <a:rPr lang="en-US" dirty="0" smtClean="0"/>
                            <a:t>Time</a:t>
                          </a:r>
                          <a:endParaRPr lang="en-US" dirty="0"/>
                        </a:p>
                      </a:txBody>
                      <a:tcPr/>
                    </a:tc>
                    <a:tc>
                      <a:txBody>
                        <a:bodyPr/>
                        <a:lstStyle/>
                        <a:p>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𝒍</m:t>
                                  </m:r>
                                </m:e>
                                <m:sub>
                                  <m:r>
                                    <a:rPr lang="en-US" b="1" i="1" smtClean="0">
                                      <a:latin typeface="Cambria Math" panose="02040503050406030204" pitchFamily="18" charset="0"/>
                                    </a:rPr>
                                    <m:t>𝒙</m:t>
                                  </m:r>
                                </m:sub>
                              </m:sSub>
                            </m:oMath>
                          </a14:m>
                          <a:r>
                            <a:rPr lang="en-US" dirty="0" smtClean="0"/>
                            <a:t>(# of living)</a:t>
                          </a:r>
                          <a:endParaRPr lang="en-US" dirty="0"/>
                        </a:p>
                      </a:txBody>
                      <a:tcPr/>
                    </a:tc>
                    <a:tc>
                      <a:txBody>
                        <a:bodyPr/>
                        <a:lstStyle/>
                        <a:p>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𝒅</m:t>
                                  </m:r>
                                </m:e>
                                <m:sub>
                                  <m:r>
                                    <a:rPr lang="en-US" b="1" i="1" smtClean="0">
                                      <a:latin typeface="Cambria Math" panose="02040503050406030204" pitchFamily="18" charset="0"/>
                                    </a:rPr>
                                    <m:t>𝒙</m:t>
                                  </m:r>
                                </m:sub>
                              </m:sSub>
                            </m:oMath>
                          </a14:m>
                          <a:r>
                            <a:rPr lang="en-US" dirty="0" smtClean="0"/>
                            <a:t>(# of death)</a:t>
                          </a:r>
                          <a:endParaRPr lang="en-US" dirty="0"/>
                        </a:p>
                      </a:txBody>
                      <a:tcPr/>
                    </a:tc>
                    <a:tc>
                      <a:txBody>
                        <a:bodyPr/>
                        <a:lstStyle/>
                        <a:p>
                          <a:r>
                            <a:rPr lang="en-US" dirty="0" smtClean="0"/>
                            <a:t>1-</a:t>
                          </a:r>
                          <a14:m>
                            <m:oMath xmlns:m="http://schemas.openxmlformats.org/officeDocument/2006/math">
                              <m:sSub>
                                <m:sSubPr>
                                  <m:ctrlPr>
                                    <a:rPr lang="en-US" b="1" i="1" smtClean="0">
                                      <a:latin typeface="Cambria Math" panose="02040503050406030204" pitchFamily="18" charset="0"/>
                                    </a:rPr>
                                  </m:ctrlPr>
                                </m:sSubPr>
                                <m:e>
                                  <m:r>
                                    <a:rPr lang="en-US" b="1" i="1" smtClean="0">
                                      <a:latin typeface="Cambria Math" panose="02040503050406030204" pitchFamily="18" charset="0"/>
                                    </a:rPr>
                                    <m:t>𝒒</m:t>
                                  </m:r>
                                </m:e>
                                <m:sub>
                                  <m:r>
                                    <a:rPr lang="en-US" b="1" i="1" smtClean="0">
                                      <a:latin typeface="Cambria Math" panose="02040503050406030204" pitchFamily="18" charset="0"/>
                                    </a:rPr>
                                    <m:t>𝒕</m:t>
                                  </m:r>
                                </m:sub>
                              </m:sSub>
                            </m:oMath>
                          </a14:m>
                          <a:endParaRPr lang="en-US" dirty="0"/>
                        </a:p>
                      </a:txBody>
                      <a:tcPr/>
                    </a:tc>
                    <a:tc>
                      <a:txBody>
                        <a:bodyPr/>
                        <a:lstStyle/>
                        <a:p>
                          <a:r>
                            <a:rPr lang="en-US" dirty="0" smtClean="0"/>
                            <a:t>S(t)</a:t>
                          </a:r>
                          <a:endParaRPr lang="en-US" dirty="0"/>
                        </a:p>
                      </a:txBody>
                      <a:tcPr/>
                    </a:tc>
                  </a:tr>
                  <a:tr h="370840">
                    <a:tc>
                      <a:txBody>
                        <a:bodyPr/>
                        <a:lstStyle/>
                        <a:p>
                          <a:r>
                            <a:rPr lang="en-US" dirty="0" smtClean="0"/>
                            <a:t>0</a:t>
                          </a:r>
                          <a:endParaRPr lang="en-US" dirty="0"/>
                        </a:p>
                      </a:txBody>
                      <a:tcPr/>
                    </a:tc>
                    <a:tc>
                      <a:txBody>
                        <a:bodyPr/>
                        <a:lstStyle/>
                        <a:p>
                          <a:r>
                            <a:rPr lang="en-US" dirty="0" smtClean="0"/>
                            <a:t>100,000</a:t>
                          </a:r>
                          <a:endParaRPr lang="en-US" dirty="0"/>
                        </a:p>
                      </a:txBody>
                      <a:tcPr/>
                    </a:tc>
                    <a:tc>
                      <a:txBody>
                        <a:bodyPr/>
                        <a:lstStyle/>
                        <a:p>
                          <a:r>
                            <a:rPr lang="en-US" dirty="0" smtClean="0"/>
                            <a:t>851</a:t>
                          </a:r>
                          <a:endParaRPr lang="en-US" dirty="0"/>
                        </a:p>
                      </a:txBody>
                      <a:tcPr/>
                    </a:tc>
                    <a:tc>
                      <a:txBody>
                        <a:bodyPr/>
                        <a:lstStyle/>
                        <a:p>
                          <a:r>
                            <a:rPr lang="en-US" dirty="0" smtClean="0"/>
                            <a:t>1.000</a:t>
                          </a:r>
                          <a:endParaRPr lang="en-US" dirty="0"/>
                        </a:p>
                      </a:txBody>
                      <a:tcPr/>
                    </a:tc>
                    <a:tc>
                      <a:txBody>
                        <a:bodyPr/>
                        <a:lstStyle/>
                        <a:p>
                          <a:r>
                            <a:rPr lang="en-US" dirty="0" smtClean="0"/>
                            <a:t>1.000</a:t>
                          </a:r>
                          <a:endParaRPr lang="en-US" dirty="0"/>
                        </a:p>
                      </a:txBody>
                      <a:tcPr/>
                    </a:tc>
                  </a:tr>
                  <a:tr h="370840">
                    <a:tc>
                      <a:txBody>
                        <a:bodyPr/>
                        <a:lstStyle/>
                        <a:p>
                          <a:r>
                            <a:rPr lang="en-US" dirty="0" smtClean="0"/>
                            <a:t>1</a:t>
                          </a:r>
                          <a:endParaRPr lang="en-US" dirty="0"/>
                        </a:p>
                      </a:txBody>
                      <a:tcPr/>
                    </a:tc>
                    <a:tc>
                      <a:txBody>
                        <a:bodyPr/>
                        <a:lstStyle/>
                        <a:p>
                          <a:r>
                            <a:rPr lang="en-US" dirty="0" smtClean="0"/>
                            <a:t>99,149</a:t>
                          </a:r>
                          <a:endParaRPr lang="en-US" dirty="0"/>
                        </a:p>
                      </a:txBody>
                      <a:tcPr/>
                    </a:tc>
                    <a:tc>
                      <a:txBody>
                        <a:bodyPr/>
                        <a:lstStyle/>
                        <a:p>
                          <a:r>
                            <a:rPr lang="en-US" dirty="0" smtClean="0"/>
                            <a:t>171</a:t>
                          </a:r>
                          <a:endParaRPr lang="en-US" dirty="0"/>
                        </a:p>
                      </a:txBody>
                      <a:tcPr/>
                    </a:tc>
                    <a:tc>
                      <a:txBody>
                        <a:bodyPr/>
                        <a:lstStyle/>
                        <a:p>
                          <a:r>
                            <a:rPr lang="en-US" dirty="0" smtClean="0"/>
                            <a:t>0.99149</a:t>
                          </a:r>
                          <a:endParaRPr lang="en-US" dirty="0"/>
                        </a:p>
                      </a:txBody>
                      <a:tcPr/>
                    </a:tc>
                    <a:tc>
                      <a:txBody>
                        <a:bodyPr/>
                        <a:lstStyle/>
                        <a:p>
                          <a:r>
                            <a:rPr lang="en-US" dirty="0" smtClean="0"/>
                            <a:t>0.99149</a:t>
                          </a:r>
                          <a:endParaRPr lang="en-US" dirty="0"/>
                        </a:p>
                      </a:txBody>
                      <a:tcPr/>
                    </a:tc>
                  </a:tr>
                  <a:tr h="370840">
                    <a:tc>
                      <a:txBody>
                        <a:bodyPr/>
                        <a:lstStyle/>
                        <a:p>
                          <a:r>
                            <a:rPr lang="en-US" dirty="0" smtClean="0"/>
                            <a:t>2</a:t>
                          </a:r>
                          <a:endParaRPr lang="en-US" dirty="0"/>
                        </a:p>
                      </a:txBody>
                      <a:tcPr/>
                    </a:tc>
                    <a:tc>
                      <a:txBody>
                        <a:bodyPr/>
                        <a:lstStyle/>
                        <a:p>
                          <a:r>
                            <a:rPr lang="en-US" dirty="0" smtClean="0"/>
                            <a:t>98,978</a:t>
                          </a:r>
                          <a:endParaRPr lang="en-US" dirty="0"/>
                        </a:p>
                      </a:txBody>
                      <a:tcPr/>
                    </a:tc>
                    <a:tc>
                      <a:txBody>
                        <a:bodyPr/>
                        <a:lstStyle/>
                        <a:p>
                          <a:r>
                            <a:rPr lang="en-US" dirty="0" smtClean="0"/>
                            <a:t>101</a:t>
                          </a:r>
                          <a:endParaRPr lang="en-US" dirty="0"/>
                        </a:p>
                      </a:txBody>
                      <a:tcPr/>
                    </a:tc>
                    <a:tc>
                      <a:txBody>
                        <a:bodyPr/>
                        <a:lstStyle/>
                        <a:p>
                          <a:r>
                            <a:rPr lang="en-US" dirty="0" smtClean="0"/>
                            <a:t>0.99828</a:t>
                          </a:r>
                          <a:endParaRPr lang="en-US" dirty="0"/>
                        </a:p>
                      </a:txBody>
                      <a:tcPr/>
                    </a:tc>
                    <a:tc>
                      <a:txBody>
                        <a:bodyPr/>
                        <a:lstStyle/>
                        <a:p>
                          <a:r>
                            <a:rPr lang="en-US" dirty="0" smtClean="0"/>
                            <a:t>0.9898</a:t>
                          </a:r>
                          <a:endParaRPr lang="en-US" dirty="0"/>
                        </a:p>
                      </a:txBody>
                      <a:tcPr/>
                    </a:tc>
                  </a:tr>
                  <a:tr h="370840">
                    <a:tc>
                      <a:txBody>
                        <a:bodyPr/>
                        <a:lstStyle/>
                        <a:p>
                          <a:r>
                            <a:rPr lang="en-US" dirty="0" smtClean="0"/>
                            <a:t>3</a:t>
                          </a:r>
                          <a:endParaRPr lang="en-US" dirty="0"/>
                        </a:p>
                      </a:txBody>
                      <a:tcPr/>
                    </a:tc>
                    <a:tc>
                      <a:txBody>
                        <a:bodyPr/>
                        <a:lstStyle/>
                        <a:p>
                          <a:r>
                            <a:rPr lang="en-US" dirty="0" smtClean="0"/>
                            <a:t>98,877</a:t>
                          </a:r>
                          <a:endParaRPr lang="en-US" dirty="0"/>
                        </a:p>
                      </a:txBody>
                      <a:tcPr/>
                    </a:tc>
                    <a:tc>
                      <a:txBody>
                        <a:bodyPr/>
                        <a:lstStyle/>
                        <a:p>
                          <a:r>
                            <a:rPr lang="en-US" dirty="0" smtClean="0"/>
                            <a:t>120</a:t>
                          </a:r>
                          <a:endParaRPr lang="en-US" dirty="0"/>
                        </a:p>
                      </a:txBody>
                      <a:tcPr/>
                    </a:tc>
                    <a:tc>
                      <a:txBody>
                        <a:bodyPr/>
                        <a:lstStyle/>
                        <a:p>
                          <a:r>
                            <a:rPr lang="en-US" dirty="0" smtClean="0"/>
                            <a:t>0.99898</a:t>
                          </a:r>
                          <a:endParaRPr lang="en-US" dirty="0"/>
                        </a:p>
                      </a:txBody>
                      <a:tcPr/>
                    </a:tc>
                    <a:tc>
                      <a:txBody>
                        <a:bodyPr/>
                        <a:lstStyle/>
                        <a:p>
                          <a:r>
                            <a:rPr lang="en-US" dirty="0" smtClean="0"/>
                            <a:t>0.9888</a:t>
                          </a:r>
                          <a:endParaRPr lang="en-US" dirty="0"/>
                        </a:p>
                      </a:txBody>
                      <a:tcP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1355021937"/>
                  </p:ext>
                </p:extLst>
              </p:nvPr>
            </p:nvGraphicFramePr>
            <p:xfrm>
              <a:off x="1295400" y="4419600"/>
              <a:ext cx="5080000" cy="2123440"/>
            </p:xfrm>
            <a:graphic>
              <a:graphicData uri="http://schemas.openxmlformats.org/drawingml/2006/table">
                <a:tbl>
                  <a:tblPr firstRow="1" bandRow="1">
                    <a:tableStyleId>{5C22544A-7EE6-4342-B048-85BDC9FD1C3A}</a:tableStyleId>
                  </a:tblPr>
                  <a:tblGrid>
                    <a:gridCol w="1016000"/>
                    <a:gridCol w="1016000"/>
                    <a:gridCol w="1016000"/>
                    <a:gridCol w="1016000"/>
                    <a:gridCol w="1016000"/>
                  </a:tblGrid>
                  <a:tr h="640080">
                    <a:tc>
                      <a:txBody>
                        <a:bodyPr/>
                        <a:lstStyle/>
                        <a:p>
                          <a:r>
                            <a:rPr lang="en-US" dirty="0" smtClean="0"/>
                            <a:t>Time</a:t>
                          </a:r>
                          <a:endParaRPr lang="en-US" dirty="0"/>
                        </a:p>
                      </a:txBody>
                      <a:tcPr/>
                    </a:tc>
                    <a:tc>
                      <a:txBody>
                        <a:bodyPr/>
                        <a:lstStyle/>
                        <a:p>
                          <a:endParaRPr lang="en-US"/>
                        </a:p>
                      </a:txBody>
                      <a:tcPr>
                        <a:blipFill rotWithShape="0">
                          <a:blip r:embed="rId3"/>
                          <a:stretch>
                            <a:fillRect l="-100599" t="-4762" r="-301796" b="-245714"/>
                          </a:stretch>
                        </a:blipFill>
                      </a:tcPr>
                    </a:tc>
                    <a:tc>
                      <a:txBody>
                        <a:bodyPr/>
                        <a:lstStyle/>
                        <a:p>
                          <a:endParaRPr lang="en-US"/>
                        </a:p>
                      </a:txBody>
                      <a:tcPr>
                        <a:blipFill rotWithShape="0">
                          <a:blip r:embed="rId3"/>
                          <a:stretch>
                            <a:fillRect l="-201807" t="-4762" r="-203614" b="-245714"/>
                          </a:stretch>
                        </a:blipFill>
                      </a:tcPr>
                    </a:tc>
                    <a:tc>
                      <a:txBody>
                        <a:bodyPr/>
                        <a:lstStyle/>
                        <a:p>
                          <a:endParaRPr lang="en-US"/>
                        </a:p>
                      </a:txBody>
                      <a:tcPr>
                        <a:blipFill rotWithShape="0">
                          <a:blip r:embed="rId3"/>
                          <a:stretch>
                            <a:fillRect l="-300000" t="-4762" r="-102395" b="-245714"/>
                          </a:stretch>
                        </a:blipFill>
                      </a:tcPr>
                    </a:tc>
                    <a:tc>
                      <a:txBody>
                        <a:bodyPr/>
                        <a:lstStyle/>
                        <a:p>
                          <a:r>
                            <a:rPr lang="en-US" dirty="0" smtClean="0"/>
                            <a:t>S(t)</a:t>
                          </a:r>
                          <a:endParaRPr lang="en-US" dirty="0"/>
                        </a:p>
                      </a:txBody>
                      <a:tcPr/>
                    </a:tc>
                  </a:tr>
                  <a:tr h="370840">
                    <a:tc>
                      <a:txBody>
                        <a:bodyPr/>
                        <a:lstStyle/>
                        <a:p>
                          <a:r>
                            <a:rPr lang="en-US" dirty="0" smtClean="0"/>
                            <a:t>0</a:t>
                          </a:r>
                          <a:endParaRPr lang="en-US" dirty="0"/>
                        </a:p>
                      </a:txBody>
                      <a:tcPr/>
                    </a:tc>
                    <a:tc>
                      <a:txBody>
                        <a:bodyPr/>
                        <a:lstStyle/>
                        <a:p>
                          <a:r>
                            <a:rPr lang="en-US" dirty="0" smtClean="0"/>
                            <a:t>100,000</a:t>
                          </a:r>
                          <a:endParaRPr lang="en-US" dirty="0"/>
                        </a:p>
                      </a:txBody>
                      <a:tcPr/>
                    </a:tc>
                    <a:tc>
                      <a:txBody>
                        <a:bodyPr/>
                        <a:lstStyle/>
                        <a:p>
                          <a:r>
                            <a:rPr lang="en-US" dirty="0" smtClean="0"/>
                            <a:t>851</a:t>
                          </a:r>
                          <a:endParaRPr lang="en-US" dirty="0"/>
                        </a:p>
                      </a:txBody>
                      <a:tcPr/>
                    </a:tc>
                    <a:tc>
                      <a:txBody>
                        <a:bodyPr/>
                        <a:lstStyle/>
                        <a:p>
                          <a:r>
                            <a:rPr lang="en-US" dirty="0" smtClean="0"/>
                            <a:t>1.000</a:t>
                          </a:r>
                          <a:endParaRPr lang="en-US" dirty="0"/>
                        </a:p>
                      </a:txBody>
                      <a:tcPr/>
                    </a:tc>
                    <a:tc>
                      <a:txBody>
                        <a:bodyPr/>
                        <a:lstStyle/>
                        <a:p>
                          <a:r>
                            <a:rPr lang="en-US" dirty="0" smtClean="0"/>
                            <a:t>1.000</a:t>
                          </a:r>
                          <a:endParaRPr lang="en-US" dirty="0"/>
                        </a:p>
                      </a:txBody>
                      <a:tcPr/>
                    </a:tc>
                  </a:tr>
                  <a:tr h="370840">
                    <a:tc>
                      <a:txBody>
                        <a:bodyPr/>
                        <a:lstStyle/>
                        <a:p>
                          <a:r>
                            <a:rPr lang="en-US" dirty="0" smtClean="0"/>
                            <a:t>1</a:t>
                          </a:r>
                          <a:endParaRPr lang="en-US" dirty="0"/>
                        </a:p>
                      </a:txBody>
                      <a:tcPr/>
                    </a:tc>
                    <a:tc>
                      <a:txBody>
                        <a:bodyPr/>
                        <a:lstStyle/>
                        <a:p>
                          <a:r>
                            <a:rPr lang="en-US" dirty="0" smtClean="0"/>
                            <a:t>99,149</a:t>
                          </a:r>
                          <a:endParaRPr lang="en-US" dirty="0"/>
                        </a:p>
                      </a:txBody>
                      <a:tcPr/>
                    </a:tc>
                    <a:tc>
                      <a:txBody>
                        <a:bodyPr/>
                        <a:lstStyle/>
                        <a:p>
                          <a:r>
                            <a:rPr lang="en-US" dirty="0" smtClean="0"/>
                            <a:t>171</a:t>
                          </a:r>
                          <a:endParaRPr lang="en-US" dirty="0"/>
                        </a:p>
                      </a:txBody>
                      <a:tcPr/>
                    </a:tc>
                    <a:tc>
                      <a:txBody>
                        <a:bodyPr/>
                        <a:lstStyle/>
                        <a:p>
                          <a:r>
                            <a:rPr lang="en-US" dirty="0" smtClean="0"/>
                            <a:t>0.99149</a:t>
                          </a:r>
                          <a:endParaRPr lang="en-US" dirty="0"/>
                        </a:p>
                      </a:txBody>
                      <a:tcPr/>
                    </a:tc>
                    <a:tc>
                      <a:txBody>
                        <a:bodyPr/>
                        <a:lstStyle/>
                        <a:p>
                          <a:r>
                            <a:rPr lang="en-US" dirty="0" smtClean="0"/>
                            <a:t>0.99149</a:t>
                          </a:r>
                          <a:endParaRPr lang="en-US" dirty="0"/>
                        </a:p>
                      </a:txBody>
                      <a:tcPr/>
                    </a:tc>
                  </a:tr>
                  <a:tr h="370840">
                    <a:tc>
                      <a:txBody>
                        <a:bodyPr/>
                        <a:lstStyle/>
                        <a:p>
                          <a:r>
                            <a:rPr lang="en-US" dirty="0" smtClean="0"/>
                            <a:t>2</a:t>
                          </a:r>
                          <a:endParaRPr lang="en-US" dirty="0"/>
                        </a:p>
                      </a:txBody>
                      <a:tcPr/>
                    </a:tc>
                    <a:tc>
                      <a:txBody>
                        <a:bodyPr/>
                        <a:lstStyle/>
                        <a:p>
                          <a:r>
                            <a:rPr lang="en-US" dirty="0" smtClean="0"/>
                            <a:t>98,978</a:t>
                          </a:r>
                          <a:endParaRPr lang="en-US" dirty="0"/>
                        </a:p>
                      </a:txBody>
                      <a:tcPr/>
                    </a:tc>
                    <a:tc>
                      <a:txBody>
                        <a:bodyPr/>
                        <a:lstStyle/>
                        <a:p>
                          <a:r>
                            <a:rPr lang="en-US" dirty="0" smtClean="0"/>
                            <a:t>101</a:t>
                          </a:r>
                          <a:endParaRPr lang="en-US" dirty="0"/>
                        </a:p>
                      </a:txBody>
                      <a:tcPr/>
                    </a:tc>
                    <a:tc>
                      <a:txBody>
                        <a:bodyPr/>
                        <a:lstStyle/>
                        <a:p>
                          <a:r>
                            <a:rPr lang="en-US" dirty="0" smtClean="0"/>
                            <a:t>0.99828</a:t>
                          </a:r>
                          <a:endParaRPr lang="en-US" dirty="0"/>
                        </a:p>
                      </a:txBody>
                      <a:tcPr/>
                    </a:tc>
                    <a:tc>
                      <a:txBody>
                        <a:bodyPr/>
                        <a:lstStyle/>
                        <a:p>
                          <a:r>
                            <a:rPr lang="en-US" dirty="0" smtClean="0"/>
                            <a:t>0.9898</a:t>
                          </a:r>
                          <a:endParaRPr lang="en-US" dirty="0"/>
                        </a:p>
                      </a:txBody>
                      <a:tcPr/>
                    </a:tc>
                  </a:tr>
                  <a:tr h="370840">
                    <a:tc>
                      <a:txBody>
                        <a:bodyPr/>
                        <a:lstStyle/>
                        <a:p>
                          <a:r>
                            <a:rPr lang="en-US" dirty="0" smtClean="0"/>
                            <a:t>3</a:t>
                          </a:r>
                          <a:endParaRPr lang="en-US" dirty="0"/>
                        </a:p>
                      </a:txBody>
                      <a:tcPr/>
                    </a:tc>
                    <a:tc>
                      <a:txBody>
                        <a:bodyPr/>
                        <a:lstStyle/>
                        <a:p>
                          <a:r>
                            <a:rPr lang="en-US" dirty="0" smtClean="0"/>
                            <a:t>98,877</a:t>
                          </a:r>
                          <a:endParaRPr lang="en-US" dirty="0"/>
                        </a:p>
                      </a:txBody>
                      <a:tcPr/>
                    </a:tc>
                    <a:tc>
                      <a:txBody>
                        <a:bodyPr/>
                        <a:lstStyle/>
                        <a:p>
                          <a:r>
                            <a:rPr lang="en-US" dirty="0" smtClean="0"/>
                            <a:t>120</a:t>
                          </a:r>
                          <a:endParaRPr lang="en-US" dirty="0"/>
                        </a:p>
                      </a:txBody>
                      <a:tcPr/>
                    </a:tc>
                    <a:tc>
                      <a:txBody>
                        <a:bodyPr/>
                        <a:lstStyle/>
                        <a:p>
                          <a:r>
                            <a:rPr lang="en-US" dirty="0" smtClean="0"/>
                            <a:t>0.99898</a:t>
                          </a:r>
                          <a:endParaRPr lang="en-US" dirty="0"/>
                        </a:p>
                      </a:txBody>
                      <a:tcPr/>
                    </a:tc>
                    <a:tc>
                      <a:txBody>
                        <a:bodyPr/>
                        <a:lstStyle/>
                        <a:p>
                          <a:r>
                            <a:rPr lang="en-US" dirty="0" smtClean="0"/>
                            <a:t>0.9888</a:t>
                          </a:r>
                          <a:endParaRPr lang="en-US" dirty="0"/>
                        </a:p>
                      </a:txBody>
                      <a:tcPr/>
                    </a:tc>
                  </a:tr>
                </a:tbl>
              </a:graphicData>
            </a:graphic>
          </p:graphicFrame>
        </mc:Fallback>
      </mc:AlternateContent>
    </p:spTree>
    <p:extLst>
      <p:ext uri="{BB962C8B-B14F-4D97-AF65-F5344CB8AC3E}">
        <p14:creationId xmlns:p14="http://schemas.microsoft.com/office/powerpoint/2010/main" val="835293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Hazard function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m:rPr>
                        <m:nor/>
                      </m:rPr>
                      <a:rPr lang="en-US" dirty="0" smtClean="0"/>
                      <m:t>Definition</m:t>
                    </m:r>
                    <m:r>
                      <m:rPr>
                        <m:nor/>
                      </m:rPr>
                      <a:rPr lang="en-US" dirty="0" smtClean="0"/>
                      <m:t> </m:t>
                    </m:r>
                    <m:r>
                      <m:rPr>
                        <m:nor/>
                      </m:rPr>
                      <a:rPr lang="en-US" dirty="0" smtClean="0"/>
                      <m:t>of</m:t>
                    </m:r>
                    <m:r>
                      <m:rPr>
                        <m:nor/>
                      </m:rPr>
                      <a:rPr lang="en-US" dirty="0" smtClean="0"/>
                      <m:t> </m:t>
                    </m:r>
                    <m:r>
                      <m:rPr>
                        <m:nor/>
                      </m:rPr>
                      <a:rPr lang="en-US" b="1" dirty="0" smtClean="0"/>
                      <m:t>Hazard</m:t>
                    </m:r>
                    <m:r>
                      <m:rPr>
                        <m:nor/>
                      </m:rPr>
                      <a:rPr lang="en-US" b="1" dirty="0" smtClean="0"/>
                      <m:t> </m:t>
                    </m:r>
                    <m:r>
                      <m:rPr>
                        <m:nor/>
                      </m:rPr>
                      <a:rPr lang="en-US" b="1" dirty="0" smtClean="0"/>
                      <m:t>function</m:t>
                    </m:r>
                    <m:r>
                      <m:rPr>
                        <m:nor/>
                      </m:rPr>
                      <a:rPr lang="en-US" dirty="0" smtClean="0"/>
                      <m:t>:</m:t>
                    </m:r>
                  </m:oMath>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𝑡</m:t>
                          </m:r>
                        </m:e>
                      </m:d>
                      <m:r>
                        <a:rPr lang="en-US" i="1">
                          <a:latin typeface="Cambria Math" panose="02040503050406030204" pitchFamily="18" charset="0"/>
                        </a:rPr>
                        <m:t>=</m:t>
                      </m:r>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a:latin typeface="Cambria Math" panose="02040503050406030204" pitchFamily="18" charset="0"/>
                                </a:rPr>
                                <m:t>lim</m:t>
                              </m:r>
                            </m:e>
                            <m:lim>
                              <m:r>
                                <a:rPr lang="en-US" i="1">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→0</m:t>
                              </m:r>
                            </m:lim>
                          </m:limLow>
                        </m:fName>
                        <m:e>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b="0" i="1" smtClean="0">
                                      <a:latin typeface="Cambria Math" panose="02040503050406030204" pitchFamily="18" charset="0"/>
                                    </a:rPr>
                                    <m:t>𝑃</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𝑇</m:t>
                                  </m:r>
                                  <m:r>
                                    <a:rPr lang="en-US" b="0" i="1" smtClean="0">
                                      <a:latin typeface="Cambria Math" panose="02040503050406030204" pitchFamily="18" charset="0"/>
                                    </a:rPr>
                                    <m:t>&lt;</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𝑇</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num>
                                <m:den>
                                  <m:r>
                                    <a:rPr lang="en-US" i="1">
                                      <a:latin typeface="Cambria Math" panose="02040503050406030204" pitchFamily="18" charset="0"/>
                                    </a:rPr>
                                    <m:t>∆</m:t>
                                  </m:r>
                                  <m:r>
                                    <a:rPr lang="en-US" i="1">
                                      <a:latin typeface="Cambria Math" panose="02040503050406030204" pitchFamily="18" charset="0"/>
                                    </a:rPr>
                                    <m:t>𝑡</m:t>
                                  </m:r>
                                </m:den>
                              </m:f>
                            </m:e>
                          </m:d>
                        </m:e>
                      </m:func>
                    </m:oMath>
                  </m:oMathPara>
                </a14:m>
                <a:endParaRPr lang="en-US" i="1" dirty="0" smtClean="0">
                  <a:latin typeface="Cambria Math" panose="02040503050406030204" pitchFamily="18" charset="0"/>
                </a:endParaRPr>
              </a:p>
              <a:p>
                <a:r>
                  <a:rPr lang="en-US" dirty="0" smtClean="0"/>
                  <a:t>If you survive to time t, the chance of the event occurring at next instant.</a:t>
                </a:r>
              </a:p>
              <a:p>
                <a:r>
                  <a:rPr lang="en-US" dirty="0" smtClean="0"/>
                  <a:t>Hazard rate is the incidence rate</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704"/>
                </a:stretch>
              </a:blipFill>
            </p:spPr>
            <p:txBody>
              <a:bodyPr/>
              <a:lstStyle/>
              <a:p>
                <a:r>
                  <a:rPr lang="en-US">
                    <a:noFill/>
                  </a:rPr>
                  <a:t> </a:t>
                </a:r>
              </a:p>
            </p:txBody>
          </p:sp>
        </mc:Fallback>
      </mc:AlternateContent>
    </p:spTree>
    <p:extLst>
      <p:ext uri="{BB962C8B-B14F-4D97-AF65-F5344CB8AC3E}">
        <p14:creationId xmlns:p14="http://schemas.microsoft.com/office/powerpoint/2010/main" val="3356102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Kaplan-Meier estimator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10000"/>
              </a:bodyPr>
              <a:lstStyle/>
              <a:p>
                <a:r>
                  <a:rPr lang="en-US" b="1" dirty="0" smtClean="0"/>
                  <a:t>Kaplan-Meier (product-limit) estimator </a:t>
                </a:r>
                <a:r>
                  <a:rPr lang="en-US" dirty="0" smtClean="0"/>
                  <a:t>is used to estimate the survival function </a:t>
                </a:r>
                <a14:m>
                  <m:oMath xmlns:m="http://schemas.openxmlformats.org/officeDocument/2006/math">
                    <m:r>
                      <a:rPr lang="en-US" b="0" i="1" smtClean="0">
                        <a:latin typeface="Cambria Math"/>
                      </a:rPr>
                      <m:t>𝑆</m:t>
                    </m:r>
                    <m:r>
                      <a:rPr lang="en-US" b="0" i="1" smtClean="0">
                        <a:latin typeface="Cambria Math"/>
                      </a:rPr>
                      <m:t>(</m:t>
                    </m:r>
                    <m:r>
                      <a:rPr lang="en-US" b="0" i="1" smtClean="0">
                        <a:latin typeface="Cambria Math"/>
                      </a:rPr>
                      <m:t>𝑡</m:t>
                    </m:r>
                    <m:r>
                      <a:rPr lang="en-US" b="0" i="1" smtClean="0">
                        <a:latin typeface="Cambria Math"/>
                      </a:rPr>
                      <m:t>)</m:t>
                    </m:r>
                  </m:oMath>
                </a14:m>
                <a:endParaRPr lang="en-US" dirty="0" smtClean="0"/>
              </a:p>
              <a:p>
                <a:r>
                  <a:rPr lang="en-US" dirty="0" smtClean="0"/>
                  <a:t>Example1: A study followed on 12 HIV patients for 3 years (36 months) and recorded their survival time. Data is on d2l. The first column shows the patient ID, the second column shows the survival time( in months), and the last column shows censoring (0: left the study; 1: stayed in the study). </a:t>
                </a:r>
              </a:p>
              <a:p>
                <a:pPr marL="514350" indent="-514350">
                  <a:buAutoNum type="alphaLcParenR"/>
                </a:pPr>
                <a:r>
                  <a:rPr lang="en-US" dirty="0" smtClean="0"/>
                  <a:t>Estimate the survival probability for each time period.</a:t>
                </a:r>
              </a:p>
              <a:p>
                <a:pPr marL="514350" indent="-514350">
                  <a:buAutoNum type="alphaLcParenR"/>
                </a:pPr>
                <a:r>
                  <a:rPr lang="en-US" dirty="0" smtClean="0"/>
                  <a:t>Construct the survival curve to show survival function.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07" t="-2156" r="-1185"/>
                </a:stretch>
              </a:blipFill>
            </p:spPr>
            <p:txBody>
              <a:bodyPr/>
              <a:lstStyle/>
              <a:p>
                <a:r>
                  <a:rPr lang="en-US">
                    <a:noFill/>
                  </a:rPr>
                  <a:t> </a:t>
                </a:r>
              </a:p>
            </p:txBody>
          </p:sp>
        </mc:Fallback>
      </mc:AlternateContent>
    </p:spTree>
    <p:extLst>
      <p:ext uri="{BB962C8B-B14F-4D97-AF65-F5344CB8AC3E}">
        <p14:creationId xmlns:p14="http://schemas.microsoft.com/office/powerpoint/2010/main" val="14060968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Kaplan-Meier estimator</a:t>
            </a:r>
          </a:p>
        </p:txBody>
      </p:sp>
      <p:sp>
        <p:nvSpPr>
          <p:cNvPr id="3" name="Content Placeholder 2"/>
          <p:cNvSpPr>
            <a:spLocks noGrp="1"/>
          </p:cNvSpPr>
          <p:nvPr>
            <p:ph idx="1"/>
          </p:nvPr>
        </p:nvSpPr>
        <p:spPr/>
        <p:txBody>
          <a:bodyPr>
            <a:normAutofit fontScale="92500" lnSpcReduction="20000"/>
          </a:bodyPr>
          <a:lstStyle/>
          <a:p>
            <a:r>
              <a:rPr lang="en-US" dirty="0" smtClean="0"/>
              <a:t>Analyze-&gt;Survival-&gt;Kaplan-Meier</a:t>
            </a:r>
          </a:p>
          <a:p>
            <a:pPr lvl="1"/>
            <a:r>
              <a:rPr lang="en-US" dirty="0" smtClean="0"/>
              <a:t>Time: survival time</a:t>
            </a:r>
          </a:p>
          <a:p>
            <a:pPr lvl="1"/>
            <a:r>
              <a:rPr lang="en-US" dirty="0" smtClean="0"/>
              <a:t>Status: censor; Define event: enter the number representing the event of staying in the study (</a:t>
            </a:r>
            <a:r>
              <a:rPr lang="en-US" b="1" dirty="0" smtClean="0"/>
              <a:t>usually 1</a:t>
            </a:r>
            <a:r>
              <a:rPr lang="en-US" dirty="0" smtClean="0"/>
              <a:t>); If there are more than 2 categories of censor, list each number or enter the range </a:t>
            </a:r>
          </a:p>
          <a:p>
            <a:pPr lvl="1"/>
            <a:r>
              <a:rPr lang="en-US" dirty="0" smtClean="0"/>
              <a:t>Save: check “survival” if you want to show the survival probabilities in the data view</a:t>
            </a:r>
          </a:p>
          <a:p>
            <a:pPr lvl="1"/>
            <a:r>
              <a:rPr lang="en-US" dirty="0" smtClean="0"/>
              <a:t>Option: check “Survival tables” and Plot “survival”; if </a:t>
            </a:r>
            <a:r>
              <a:rPr lang="en-US" dirty="0"/>
              <a:t>you want to know the mean survival time, check “mean and median</a:t>
            </a:r>
            <a:r>
              <a:rPr lang="en-US" dirty="0" smtClean="0"/>
              <a:t>”; if you want to see the Hazard function, check “hazard”</a:t>
            </a:r>
            <a:endParaRPr lang="en-US" dirty="0"/>
          </a:p>
          <a:p>
            <a:pPr lvl="1"/>
            <a:endParaRPr lang="en-US" dirty="0"/>
          </a:p>
        </p:txBody>
      </p:sp>
    </p:spTree>
    <p:extLst>
      <p:ext uri="{BB962C8B-B14F-4D97-AF65-F5344CB8AC3E}">
        <p14:creationId xmlns:p14="http://schemas.microsoft.com/office/powerpoint/2010/main" val="3076837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1240</Words>
  <Application>Microsoft Office PowerPoint</Application>
  <PresentationFormat>On-screen Show (4:3)</PresentationFormat>
  <Paragraphs>113</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Cambria Math</vt:lpstr>
      <vt:lpstr>Office Theme</vt:lpstr>
      <vt:lpstr>Module 7 Survival analysis: Kaplan-Meier estimator and Log-rank test</vt:lpstr>
      <vt:lpstr>Learning objectives and outcomes</vt:lpstr>
      <vt:lpstr>Introduction to survival analysis</vt:lpstr>
      <vt:lpstr>Introduction to survival analysis</vt:lpstr>
      <vt:lpstr>Introduction to survival analysis</vt:lpstr>
      <vt:lpstr>Survival function</vt:lpstr>
      <vt:lpstr>Hazard function</vt:lpstr>
      <vt:lpstr>Kaplan-Meier estimator</vt:lpstr>
      <vt:lpstr>Kaplan-Meier estimator</vt:lpstr>
      <vt:lpstr>Example 1 output</vt:lpstr>
      <vt:lpstr>Example 1 output</vt:lpstr>
      <vt:lpstr>Kaplan-Meier estimator</vt:lpstr>
      <vt:lpstr>Construct the survival curves</vt:lpstr>
      <vt:lpstr>Activity 1 Output</vt:lpstr>
      <vt:lpstr>PowerPoint Presentation</vt:lpstr>
      <vt:lpstr>Log-Rank test</vt:lpstr>
      <vt:lpstr>Log-rank test</vt:lpstr>
      <vt:lpstr>PowerPoint Presentation</vt:lpstr>
      <vt:lpstr>Log-rank test</vt:lpstr>
      <vt:lpstr>Activity 2 output</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 Person-time, Kaplan-Meier estimator and Log-rank test</dc:title>
  <dc:creator>Wei Wei</dc:creator>
  <cp:lastModifiedBy>Wei Wei</cp:lastModifiedBy>
  <cp:revision>58</cp:revision>
  <dcterms:created xsi:type="dcterms:W3CDTF">2006-08-16T00:00:00Z</dcterms:created>
  <dcterms:modified xsi:type="dcterms:W3CDTF">2016-06-24T20:48:17Z</dcterms:modified>
</cp:coreProperties>
</file>