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300" r:id="rId5"/>
    <p:sldId id="279" r:id="rId6"/>
    <p:sldId id="260" r:id="rId7"/>
    <p:sldId id="280" r:id="rId8"/>
    <p:sldId id="301" r:id="rId9"/>
    <p:sldId id="303" r:id="rId10"/>
    <p:sldId id="278" r:id="rId11"/>
    <p:sldId id="302" r:id="rId12"/>
    <p:sldId id="281" r:id="rId13"/>
    <p:sldId id="282" r:id="rId14"/>
    <p:sldId id="289" r:id="rId15"/>
    <p:sldId id="284" r:id="rId16"/>
    <p:sldId id="285" r:id="rId17"/>
    <p:sldId id="286" r:id="rId18"/>
    <p:sldId id="291" r:id="rId19"/>
    <p:sldId id="290" r:id="rId20"/>
    <p:sldId id="292" r:id="rId21"/>
    <p:sldId id="287" r:id="rId22"/>
    <p:sldId id="296" r:id="rId23"/>
    <p:sldId id="293" r:id="rId24"/>
    <p:sldId id="294" r:id="rId25"/>
    <p:sldId id="295" r:id="rId26"/>
    <p:sldId id="288" r:id="rId27"/>
    <p:sldId id="30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Module 5</a:t>
            </a:r>
            <a:br>
              <a:rPr lang="en-US" dirty="0" smtClean="0"/>
            </a:br>
            <a:r>
              <a:rPr lang="en-US" dirty="0" smtClean="0"/>
              <a:t>odds ratio and Mantel-</a:t>
            </a:r>
            <a:r>
              <a:rPr lang="en-US" dirty="0" err="1" smtClean="0"/>
              <a:t>Haenszel</a:t>
            </a:r>
            <a:r>
              <a:rPr lang="en-US" dirty="0" smtClean="0"/>
              <a:t> test</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 </a:t>
            </a:r>
            <a:r>
              <a:rPr lang="en-US" dirty="0"/>
              <a:t>S</a:t>
            </a:r>
            <a:r>
              <a:rPr lang="en-US" dirty="0" smtClean="0"/>
              <a:t>tate University</a:t>
            </a:r>
            <a:endParaRPr lang="en-US" dirty="0"/>
          </a:p>
        </p:txBody>
      </p:sp>
    </p:spTree>
    <p:extLst>
      <p:ext uri="{BB962C8B-B14F-4D97-AF65-F5344CB8AC3E}">
        <p14:creationId xmlns:p14="http://schemas.microsoft.com/office/powerpoint/2010/main" val="1598478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9067800" cy="1143000"/>
          </a:xfrm>
        </p:spPr>
        <p:txBody>
          <a:bodyPr>
            <a:normAutofit fontScale="90000"/>
          </a:bodyPr>
          <a:lstStyle/>
          <a:p>
            <a:r>
              <a:rPr lang="en-US" dirty="0" smtClean="0"/>
              <a:t>Use SPSS to get odds ratio, relative risk</a:t>
            </a:r>
            <a:br>
              <a:rPr lang="en-US" dirty="0" smtClean="0"/>
            </a:br>
            <a:r>
              <a:rPr lang="en-US" dirty="0" smtClean="0"/>
              <a:t> and CI</a:t>
            </a:r>
            <a:endParaRPr lang="en-US" dirty="0"/>
          </a:p>
        </p:txBody>
      </p:sp>
      <p:sp>
        <p:nvSpPr>
          <p:cNvPr id="3" name="Content Placeholder 2"/>
          <p:cNvSpPr>
            <a:spLocks noGrp="1"/>
          </p:cNvSpPr>
          <p:nvPr>
            <p:ph idx="1"/>
          </p:nvPr>
        </p:nvSpPr>
        <p:spPr>
          <a:xfrm>
            <a:off x="152400" y="1447800"/>
            <a:ext cx="8534400" cy="5334000"/>
          </a:xfrm>
        </p:spPr>
        <p:txBody>
          <a:bodyPr>
            <a:normAutofit/>
          </a:bodyPr>
          <a:lstStyle/>
          <a:p>
            <a:r>
              <a:rPr lang="en-US" sz="2800" dirty="0" smtClean="0"/>
              <a:t>Descriptive-&gt;Crosstab-&gt;Statistics check “risk”</a:t>
            </a:r>
          </a:p>
          <a:p>
            <a:r>
              <a:rPr lang="en-US" sz="2800" dirty="0" smtClean="0">
                <a:solidFill>
                  <a:srgbClr val="FF0000"/>
                </a:solidFill>
              </a:rPr>
              <a:t>Column: disease; Row: exposure</a:t>
            </a:r>
          </a:p>
          <a:p>
            <a:r>
              <a:rPr lang="en-US" sz="2800" dirty="0" smtClean="0"/>
              <a:t>When entering data into SPSS: </a:t>
            </a:r>
          </a:p>
          <a:p>
            <a:pPr lvl="1"/>
            <a:r>
              <a:rPr lang="en-US" sz="2400" dirty="0" smtClean="0"/>
              <a:t>Three variables: disease, exposure, and counts</a:t>
            </a:r>
          </a:p>
          <a:p>
            <a:pPr lvl="1"/>
            <a:r>
              <a:rPr lang="en-US" sz="2400" dirty="0" smtClean="0">
                <a:solidFill>
                  <a:srgbClr val="FF0000"/>
                </a:solidFill>
              </a:rPr>
              <a:t>List the disease and no disease in alphabetical order</a:t>
            </a:r>
          </a:p>
          <a:p>
            <a:pPr lvl="1"/>
            <a:r>
              <a:rPr lang="en-US" sz="2400" dirty="0" smtClean="0">
                <a:solidFill>
                  <a:srgbClr val="FF0000"/>
                </a:solidFill>
              </a:rPr>
              <a:t>List the exposure and no exposure in alphabetical order </a:t>
            </a:r>
          </a:p>
          <a:p>
            <a:r>
              <a:rPr lang="en-US" sz="2800" dirty="0" smtClean="0"/>
              <a:t>Example: </a:t>
            </a:r>
          </a:p>
          <a:p>
            <a:pPr lvl="1"/>
            <a:r>
              <a:rPr lang="en-US" sz="2400" dirty="0" smtClean="0"/>
              <a:t>If the disease is stroke, name disease as Stroke and no disease as </a:t>
            </a:r>
            <a:r>
              <a:rPr lang="en-US" sz="2400" dirty="0" err="1" smtClean="0"/>
              <a:t>UnStroke</a:t>
            </a:r>
            <a:r>
              <a:rPr lang="en-US" sz="2400" dirty="0" smtClean="0"/>
              <a:t>; </a:t>
            </a:r>
          </a:p>
          <a:p>
            <a:pPr lvl="1"/>
            <a:r>
              <a:rPr lang="en-US" sz="2400" dirty="0" smtClean="0"/>
              <a:t>If the condition is Chemo therapy, name the exposure as Chemo and not exposure as </a:t>
            </a:r>
            <a:r>
              <a:rPr lang="en-US" sz="2400" dirty="0" err="1" smtClean="0"/>
              <a:t>NoChemo</a:t>
            </a:r>
            <a:r>
              <a:rPr lang="en-US" sz="2400" dirty="0" smtClean="0"/>
              <a:t>.</a:t>
            </a:r>
          </a:p>
        </p:txBody>
      </p:sp>
    </p:spTree>
    <p:extLst>
      <p:ext uri="{BB962C8B-B14F-4D97-AF65-F5344CB8AC3E}">
        <p14:creationId xmlns:p14="http://schemas.microsoft.com/office/powerpoint/2010/main" val="3833918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1-SPSS</a:t>
            </a:r>
            <a:endParaRPr lang="en-US"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fontScale="85000" lnSpcReduction="10000"/>
              </a:bodyPr>
              <a:lstStyle/>
              <a:p>
                <a:r>
                  <a:rPr lang="en-US" dirty="0"/>
                  <a:t>Example1 : A study was conducted in Wales relating blood pressure and blood lead levels. It was reported that 10 of 1118 people with blood lead levels &lt;11 </a:t>
                </a:r>
                <a14:m>
                  <m:oMath xmlns:m="http://schemas.openxmlformats.org/officeDocument/2006/math">
                    <m:r>
                      <a:rPr lang="en-US" i="1">
                        <a:latin typeface="Cambria Math"/>
                      </a:rPr>
                      <m:t>𝜇</m:t>
                    </m:r>
                    <m:r>
                      <a:rPr lang="en-US" i="1">
                        <a:latin typeface="Cambria Math"/>
                      </a:rPr>
                      <m:t>𝑔</m:t>
                    </m:r>
                    <m:r>
                      <a:rPr lang="en-US" i="1">
                        <a:latin typeface="Cambria Math"/>
                      </a:rPr>
                      <m:t>/100</m:t>
                    </m:r>
                    <m:r>
                      <a:rPr lang="en-US" i="1">
                        <a:latin typeface="Cambria Math"/>
                      </a:rPr>
                      <m:t>𝑚𝑙</m:t>
                    </m:r>
                  </m:oMath>
                </a14:m>
                <a:r>
                  <a:rPr lang="en-US" dirty="0"/>
                  <a:t> had elevated SBP, whereas 17of 602 people with blood lead levels &gt;12 </a:t>
                </a:r>
                <a14:m>
                  <m:oMath xmlns:m="http://schemas.openxmlformats.org/officeDocument/2006/math">
                    <m:r>
                      <a:rPr lang="en-US" i="1">
                        <a:latin typeface="Cambria Math"/>
                      </a:rPr>
                      <m:t>𝜇</m:t>
                    </m:r>
                    <m:r>
                      <a:rPr lang="en-US" i="1">
                        <a:latin typeface="Cambria Math"/>
                      </a:rPr>
                      <m:t>/100</m:t>
                    </m:r>
                    <m:r>
                      <a:rPr lang="en-US" i="1">
                        <a:latin typeface="Cambria Math"/>
                      </a:rPr>
                      <m:t>𝑚𝑙</m:t>
                    </m:r>
                  </m:oMath>
                </a14:m>
                <a:r>
                  <a:rPr lang="en-US" dirty="0"/>
                  <a:t> also had elevated SBP. </a:t>
                </a:r>
              </a:p>
              <a:p>
                <a:r>
                  <a:rPr lang="en-US" dirty="0"/>
                  <a:t>What is the RR relating blood pressure to blood lead?</a:t>
                </a:r>
              </a:p>
              <a:p>
                <a:r>
                  <a:rPr lang="en-US" dirty="0"/>
                  <a:t>What is the OR relating blood pressure to blood lead?</a:t>
                </a:r>
              </a:p>
              <a:p>
                <a:r>
                  <a:rPr lang="en-US" dirty="0"/>
                  <a:t>Estimate the 95% CI about the OR using SPSS</a:t>
                </a:r>
              </a:p>
              <a:p>
                <a:r>
                  <a:rPr lang="en-US" dirty="0"/>
                  <a:t>What does the 95% CI tell you? </a:t>
                </a:r>
              </a:p>
              <a:p>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259" t="-2156" r="-1704"/>
                </a:stretch>
              </a:blipFill>
            </p:spPr>
            <p:txBody>
              <a:bodyPr/>
              <a:lstStyle/>
              <a:p>
                <a:r>
                  <a:rPr lang="en-US">
                    <a:noFill/>
                  </a:rPr>
                  <a:t> </a:t>
                </a:r>
              </a:p>
            </p:txBody>
          </p:sp>
        </mc:Fallback>
      </mc:AlternateContent>
    </p:spTree>
    <p:extLst>
      <p:ext uri="{BB962C8B-B14F-4D97-AF65-F5344CB8AC3E}">
        <p14:creationId xmlns:p14="http://schemas.microsoft.com/office/powerpoint/2010/main" val="548340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65496"/>
            <a:ext cx="5969298" cy="3299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Output</a:t>
            </a:r>
            <a:endParaRPr lang="en-US" dirty="0"/>
          </a:p>
        </p:txBody>
      </p:sp>
      <p:sp>
        <p:nvSpPr>
          <p:cNvPr id="4" name="Rectangle 3"/>
          <p:cNvSpPr/>
          <p:nvPr/>
        </p:nvSpPr>
        <p:spPr>
          <a:xfrm>
            <a:off x="2921298" y="4572000"/>
            <a:ext cx="28956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819400" y="5257800"/>
            <a:ext cx="6858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endCxn id="8" idx="1"/>
          </p:cNvCxnSpPr>
          <p:nvPr/>
        </p:nvCxnSpPr>
        <p:spPr>
          <a:xfrm>
            <a:off x="3505200" y="5437938"/>
            <a:ext cx="2743200" cy="9706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248400" y="6085409"/>
            <a:ext cx="1905000" cy="646331"/>
          </a:xfrm>
          <a:prstGeom prst="rect">
            <a:avLst/>
          </a:prstGeom>
          <a:noFill/>
        </p:spPr>
        <p:txBody>
          <a:bodyPr wrap="square" rtlCol="0">
            <a:spAutoFit/>
          </a:bodyPr>
          <a:lstStyle/>
          <a:p>
            <a:r>
              <a:rPr lang="en-US" dirty="0" smtClean="0"/>
              <a:t>RR; Look at the value for disease</a:t>
            </a:r>
            <a:endParaRPr lang="en-US" dirty="0"/>
          </a:p>
        </p:txBody>
      </p:sp>
      <p:cxnSp>
        <p:nvCxnSpPr>
          <p:cNvPr id="10" name="Straight Arrow Connector 9"/>
          <p:cNvCxnSpPr>
            <a:stCxn id="4" idx="3"/>
          </p:cNvCxnSpPr>
          <p:nvPr/>
        </p:nvCxnSpPr>
        <p:spPr>
          <a:xfrm flipV="1">
            <a:off x="5816898" y="4572000"/>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282519" y="2282628"/>
            <a:ext cx="2717502" cy="3816429"/>
          </a:xfrm>
          <a:prstGeom prst="rect">
            <a:avLst/>
          </a:prstGeom>
          <a:noFill/>
        </p:spPr>
        <p:txBody>
          <a:bodyPr wrap="square" rtlCol="0">
            <a:spAutoFit/>
          </a:bodyPr>
          <a:lstStyle/>
          <a:p>
            <a:pPr marL="342900" indent="-342900">
              <a:buFont typeface="Arial" panose="020B0604020202020204" pitchFamily="34" charset="0"/>
              <a:buChar char="•"/>
            </a:pPr>
            <a:r>
              <a:rPr lang="en-US" sz="2200" dirty="0" smtClean="0"/>
              <a:t>The odds of developing high SBP is significantly higher for lead levels; </a:t>
            </a:r>
          </a:p>
          <a:p>
            <a:pPr marL="342900" indent="-342900">
              <a:buFont typeface="Arial" panose="020B0604020202020204" pitchFamily="34" charset="0"/>
              <a:buChar char="•"/>
            </a:pPr>
            <a:r>
              <a:rPr lang="en-US" sz="2200" dirty="0" smtClean="0"/>
              <a:t>The odds or developing high SBP is 3.22 higher for high led levels compared to low lead levels</a:t>
            </a:r>
            <a:endParaRPr lang="en-US" sz="2200"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16" y="1083475"/>
            <a:ext cx="6096000" cy="235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228600" y="5527964"/>
            <a:ext cx="7620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2922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1-continue	</a:t>
            </a:r>
            <a:endParaRPr lang="en-US" dirty="0"/>
          </a:p>
        </p:txBody>
      </p:sp>
      <p:sp>
        <p:nvSpPr>
          <p:cNvPr id="3" name="Content Placeholder 2"/>
          <p:cNvSpPr>
            <a:spLocks noGrp="1"/>
          </p:cNvSpPr>
          <p:nvPr>
            <p:ph idx="1"/>
          </p:nvPr>
        </p:nvSpPr>
        <p:spPr>
          <a:xfrm>
            <a:off x="457200" y="1600200"/>
            <a:ext cx="8229600" cy="4876800"/>
          </a:xfrm>
        </p:spPr>
        <p:txBody>
          <a:bodyPr>
            <a:normAutofit fontScale="70000" lnSpcReduction="20000"/>
          </a:bodyPr>
          <a:lstStyle/>
          <a:p>
            <a:pPr marL="0" indent="0">
              <a:buNone/>
            </a:pPr>
            <a:r>
              <a:rPr lang="en-US" dirty="0"/>
              <a:t>Consider a hypothesis that breast cancer is related to the age at first childbirth. Presumably, the older age at first childbirth, the higher chance to develop breast cancer. In a study, there are 683 women with breast cancer whose age at first birth is &gt;30 and 1498 healthy women whose age at first birth is &gt;30. In the same study, there are  2537 women with breast cancer whose age at first birth is &lt;30, and 8747 healthy women whose age at first birth is &lt;30.</a:t>
            </a:r>
          </a:p>
          <a:p>
            <a:pPr marL="514350" indent="-514350">
              <a:buAutoNum type="alphaLcParenR"/>
            </a:pPr>
            <a:r>
              <a:rPr lang="en-US" dirty="0" smtClean="0"/>
              <a:t>Draw a table to allocate the counts.</a:t>
            </a:r>
          </a:p>
          <a:p>
            <a:pPr marL="514350" indent="-514350">
              <a:buAutoNum type="alphaLcParenR"/>
            </a:pPr>
            <a:r>
              <a:rPr lang="en-US" dirty="0" smtClean="0"/>
              <a:t>Calculate the relative risk relating age at first birth to breast cancer.</a:t>
            </a:r>
          </a:p>
          <a:p>
            <a:pPr marL="514350" indent="-514350">
              <a:buAutoNum type="alphaLcParenR"/>
            </a:pPr>
            <a:r>
              <a:rPr lang="en-US" dirty="0" smtClean="0"/>
              <a:t>Calculate the odds ratio relating age at first birth to breast cancer.</a:t>
            </a:r>
          </a:p>
          <a:p>
            <a:pPr marL="514350" indent="-514350">
              <a:buAutoNum type="alphaLcParenR"/>
            </a:pPr>
            <a:r>
              <a:rPr lang="en-US" dirty="0" smtClean="0"/>
              <a:t>What is the 95% CI for that RR at b)?</a:t>
            </a:r>
          </a:p>
          <a:p>
            <a:pPr marL="514350" indent="-514350">
              <a:buAutoNum type="alphaLcParenR"/>
            </a:pPr>
            <a:r>
              <a:rPr lang="en-US" dirty="0" smtClean="0"/>
              <a:t>What is the 95% CI for that OR at c)?</a:t>
            </a:r>
          </a:p>
          <a:p>
            <a:pPr marL="514350" indent="-514350">
              <a:buAutoNum type="alphaLcParenR"/>
            </a:pPr>
            <a:r>
              <a:rPr lang="en-US" dirty="0" smtClean="0"/>
              <a:t>What can you say about the relationship between age at first birth and the chance of developing breast cancer based on the 95% CI of OR</a:t>
            </a:r>
            <a:r>
              <a:rPr lang="en-US" dirty="0" smtClean="0"/>
              <a:t>?</a:t>
            </a:r>
            <a:endParaRPr lang="en-US" dirty="0" smtClean="0"/>
          </a:p>
        </p:txBody>
      </p:sp>
    </p:spTree>
    <p:extLst>
      <p:ext uri="{BB962C8B-B14F-4D97-AF65-F5344CB8AC3E}">
        <p14:creationId xmlns:p14="http://schemas.microsoft.com/office/powerpoint/2010/main" val="3568727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Activity 1 output</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186545"/>
            <a:ext cx="6622473" cy="340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14800" y="4419600"/>
            <a:ext cx="32004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031677" y="4959927"/>
            <a:ext cx="757989"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255" y="1007918"/>
            <a:ext cx="6749092"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6399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Confounding variable</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a:t>If there is a confounding factor besides the two factors shown in the table, if we ignore the effect of the confounding factor, that can possibly change our decision</a:t>
            </a:r>
          </a:p>
          <a:p>
            <a:r>
              <a:rPr lang="en-US" dirty="0" smtClean="0"/>
              <a:t>Need the </a:t>
            </a:r>
            <a:r>
              <a:rPr lang="en-US" dirty="0"/>
              <a:t>Mantel-</a:t>
            </a:r>
            <a:r>
              <a:rPr lang="en-US" dirty="0" err="1"/>
              <a:t>Haenszel</a:t>
            </a:r>
            <a:r>
              <a:rPr lang="en-US" dirty="0"/>
              <a:t> test </a:t>
            </a:r>
            <a:r>
              <a:rPr lang="en-US" dirty="0" smtClean="0"/>
              <a:t>to control for the confounding variable</a:t>
            </a:r>
            <a:endParaRPr lang="en-US" dirty="0"/>
          </a:p>
          <a:p>
            <a:endParaRPr lang="en-US" dirty="0"/>
          </a:p>
        </p:txBody>
      </p:sp>
    </p:spTree>
    <p:extLst>
      <p:ext uri="{BB962C8B-B14F-4D97-AF65-F5344CB8AC3E}">
        <p14:creationId xmlns:p14="http://schemas.microsoft.com/office/powerpoint/2010/main" val="391022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Confounding variable example</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dirty="0" smtClean="0"/>
              <a:t>Example 2: The </a:t>
            </a:r>
            <a:r>
              <a:rPr lang="en-US" dirty="0"/>
              <a:t>following data come from a study investigating the relationship between the consumption of caffeinated coffee and </a:t>
            </a:r>
            <a:r>
              <a:rPr lang="en-US" dirty="0" smtClean="0"/>
              <a:t>heart disease among </a:t>
            </a:r>
            <a:r>
              <a:rPr lang="en-US" dirty="0"/>
              <a:t>adult males under the age of 55. The data is listed below</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sz="2200" dirty="0"/>
              <a:t>Smokers			  		Nonsmokers</a:t>
            </a:r>
          </a:p>
          <a:p>
            <a:pPr marL="0" indent="0">
              <a:buNone/>
            </a:pPr>
            <a:r>
              <a:rPr lang="en-US" dirty="0"/>
              <a:t>Is there an association between the coffee drinking and myocardial infarction?</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89046791"/>
              </p:ext>
            </p:extLst>
          </p:nvPr>
        </p:nvGraphicFramePr>
        <p:xfrm>
          <a:off x="381000" y="3276600"/>
          <a:ext cx="3886201" cy="1483360"/>
        </p:xfrm>
        <a:graphic>
          <a:graphicData uri="http://schemas.openxmlformats.org/drawingml/2006/table">
            <a:tbl>
              <a:tblPr firstRow="1" bandRow="1">
                <a:tableStyleId>{5C22544A-7EE6-4342-B048-85BDC9FD1C3A}</a:tableStyleId>
              </a:tblPr>
              <a:tblGrid>
                <a:gridCol w="1605170"/>
                <a:gridCol w="1098274"/>
                <a:gridCol w="1182757"/>
              </a:tblGrid>
              <a:tr h="370840">
                <a:tc rowSpan="2">
                  <a:txBody>
                    <a:bodyPr/>
                    <a:lstStyle/>
                    <a:p>
                      <a:r>
                        <a:rPr lang="en-US" b="0" dirty="0" smtClean="0">
                          <a:solidFill>
                            <a:schemeClr val="tx1"/>
                          </a:solidFill>
                        </a:rPr>
                        <a:t>Coffee consumption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lang="en-US" b="0" dirty="0" smtClean="0">
                          <a:solidFill>
                            <a:schemeClr val="tx1"/>
                          </a:solidFill>
                        </a:rPr>
                        <a:t>Myocardial infarction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Yes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No</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dirty="0" smtClean="0"/>
                        <a:t>Yes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1011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390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dirty="0" smtClean="0"/>
                        <a:t>No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81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77</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205115697"/>
              </p:ext>
            </p:extLst>
          </p:nvPr>
        </p:nvGraphicFramePr>
        <p:xfrm>
          <a:off x="4572000" y="3276600"/>
          <a:ext cx="4114800" cy="1483360"/>
        </p:xfrm>
        <a:graphic>
          <a:graphicData uri="http://schemas.openxmlformats.org/drawingml/2006/table">
            <a:tbl>
              <a:tblPr firstRow="1" bandRow="1">
                <a:tableStyleId>{5C22544A-7EE6-4342-B048-85BDC9FD1C3A}</a:tableStyleId>
              </a:tblPr>
              <a:tblGrid>
                <a:gridCol w="1699591"/>
                <a:gridCol w="1162878"/>
                <a:gridCol w="1252331"/>
              </a:tblGrid>
              <a:tr h="370840">
                <a:tc rowSpan="2">
                  <a:txBody>
                    <a:bodyPr/>
                    <a:lstStyle/>
                    <a:p>
                      <a:r>
                        <a:rPr lang="en-US" b="0" dirty="0" smtClean="0">
                          <a:solidFill>
                            <a:schemeClr val="tx1"/>
                          </a:solidFill>
                        </a:rPr>
                        <a:t>Coffee consumption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chemeClr val="tx1"/>
                          </a:solidFill>
                        </a:rPr>
                        <a:t>Myocardial infarction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Yes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No</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dirty="0" smtClean="0"/>
                        <a:t>Yes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383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365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dirty="0" smtClean="0"/>
                        <a:t>No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100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123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96068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Without considering smoking factor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3657600"/>
                <a:ext cx="8458200" cy="2819400"/>
              </a:xfrm>
            </p:spPr>
            <p:txBody>
              <a:bodyPr>
                <a:normAutofit fontScale="77500" lnSpcReduction="20000"/>
              </a:bodyPr>
              <a:lstStyle/>
              <a:p>
                <a14:m>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a:rPr>
                              <m:t>𝑂𝑅</m:t>
                            </m:r>
                          </m:e>
                        </m:acc>
                      </m:e>
                      <m:sub>
                        <m:r>
                          <a:rPr lang="en-US" b="0" i="1" smtClean="0">
                            <a:latin typeface="Cambria Math"/>
                          </a:rPr>
                          <m:t>𝑠𝑚𝑜𝑘𝑒𝑟</m:t>
                        </m:r>
                      </m:sub>
                    </m:sSub>
                    <m:r>
                      <a:rPr lang="en-US" b="0" i="1" smtClean="0">
                        <a:latin typeface="Cambria Math"/>
                      </a:rPr>
                      <m:t>=2.446</m:t>
                    </m:r>
                  </m:oMath>
                </a14:m>
                <a:r>
                  <a:rPr lang="en-US" b="0" dirty="0" smtClean="0"/>
                  <a:t>; 95% CI [1.766, 3.438]</a:t>
                </a:r>
              </a:p>
              <a:p>
                <a14:m>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a:rPr>
                              <m:t>𝑂𝑅</m:t>
                            </m:r>
                          </m:e>
                        </m:acc>
                      </m:e>
                      <m:sub>
                        <m:r>
                          <a:rPr lang="en-US" b="0" i="1" smtClean="0">
                            <a:latin typeface="Cambria Math"/>
                          </a:rPr>
                          <m:t>𝑛𝑜𝑛𝑠𝑚𝑜𝑘𝑒𝑟</m:t>
                        </m:r>
                      </m:sub>
                    </m:sSub>
                    <m:r>
                      <a:rPr lang="en-US" i="1">
                        <a:latin typeface="Cambria Math"/>
                      </a:rPr>
                      <m:t>=</m:t>
                    </m:r>
                    <m:r>
                      <a:rPr lang="en-US" b="0" i="1" smtClean="0">
                        <a:latin typeface="Cambria Math"/>
                      </a:rPr>
                      <m:t>1.291;</m:t>
                    </m:r>
                  </m:oMath>
                </a14:m>
                <a:r>
                  <a:rPr lang="en-US" dirty="0" smtClean="0"/>
                  <a:t> 95% CI [0.956, 1.743]</a:t>
                </a:r>
              </a:p>
              <a:p>
                <a:r>
                  <a:rPr lang="en-US" dirty="0" smtClean="0"/>
                  <a:t>The odds of developing the disease is significantly  higher for coffee drinkers who are smokers, but not for nonsmokers</a:t>
                </a:r>
                <a:endParaRPr lang="en-US" dirty="0"/>
              </a:p>
              <a:p>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𝑂</m:t>
                        </m:r>
                        <m:sSub>
                          <m:sSubPr>
                            <m:ctrlPr>
                              <a:rPr lang="en-US" b="0" i="1" smtClean="0">
                                <a:latin typeface="Cambria Math" panose="02040503050406030204" pitchFamily="18" charset="0"/>
                              </a:rPr>
                            </m:ctrlPr>
                          </m:sSubPr>
                          <m:e>
                            <m:r>
                              <a:rPr lang="en-US" b="0" i="1" smtClean="0">
                                <a:latin typeface="Cambria Math"/>
                              </a:rPr>
                              <m:t>𝑅</m:t>
                            </m:r>
                          </m:e>
                          <m:sub>
                            <m:r>
                              <a:rPr lang="en-US" b="0" i="1" smtClean="0">
                                <a:latin typeface="Cambria Math"/>
                              </a:rPr>
                              <m:t>𝑜𝑣𝑒𝑟𝑎𝑙𝑙</m:t>
                            </m:r>
                          </m:sub>
                        </m:sSub>
                      </m:e>
                    </m:acc>
                    <m:r>
                      <a:rPr lang="en-US" b="0" i="1" smtClean="0">
                        <a:latin typeface="Cambria Math"/>
                      </a:rPr>
                      <m:t>=2.040</m:t>
                    </m:r>
                  </m:oMath>
                </a14:m>
                <a:r>
                  <a:rPr lang="en-US" dirty="0" smtClean="0"/>
                  <a:t>; 95% CI [1.638, 2.541]</a:t>
                </a:r>
              </a:p>
              <a:p>
                <a:r>
                  <a:rPr lang="en-US" dirty="0" smtClean="0"/>
                  <a:t>If we ignore the confounding variable, smoking, we would make a wrong decision</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3657600"/>
                <a:ext cx="8458200" cy="2819400"/>
              </a:xfrm>
              <a:blipFill rotWithShape="1">
                <a:blip r:embed="rId2"/>
                <a:stretch>
                  <a:fillRect l="-1009" t="-3672" r="-432"/>
                </a:stretch>
              </a:blipFill>
            </p:spPr>
            <p:txBody>
              <a:bodyPr/>
              <a:lstStyle/>
              <a:p>
                <a:r>
                  <a:rPr lang="en-US">
                    <a:noFill/>
                  </a:rPr>
                  <a:t> </a:t>
                </a:r>
              </a:p>
            </p:txBody>
          </p:sp>
        </mc:Fallback>
      </mc:AlternateContent>
      <p:graphicFrame>
        <p:nvGraphicFramePr>
          <p:cNvPr id="4" name="Table 3"/>
          <p:cNvGraphicFramePr>
            <a:graphicFrameLocks noGrp="1"/>
          </p:cNvGraphicFramePr>
          <p:nvPr>
            <p:extLst>
              <p:ext uri="{D42A27DB-BD31-4B8C-83A1-F6EECF244321}">
                <p14:modId xmlns:p14="http://schemas.microsoft.com/office/powerpoint/2010/main" val="1028256938"/>
              </p:ext>
            </p:extLst>
          </p:nvPr>
        </p:nvGraphicFramePr>
        <p:xfrm>
          <a:off x="2209800" y="1600200"/>
          <a:ext cx="4343400" cy="1981200"/>
        </p:xfrm>
        <a:graphic>
          <a:graphicData uri="http://schemas.openxmlformats.org/drawingml/2006/table">
            <a:tbl>
              <a:tblPr firstRow="1" bandRow="1">
                <a:tableStyleId>{5C22544A-7EE6-4342-B048-85BDC9FD1C3A}</a:tableStyleId>
              </a:tblPr>
              <a:tblGrid>
                <a:gridCol w="1794013"/>
                <a:gridCol w="1227483"/>
                <a:gridCol w="1321904"/>
              </a:tblGrid>
              <a:tr h="495300">
                <a:tc rowSpan="2">
                  <a:txBody>
                    <a:bodyPr/>
                    <a:lstStyle/>
                    <a:p>
                      <a:r>
                        <a:rPr lang="en-US" b="0" dirty="0" smtClean="0">
                          <a:solidFill>
                            <a:schemeClr val="tx1"/>
                          </a:solidFill>
                        </a:rPr>
                        <a:t>Coffee consumption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lang="en-US" b="0" dirty="0" smtClean="0">
                          <a:solidFill>
                            <a:schemeClr val="tx1"/>
                          </a:solidFill>
                        </a:rPr>
                        <a:t>Myocardial infarction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530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Yes</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No</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5300">
                <a:tc>
                  <a:txBody>
                    <a:bodyPr/>
                    <a:lstStyle/>
                    <a:p>
                      <a:r>
                        <a:rPr lang="en-US" dirty="0" smtClean="0"/>
                        <a:t>Yes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1394</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755</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5300">
                <a:tc>
                  <a:txBody>
                    <a:bodyPr/>
                    <a:lstStyle/>
                    <a:p>
                      <a:r>
                        <a:rPr lang="en-US" dirty="0" smtClean="0"/>
                        <a:t>No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181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200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593142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Mantel-</a:t>
            </a:r>
            <a:r>
              <a:rPr lang="en-US" dirty="0" err="1" smtClean="0"/>
              <a:t>Haenszel</a:t>
            </a:r>
            <a:r>
              <a:rPr lang="en-US" dirty="0" smtClean="0"/>
              <a:t> test</a:t>
            </a:r>
            <a:endParaRPr lang="en-US" dirty="0"/>
          </a:p>
        </p:txBody>
      </p:sp>
      <p:sp>
        <p:nvSpPr>
          <p:cNvPr id="3" name="Content Placeholder 2"/>
          <p:cNvSpPr>
            <a:spLocks noGrp="1"/>
          </p:cNvSpPr>
          <p:nvPr>
            <p:ph idx="1"/>
          </p:nvPr>
        </p:nvSpPr>
        <p:spPr/>
        <p:txBody>
          <a:bodyPr>
            <a:normAutofit fontScale="85000" lnSpcReduction="20000"/>
          </a:bodyPr>
          <a:lstStyle/>
          <a:p>
            <a:r>
              <a:rPr lang="en-US" dirty="0"/>
              <a:t>S</a:t>
            </a:r>
            <a:r>
              <a:rPr lang="en-US" dirty="0" smtClean="0"/>
              <a:t>teps for </a:t>
            </a:r>
            <a:r>
              <a:rPr lang="en-US" dirty="0"/>
              <a:t>Mantel-</a:t>
            </a:r>
            <a:r>
              <a:rPr lang="en-US" dirty="0" err="1"/>
              <a:t>Haenszel</a:t>
            </a:r>
            <a:r>
              <a:rPr lang="en-US" dirty="0"/>
              <a:t> </a:t>
            </a:r>
            <a:endParaRPr lang="en-US" dirty="0" smtClean="0"/>
          </a:p>
          <a:p>
            <a:pPr lvl="1"/>
            <a:r>
              <a:rPr lang="en-US" dirty="0" smtClean="0"/>
              <a:t>Test of homogeneity of odds ratio: is the confounding factor significant so we have to consider it?</a:t>
            </a:r>
          </a:p>
          <a:p>
            <a:pPr lvl="1"/>
            <a:r>
              <a:rPr lang="en-US" dirty="0" smtClean="0"/>
              <a:t>If the homogeneity assumption is satisfied (p-value&gt;0.05 from the test of homogeneity), that means the confounding factor is not significant. </a:t>
            </a:r>
            <a:r>
              <a:rPr lang="en-US" dirty="0"/>
              <a:t>S</a:t>
            </a:r>
            <a:r>
              <a:rPr lang="en-US" dirty="0" smtClean="0"/>
              <a:t>o we can test on the relationship of the dependent and independent variables</a:t>
            </a:r>
          </a:p>
          <a:p>
            <a:pPr lvl="2"/>
            <a:r>
              <a:rPr lang="en-US" dirty="0" smtClean="0"/>
              <a:t>If the p-value from the Mantel-</a:t>
            </a:r>
            <a:r>
              <a:rPr lang="en-US" dirty="0" err="1" smtClean="0"/>
              <a:t>Haeszel</a:t>
            </a:r>
            <a:r>
              <a:rPr lang="en-US" dirty="0" smtClean="0"/>
              <a:t> test is &lt;0.05, that means there is a significant relationship between the IV and DV</a:t>
            </a:r>
          </a:p>
          <a:p>
            <a:pPr lvl="2"/>
            <a:r>
              <a:rPr lang="en-US" dirty="0" smtClean="0"/>
              <a:t>If the p-value from the Mantel-</a:t>
            </a:r>
            <a:r>
              <a:rPr lang="en-US" dirty="0" err="1" smtClean="0"/>
              <a:t>Haeszel</a:t>
            </a:r>
            <a:r>
              <a:rPr lang="en-US" dirty="0" smtClean="0"/>
              <a:t> test is &gt;0.05, there is no significant relationship between the IV and DV</a:t>
            </a:r>
          </a:p>
          <a:p>
            <a:pPr lvl="1"/>
            <a:r>
              <a:rPr lang="en-US" dirty="0" smtClean="0"/>
              <a:t>If the homogeneity assumption is violated (p-value &lt;0.05) the confounding factor has a significant effects. Need to run separate OR for each table.</a:t>
            </a:r>
            <a:endParaRPr lang="en-US" dirty="0"/>
          </a:p>
        </p:txBody>
      </p:sp>
    </p:spTree>
    <p:extLst>
      <p:ext uri="{BB962C8B-B14F-4D97-AF65-F5344CB8AC3E}">
        <p14:creationId xmlns:p14="http://schemas.microsoft.com/office/powerpoint/2010/main" val="1553038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Mantel-</a:t>
            </a:r>
            <a:r>
              <a:rPr lang="en-US" dirty="0" err="1" smtClean="0"/>
              <a:t>Haenszel</a:t>
            </a:r>
            <a:r>
              <a:rPr lang="en-US" dirty="0" smtClean="0"/>
              <a:t> Estimate of </a:t>
            </a:r>
            <a:br>
              <a:rPr lang="en-US" dirty="0" smtClean="0"/>
            </a:br>
            <a:r>
              <a:rPr lang="en-US" dirty="0" smtClean="0"/>
              <a:t>odds ratio</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534400" cy="4525963"/>
              </a:xfrm>
            </p:spPr>
            <p:txBody>
              <a:bodyPr>
                <a:noAutofit/>
              </a:bodyPr>
              <a:lstStyle/>
              <a:p>
                <a14:m>
                  <m:oMath xmlns:m="http://schemas.openxmlformats.org/officeDocument/2006/math">
                    <m:r>
                      <a:rPr lang="en-US" sz="2000" b="0" i="1" smtClean="0">
                        <a:latin typeface="Cambria Math"/>
                      </a:rPr>
                      <m:t>𝑂</m:t>
                    </m:r>
                    <m:sSub>
                      <m:sSubPr>
                        <m:ctrlPr>
                          <a:rPr lang="en-US" sz="2000" b="0" i="1" smtClean="0">
                            <a:latin typeface="Cambria Math" panose="02040503050406030204" pitchFamily="18" charset="0"/>
                          </a:rPr>
                        </m:ctrlPr>
                      </m:sSubPr>
                      <m:e>
                        <m:r>
                          <a:rPr lang="en-US" sz="2000" b="0" i="1" smtClean="0">
                            <a:latin typeface="Cambria Math"/>
                          </a:rPr>
                          <m:t>𝑅</m:t>
                        </m:r>
                      </m:e>
                      <m:sub>
                        <m:r>
                          <a:rPr lang="en-US" sz="2000" b="0" i="1" smtClean="0">
                            <a:latin typeface="Cambria Math"/>
                          </a:rPr>
                          <m:t>𝑀𝐻</m:t>
                        </m:r>
                      </m:sub>
                    </m:sSub>
                    <m:r>
                      <a:rPr lang="en-US" sz="2000" b="0" i="1" smtClean="0">
                        <a:latin typeface="Cambria Math"/>
                      </a:rPr>
                      <m:t>=</m:t>
                    </m:r>
                    <m:f>
                      <m:fPr>
                        <m:ctrlPr>
                          <a:rPr lang="en-US" sz="2000" b="0" i="1" smtClean="0">
                            <a:latin typeface="Cambria Math" panose="02040503050406030204" pitchFamily="18" charset="0"/>
                          </a:rPr>
                        </m:ctrlPr>
                      </m:fPr>
                      <m:num>
                        <m:nary>
                          <m:naryPr>
                            <m:chr m:val="∑"/>
                            <m:limLoc m:val="subSup"/>
                            <m:ctrlPr>
                              <a:rPr lang="en-US" sz="2000" b="0" i="1" smtClean="0">
                                <a:latin typeface="Cambria Math" panose="02040503050406030204" pitchFamily="18" charset="0"/>
                              </a:rPr>
                            </m:ctrlPr>
                          </m:naryPr>
                          <m:sub>
                            <m:r>
                              <m:rPr>
                                <m:brk m:alnAt="25"/>
                              </m:rPr>
                              <a:rPr lang="en-US" sz="2000" b="0" i="1" smtClean="0">
                                <a:latin typeface="Cambria Math"/>
                              </a:rPr>
                              <m:t>𝑖</m:t>
                            </m:r>
                            <m:r>
                              <a:rPr lang="en-US" sz="2000" b="0" i="1" smtClean="0">
                                <a:latin typeface="Cambria Math"/>
                              </a:rPr>
                              <m:t>=1</m:t>
                            </m:r>
                          </m:sub>
                          <m:sup>
                            <m:r>
                              <a:rPr lang="en-US" sz="2000" b="0" i="1" smtClean="0">
                                <a:latin typeface="Cambria Math"/>
                              </a:rPr>
                              <m:t>𝑘</m:t>
                            </m:r>
                          </m:sup>
                          <m:e>
                            <m:sSub>
                              <m:sSubPr>
                                <m:ctrlPr>
                                  <a:rPr lang="en-US" sz="2000" b="0" i="1" smtClean="0">
                                    <a:latin typeface="Cambria Math" panose="02040503050406030204" pitchFamily="18" charset="0"/>
                                  </a:rPr>
                                </m:ctrlPr>
                              </m:sSubPr>
                              <m:e>
                                <m:r>
                                  <a:rPr lang="en-US" sz="2000" b="0" i="1" smtClean="0">
                                    <a:latin typeface="Cambria Math"/>
                                  </a:rPr>
                                  <m:t>𝑎</m:t>
                                </m:r>
                              </m:e>
                              <m:sub>
                                <m:r>
                                  <a:rPr lang="en-US" sz="2000" b="0" i="1" smtClean="0">
                                    <a:latin typeface="Cambria Math"/>
                                  </a:rPr>
                                  <m:t>𝑖</m:t>
                                </m:r>
                              </m:sub>
                            </m:sSub>
                            <m:sSub>
                              <m:sSubPr>
                                <m:ctrlPr>
                                  <a:rPr lang="en-US" sz="2000" b="0" i="1" smtClean="0">
                                    <a:latin typeface="Cambria Math" panose="02040503050406030204" pitchFamily="18" charset="0"/>
                                  </a:rPr>
                                </m:ctrlPr>
                              </m:sSubPr>
                              <m:e>
                                <m:r>
                                  <a:rPr lang="en-US" sz="2000" b="0" i="1" smtClean="0">
                                    <a:latin typeface="Cambria Math"/>
                                  </a:rPr>
                                  <m:t>𝑑</m:t>
                                </m:r>
                              </m:e>
                              <m:sub>
                                <m:r>
                                  <a:rPr lang="en-US" sz="2000" b="0" i="1" smtClean="0">
                                    <a:latin typeface="Cambria Math"/>
                                  </a:rPr>
                                  <m:t>𝑖</m:t>
                                </m:r>
                              </m:sub>
                            </m:sSub>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𝑛</m:t>
                                </m:r>
                              </m:e>
                              <m:sub>
                                <m:r>
                                  <a:rPr lang="en-US" sz="2000" b="0" i="1" smtClean="0">
                                    <a:latin typeface="Cambria Math"/>
                                  </a:rPr>
                                  <m:t>𝑖</m:t>
                                </m:r>
                              </m:sub>
                            </m:sSub>
                          </m:e>
                        </m:nary>
                      </m:num>
                      <m:den>
                        <m:nary>
                          <m:naryPr>
                            <m:chr m:val="∑"/>
                            <m:limLoc m:val="subSup"/>
                            <m:ctrlPr>
                              <a:rPr lang="en-US" sz="2000" b="0" i="1" smtClean="0">
                                <a:latin typeface="Cambria Math" panose="02040503050406030204" pitchFamily="18" charset="0"/>
                              </a:rPr>
                            </m:ctrlPr>
                          </m:naryPr>
                          <m:sub>
                            <m:r>
                              <m:rPr>
                                <m:brk m:alnAt="25"/>
                              </m:rPr>
                              <a:rPr lang="en-US" sz="2000" b="0" i="1" smtClean="0">
                                <a:latin typeface="Cambria Math"/>
                              </a:rPr>
                              <m:t>𝑖</m:t>
                            </m:r>
                            <m:r>
                              <a:rPr lang="en-US" sz="2000" b="0" i="1" smtClean="0">
                                <a:latin typeface="Cambria Math"/>
                              </a:rPr>
                              <m:t>=1</m:t>
                            </m:r>
                          </m:sub>
                          <m:sup>
                            <m:r>
                              <a:rPr lang="en-US" sz="2000" b="0" i="1" smtClean="0">
                                <a:latin typeface="Cambria Math"/>
                              </a:rPr>
                              <m:t>𝑘</m:t>
                            </m:r>
                          </m:sup>
                          <m:e>
                            <m:sSub>
                              <m:sSubPr>
                                <m:ctrlPr>
                                  <a:rPr lang="en-US" sz="2000" b="0" i="1" smtClean="0">
                                    <a:latin typeface="Cambria Math" panose="02040503050406030204" pitchFamily="18" charset="0"/>
                                  </a:rPr>
                                </m:ctrlPr>
                              </m:sSubPr>
                              <m:e>
                                <m:r>
                                  <a:rPr lang="en-US" sz="2000" b="0" i="1" smtClean="0">
                                    <a:latin typeface="Cambria Math"/>
                                  </a:rPr>
                                  <m:t>𝑏</m:t>
                                </m:r>
                              </m:e>
                              <m:sub>
                                <m:r>
                                  <a:rPr lang="en-US" sz="2000" b="0" i="1" smtClean="0">
                                    <a:latin typeface="Cambria Math"/>
                                  </a:rPr>
                                  <m:t>𝑖</m:t>
                                </m:r>
                              </m:sub>
                            </m:sSub>
                            <m:sSub>
                              <m:sSubPr>
                                <m:ctrlPr>
                                  <a:rPr lang="en-US" sz="2000" b="0" i="1" smtClean="0">
                                    <a:latin typeface="Cambria Math" panose="02040503050406030204" pitchFamily="18" charset="0"/>
                                  </a:rPr>
                                </m:ctrlPr>
                              </m:sSubPr>
                              <m:e>
                                <m:r>
                                  <a:rPr lang="en-US" sz="2000" b="0" i="1" smtClean="0">
                                    <a:latin typeface="Cambria Math"/>
                                  </a:rPr>
                                  <m:t>𝑐</m:t>
                                </m:r>
                              </m:e>
                              <m:sub>
                                <m:r>
                                  <a:rPr lang="en-US" sz="2000" b="0" i="1" smtClean="0">
                                    <a:latin typeface="Cambria Math"/>
                                  </a:rPr>
                                  <m:t>𝑖</m:t>
                                </m:r>
                              </m:sub>
                            </m:sSub>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𝑛</m:t>
                                </m:r>
                              </m:e>
                              <m:sub>
                                <m:r>
                                  <a:rPr lang="en-US" sz="2000" b="0" i="1" smtClean="0">
                                    <a:latin typeface="Cambria Math"/>
                                  </a:rPr>
                                  <m:t>𝑖</m:t>
                                </m:r>
                              </m:sub>
                            </m:sSub>
                          </m:e>
                        </m:nary>
                      </m:den>
                    </m:f>
                  </m:oMath>
                </a14:m>
                <a:r>
                  <a:rPr lang="en-US" sz="2000" dirty="0" smtClean="0"/>
                  <a:t>, </a:t>
                </a:r>
                <a14:m>
                  <m:oMath xmlns:m="http://schemas.openxmlformats.org/officeDocument/2006/math">
                    <m:sSub>
                      <m:sSubPr>
                        <m:ctrlPr>
                          <a:rPr lang="en-US" sz="2000" b="0" i="1" dirty="0" smtClean="0">
                            <a:latin typeface="Cambria Math" panose="02040503050406030204" pitchFamily="18" charset="0"/>
                          </a:rPr>
                        </m:ctrlPr>
                      </m:sSubPr>
                      <m:e>
                        <m:r>
                          <a:rPr lang="en-US" sz="2000" b="0" i="1" dirty="0" smtClean="0">
                            <a:latin typeface="Cambria Math"/>
                          </a:rPr>
                          <m:t>𝑛</m:t>
                        </m:r>
                      </m:e>
                      <m:sub>
                        <m:r>
                          <a:rPr lang="en-US" sz="2000" b="0" i="1" dirty="0" smtClean="0">
                            <a:latin typeface="Cambria Math"/>
                          </a:rPr>
                          <m:t>𝑖</m:t>
                        </m:r>
                      </m:sub>
                    </m:sSub>
                  </m:oMath>
                </a14:m>
                <a:r>
                  <a:rPr lang="en-US" sz="2000" dirty="0" smtClean="0"/>
                  <a:t> is the row total</a:t>
                </a:r>
              </a:p>
              <a:p>
                <a:r>
                  <a:rPr lang="en-US" sz="2000" dirty="0" smtClean="0"/>
                  <a:t>Test statistic of Mantel-</a:t>
                </a:r>
                <a:r>
                  <a:rPr lang="en-US" sz="2000" dirty="0" err="1" smtClean="0"/>
                  <a:t>Haenszel</a:t>
                </a:r>
                <a:r>
                  <a:rPr lang="en-US" sz="2000" dirty="0" smtClean="0"/>
                  <a:t>:</a:t>
                </a:r>
              </a:p>
              <a:p>
                <a:pPr marL="0" indent="0">
                  <a:buNone/>
                </a:pP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a:rPr>
                          <m:t>𝐻</m:t>
                        </m:r>
                      </m:e>
                      <m:sub>
                        <m:r>
                          <a:rPr lang="en-US" sz="2000" b="0" i="1" smtClean="0">
                            <a:latin typeface="Cambria Math"/>
                          </a:rPr>
                          <m:t>0</m:t>
                        </m:r>
                      </m:sub>
                    </m:sSub>
                    <m:r>
                      <a:rPr lang="en-US" sz="2000" b="0" i="1" smtClean="0">
                        <a:latin typeface="Cambria Math"/>
                      </a:rPr>
                      <m:t>:</m:t>
                    </m:r>
                    <m:r>
                      <a:rPr lang="en-US" sz="2000" b="0" i="1" smtClean="0">
                        <a:latin typeface="Cambria Math"/>
                      </a:rPr>
                      <m:t>𝑂</m:t>
                    </m:r>
                    <m:sSub>
                      <m:sSubPr>
                        <m:ctrlPr>
                          <a:rPr lang="en-US" sz="2000" b="0" i="1" smtClean="0">
                            <a:latin typeface="Cambria Math" panose="02040503050406030204" pitchFamily="18" charset="0"/>
                          </a:rPr>
                        </m:ctrlPr>
                      </m:sSubPr>
                      <m:e>
                        <m:r>
                          <a:rPr lang="en-US" sz="2000" b="0" i="1" smtClean="0">
                            <a:latin typeface="Cambria Math"/>
                          </a:rPr>
                          <m:t>𝑅</m:t>
                        </m:r>
                      </m:e>
                      <m:sub>
                        <m:r>
                          <a:rPr lang="en-US" sz="2000" b="0" i="1" smtClean="0">
                            <a:latin typeface="Cambria Math"/>
                          </a:rPr>
                          <m:t>𝑀𝐻</m:t>
                        </m:r>
                      </m:sub>
                    </m:sSub>
                    <m:r>
                      <a:rPr lang="en-US" sz="2000" b="0" i="1" smtClean="0">
                        <a:latin typeface="Cambria Math"/>
                      </a:rPr>
                      <m:t>=1</m:t>
                    </m:r>
                  </m:oMath>
                </a14:m>
                <a:r>
                  <a:rPr lang="en-US" sz="2000" b="0" dirty="0" smtClean="0"/>
                  <a:t> (there is no significant relationship between the IV and DV)</a:t>
                </a:r>
              </a:p>
              <a:p>
                <a:pPr marL="0" indent="0">
                  <a:buNone/>
                </a:pP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a:rPr>
                          <m:t>𝐻</m:t>
                        </m:r>
                      </m:e>
                      <m:sub>
                        <m:r>
                          <a:rPr lang="en-US" sz="2000" b="0" i="1" smtClean="0">
                            <a:latin typeface="Cambria Math"/>
                          </a:rPr>
                          <m:t>𝑎</m:t>
                        </m:r>
                      </m:sub>
                    </m:sSub>
                    <m:r>
                      <a:rPr lang="en-US" sz="2000" b="0" i="1" smtClean="0">
                        <a:latin typeface="Cambria Math"/>
                      </a:rPr>
                      <m:t>:</m:t>
                    </m:r>
                    <m:r>
                      <a:rPr lang="en-US" sz="2000" b="0" i="1" smtClean="0">
                        <a:latin typeface="Cambria Math"/>
                      </a:rPr>
                      <m:t>𝑂</m:t>
                    </m:r>
                    <m:sSub>
                      <m:sSubPr>
                        <m:ctrlPr>
                          <a:rPr lang="en-US" sz="2000" b="0" i="1" smtClean="0">
                            <a:latin typeface="Cambria Math" panose="02040503050406030204" pitchFamily="18" charset="0"/>
                          </a:rPr>
                        </m:ctrlPr>
                      </m:sSubPr>
                      <m:e>
                        <m:r>
                          <a:rPr lang="en-US" sz="2000" b="0" i="1" smtClean="0">
                            <a:latin typeface="Cambria Math"/>
                          </a:rPr>
                          <m:t>𝑅</m:t>
                        </m:r>
                      </m:e>
                      <m:sub>
                        <m:r>
                          <a:rPr lang="en-US" sz="2000" b="0" i="1" smtClean="0">
                            <a:latin typeface="Cambria Math"/>
                          </a:rPr>
                          <m:t>𝑀𝐻</m:t>
                        </m:r>
                      </m:sub>
                    </m:sSub>
                    <m:r>
                      <a:rPr lang="en-US" sz="2000" b="0" i="1" smtClean="0">
                        <a:latin typeface="Cambria Math"/>
                      </a:rPr>
                      <m:t>≠1</m:t>
                    </m:r>
                  </m:oMath>
                </a14:m>
                <a:r>
                  <a:rPr lang="en-US" sz="2000" dirty="0" smtClean="0"/>
                  <a:t> (there is  a significant relationship between the IV and DV)</a:t>
                </a:r>
              </a:p>
              <a:p>
                <a:pPr marL="0" indent="0">
                  <a:buNone/>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a:rPr>
                            <m:t>𝜒</m:t>
                          </m:r>
                        </m:e>
                        <m:sup>
                          <m:r>
                            <a:rPr lang="en-US" sz="2000" b="0" i="1" smtClean="0">
                              <a:latin typeface="Cambria Math"/>
                            </a:rPr>
                            <m:t>2</m:t>
                          </m:r>
                        </m:sup>
                      </m:sSup>
                      <m:r>
                        <a:rPr lang="en-US" sz="2000" b="0" i="1" smtClean="0">
                          <a:latin typeface="Cambria Math"/>
                        </a:rPr>
                        <m:t>=</m:t>
                      </m:r>
                      <m:f>
                        <m:fPr>
                          <m:ctrlPr>
                            <a:rPr lang="en-US" sz="2000" b="0" i="1" smtClean="0">
                              <a:latin typeface="Cambria Math" panose="02040503050406030204" pitchFamily="18" charset="0"/>
                            </a:rPr>
                          </m:ctrlPr>
                        </m:fPr>
                        <m:num>
                          <m:sSup>
                            <m:sSupPr>
                              <m:ctrlPr>
                                <a:rPr lang="en-US" sz="2000" b="0" i="1" smtClean="0">
                                  <a:latin typeface="Cambria Math" panose="02040503050406030204" pitchFamily="18" charset="0"/>
                                </a:rPr>
                              </m:ctrlPr>
                            </m:sSupPr>
                            <m:e>
                              <m:d>
                                <m:dPr>
                                  <m:ctrlPr>
                                    <a:rPr lang="en-US" sz="2000" b="0" i="1" smtClean="0">
                                      <a:latin typeface="Cambria Math" panose="02040503050406030204" pitchFamily="18" charset="0"/>
                                    </a:rPr>
                                  </m:ctrlPr>
                                </m:dPr>
                                <m:e>
                                  <m:d>
                                    <m:dPr>
                                      <m:begChr m:val="|"/>
                                      <m:endChr m:val="|"/>
                                      <m:ctrlPr>
                                        <a:rPr lang="en-US" sz="2000" b="0" i="1" smtClean="0">
                                          <a:latin typeface="Cambria Math" panose="02040503050406030204" pitchFamily="18" charset="0"/>
                                        </a:rPr>
                                      </m:ctrlPr>
                                    </m:dPr>
                                    <m:e>
                                      <m:r>
                                        <a:rPr lang="en-US" sz="2000" b="0" i="1" smtClean="0">
                                          <a:latin typeface="Cambria Math"/>
                                        </a:rPr>
                                        <m:t>𝑂</m:t>
                                      </m:r>
                                      <m:r>
                                        <a:rPr lang="en-US" sz="2000" b="0" i="1" smtClean="0">
                                          <a:latin typeface="Cambria Math"/>
                                        </a:rPr>
                                        <m:t>−</m:t>
                                      </m:r>
                                      <m:r>
                                        <a:rPr lang="en-US" sz="2000" b="0" i="1" smtClean="0">
                                          <a:latin typeface="Cambria Math"/>
                                        </a:rPr>
                                        <m:t>𝐸</m:t>
                                      </m:r>
                                    </m:e>
                                  </m:d>
                                  <m:r>
                                    <a:rPr lang="en-US" sz="2000" b="0" i="1" smtClean="0">
                                      <a:latin typeface="Cambria Math"/>
                                    </a:rPr>
                                    <m:t>−0.5</m:t>
                                  </m:r>
                                </m:e>
                              </m:d>
                            </m:e>
                            <m:sup>
                              <m:r>
                                <a:rPr lang="en-US" sz="2000" b="0" i="1" smtClean="0">
                                  <a:latin typeface="Cambria Math"/>
                                </a:rPr>
                                <m:t>2</m:t>
                              </m:r>
                            </m:sup>
                          </m:sSup>
                        </m:num>
                        <m:den>
                          <m:r>
                            <a:rPr lang="en-US" sz="2000" b="0" i="1" smtClean="0">
                              <a:latin typeface="Cambria Math"/>
                            </a:rPr>
                            <m:t>𝑉</m:t>
                          </m:r>
                        </m:den>
                      </m:f>
                    </m:oMath>
                  </m:oMathPara>
                </a14:m>
                <a:endParaRPr lang="en-US" sz="2000" dirty="0" smtClean="0"/>
              </a:p>
              <a:p>
                <a:pPr marL="0" indent="0">
                  <a:buNone/>
                </a:pPr>
                <a:r>
                  <a:rPr lang="en-US" sz="2000" dirty="0" smtClean="0"/>
                  <a:t>Where </a:t>
                </a:r>
                <a14:m>
                  <m:oMath xmlns:m="http://schemas.openxmlformats.org/officeDocument/2006/math">
                    <m:r>
                      <a:rPr lang="en-US" sz="2000" b="0" i="1" smtClean="0">
                        <a:latin typeface="Cambria Math"/>
                      </a:rPr>
                      <m:t>𝑂</m:t>
                    </m:r>
                    <m:r>
                      <a:rPr lang="en-US" sz="2000" b="0" i="1" smtClean="0">
                        <a:latin typeface="Cambria Math"/>
                      </a:rPr>
                      <m:t>=</m:t>
                    </m:r>
                    <m:nary>
                      <m:naryPr>
                        <m:chr m:val="∑"/>
                        <m:ctrlPr>
                          <a:rPr lang="en-US" sz="2000" b="0" i="1" smtClean="0">
                            <a:latin typeface="Cambria Math" panose="02040503050406030204" pitchFamily="18" charset="0"/>
                          </a:rPr>
                        </m:ctrlPr>
                      </m:naryPr>
                      <m:sub>
                        <m:r>
                          <m:rPr>
                            <m:brk m:alnAt="23"/>
                          </m:rPr>
                          <a:rPr lang="en-US" sz="2000" b="0" i="1" smtClean="0">
                            <a:latin typeface="Cambria Math"/>
                          </a:rPr>
                          <m:t>𝑖</m:t>
                        </m:r>
                        <m:r>
                          <a:rPr lang="en-US" sz="2000" b="0" i="1" smtClean="0">
                            <a:latin typeface="Cambria Math"/>
                          </a:rPr>
                          <m:t>=1</m:t>
                        </m:r>
                      </m:sub>
                      <m:sup>
                        <m:r>
                          <a:rPr lang="en-US" sz="2000" b="0" i="1" smtClean="0">
                            <a:latin typeface="Cambria Math"/>
                          </a:rPr>
                          <m:t>𝑘</m:t>
                        </m:r>
                      </m:sup>
                      <m:e>
                        <m:sSub>
                          <m:sSubPr>
                            <m:ctrlPr>
                              <a:rPr lang="en-US" sz="2000" b="0" i="1" smtClean="0">
                                <a:latin typeface="Cambria Math" panose="02040503050406030204" pitchFamily="18" charset="0"/>
                              </a:rPr>
                            </m:ctrlPr>
                          </m:sSubPr>
                          <m:e>
                            <m:r>
                              <a:rPr lang="en-US" sz="2000" b="0" i="1" smtClean="0">
                                <a:latin typeface="Cambria Math"/>
                              </a:rPr>
                              <m:t>𝑎</m:t>
                            </m:r>
                          </m:e>
                          <m:sub>
                            <m:r>
                              <a:rPr lang="en-US" sz="2000" b="0" i="1" smtClean="0">
                                <a:latin typeface="Cambria Math"/>
                              </a:rPr>
                              <m:t>𝑖</m:t>
                            </m:r>
                          </m:sub>
                        </m:sSub>
                      </m:e>
                    </m:nary>
                    <m:r>
                      <a:rPr lang="en-US" sz="2000" b="0" i="1" smtClean="0">
                        <a:latin typeface="Cambria Math"/>
                      </a:rPr>
                      <m:t>, </m:t>
                    </m:r>
                    <m:r>
                      <a:rPr lang="en-US" sz="2000" b="0" i="1" smtClean="0">
                        <a:latin typeface="Cambria Math"/>
                      </a:rPr>
                      <m:t>𝐸</m:t>
                    </m:r>
                    <m:r>
                      <a:rPr lang="en-US" sz="2000" b="0" i="1" smtClean="0">
                        <a:latin typeface="Cambria Math"/>
                      </a:rPr>
                      <m:t>=</m:t>
                    </m:r>
                    <m:nary>
                      <m:naryPr>
                        <m:chr m:val="∑"/>
                        <m:limLoc m:val="subSup"/>
                        <m:ctrlPr>
                          <a:rPr lang="en-US" sz="2000" b="0" i="1" smtClean="0">
                            <a:latin typeface="Cambria Math" panose="02040503050406030204" pitchFamily="18" charset="0"/>
                          </a:rPr>
                        </m:ctrlPr>
                      </m:naryPr>
                      <m:sub>
                        <m:r>
                          <m:rPr>
                            <m:brk m:alnAt="25"/>
                          </m:rPr>
                          <a:rPr lang="en-US" sz="2000" b="0" i="1" smtClean="0">
                            <a:latin typeface="Cambria Math"/>
                          </a:rPr>
                          <m:t>𝑖</m:t>
                        </m:r>
                        <m:r>
                          <a:rPr lang="en-US" sz="2000" b="0" i="1" smtClean="0">
                            <a:latin typeface="Cambria Math"/>
                          </a:rPr>
                          <m:t>=1</m:t>
                        </m:r>
                      </m:sub>
                      <m:sup>
                        <m:r>
                          <a:rPr lang="en-US" sz="2000" b="0" i="1" smtClean="0">
                            <a:latin typeface="Cambria Math"/>
                          </a:rPr>
                          <m:t>𝑘</m:t>
                        </m:r>
                      </m:sup>
                      <m:e>
                        <m:f>
                          <m:fPr>
                            <m:ctrlPr>
                              <a:rPr lang="en-US" sz="2000" b="0" i="1" smtClean="0">
                                <a:latin typeface="Cambria Math" panose="02040503050406030204" pitchFamily="18" charset="0"/>
                              </a:rPr>
                            </m:ctrlPr>
                          </m:fPr>
                          <m:num>
                            <m:d>
                              <m:dPr>
                                <m:ctrlPr>
                                  <a:rPr lang="en-US" sz="2000" b="0" i="1" smtClean="0">
                                    <a:latin typeface="Cambria Math" panose="02040503050406030204" pitchFamily="18" charset="0"/>
                                  </a:rPr>
                                </m:ctrlPr>
                              </m:dPr>
                              <m:e>
                                <m:sSub>
                                  <m:sSubPr>
                                    <m:ctrlPr>
                                      <a:rPr lang="en-US" sz="2000" b="0" i="1" smtClean="0">
                                        <a:latin typeface="Cambria Math" panose="02040503050406030204" pitchFamily="18" charset="0"/>
                                      </a:rPr>
                                    </m:ctrlPr>
                                  </m:sSubPr>
                                  <m:e>
                                    <m:r>
                                      <a:rPr lang="en-US" sz="2000" b="0" i="1" smtClean="0">
                                        <a:latin typeface="Cambria Math"/>
                                      </a:rPr>
                                      <m:t>𝑎</m:t>
                                    </m:r>
                                  </m:e>
                                  <m:sub>
                                    <m:r>
                                      <a:rPr lang="en-US" sz="2000" b="0" i="1" smtClean="0">
                                        <a:latin typeface="Cambria Math"/>
                                      </a:rPr>
                                      <m:t>𝑖</m:t>
                                    </m:r>
                                  </m:sub>
                                </m:sSub>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𝑏</m:t>
                                    </m:r>
                                  </m:e>
                                  <m:sub>
                                    <m:r>
                                      <a:rPr lang="en-US" sz="2000" b="0" i="1" smtClean="0">
                                        <a:latin typeface="Cambria Math"/>
                                      </a:rPr>
                                      <m:t>𝑖</m:t>
                                    </m:r>
                                  </m:sub>
                                </m:sSub>
                              </m:e>
                            </m:d>
                            <m:d>
                              <m:dPr>
                                <m:ctrlPr>
                                  <a:rPr lang="en-US" sz="2000" b="0" i="1" smtClean="0">
                                    <a:latin typeface="Cambria Math" panose="02040503050406030204" pitchFamily="18" charset="0"/>
                                  </a:rPr>
                                </m:ctrlPr>
                              </m:dPr>
                              <m:e>
                                <m:sSub>
                                  <m:sSubPr>
                                    <m:ctrlPr>
                                      <a:rPr lang="en-US" sz="2000" b="0" i="1" smtClean="0">
                                        <a:latin typeface="Cambria Math" panose="02040503050406030204" pitchFamily="18" charset="0"/>
                                      </a:rPr>
                                    </m:ctrlPr>
                                  </m:sSubPr>
                                  <m:e>
                                    <m:r>
                                      <a:rPr lang="en-US" sz="2000" b="0" i="1" smtClean="0">
                                        <a:latin typeface="Cambria Math"/>
                                      </a:rPr>
                                      <m:t>𝑎</m:t>
                                    </m:r>
                                  </m:e>
                                  <m:sub>
                                    <m:r>
                                      <a:rPr lang="en-US" sz="2000" b="0" i="1" smtClean="0">
                                        <a:latin typeface="Cambria Math"/>
                                      </a:rPr>
                                      <m:t>𝑖</m:t>
                                    </m:r>
                                  </m:sub>
                                </m:sSub>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𝑐</m:t>
                                    </m:r>
                                  </m:e>
                                  <m:sub>
                                    <m:r>
                                      <a:rPr lang="en-US" sz="2000" b="0" i="1" smtClean="0">
                                        <a:latin typeface="Cambria Math"/>
                                      </a:rPr>
                                      <m:t>𝑖</m:t>
                                    </m:r>
                                  </m:sub>
                                </m:sSub>
                              </m:e>
                            </m:d>
                          </m:num>
                          <m:den>
                            <m:sSub>
                              <m:sSubPr>
                                <m:ctrlPr>
                                  <a:rPr lang="en-US" sz="2000" b="0" i="1" smtClean="0">
                                    <a:latin typeface="Cambria Math" panose="02040503050406030204" pitchFamily="18" charset="0"/>
                                  </a:rPr>
                                </m:ctrlPr>
                              </m:sSubPr>
                              <m:e>
                                <m:r>
                                  <a:rPr lang="en-US" sz="2000" b="0" i="1" smtClean="0">
                                    <a:latin typeface="Cambria Math"/>
                                  </a:rPr>
                                  <m:t>𝑛</m:t>
                                </m:r>
                              </m:e>
                              <m:sub>
                                <m:r>
                                  <a:rPr lang="en-US" sz="2000" b="0" i="1" smtClean="0">
                                    <a:latin typeface="Cambria Math"/>
                                  </a:rPr>
                                  <m:t>𝑖</m:t>
                                </m:r>
                              </m:sub>
                            </m:sSub>
                          </m:den>
                        </m:f>
                      </m:e>
                    </m:nary>
                  </m:oMath>
                </a14:m>
                <a:r>
                  <a:rPr lang="en-US" sz="2000" dirty="0" smtClean="0"/>
                  <a:t>, </a:t>
                </a:r>
                <a14:m>
                  <m:oMath xmlns:m="http://schemas.openxmlformats.org/officeDocument/2006/math">
                    <m:r>
                      <a:rPr lang="en-US" sz="2000" b="0" i="1" dirty="0" smtClean="0">
                        <a:latin typeface="Cambria Math"/>
                      </a:rPr>
                      <m:t>𝑉</m:t>
                    </m:r>
                    <m:r>
                      <a:rPr lang="en-US" sz="2000" b="0" i="1" dirty="0" smtClean="0">
                        <a:latin typeface="Cambria Math" panose="02040503050406030204" pitchFamily="18" charset="0"/>
                      </a:rPr>
                      <m:t>=</m:t>
                    </m:r>
                    <m:nary>
                      <m:naryPr>
                        <m:chr m:val="∑"/>
                        <m:limLoc m:val="subSup"/>
                        <m:ctrlPr>
                          <a:rPr lang="en-US" sz="2000" b="0" i="1" dirty="0" smtClean="0">
                            <a:latin typeface="Cambria Math" panose="02040503050406030204" pitchFamily="18" charset="0"/>
                          </a:rPr>
                        </m:ctrlPr>
                      </m:naryPr>
                      <m:sub>
                        <m:r>
                          <m:rPr>
                            <m:brk m:alnAt="25"/>
                          </m:rPr>
                          <a:rPr lang="en-US" sz="2000" b="0" i="1" dirty="0" smtClean="0">
                            <a:latin typeface="Cambria Math"/>
                          </a:rPr>
                          <m:t>𝑖</m:t>
                        </m:r>
                        <m:r>
                          <a:rPr lang="en-US" sz="2000" b="0" i="1" dirty="0" smtClean="0">
                            <a:latin typeface="Cambria Math"/>
                          </a:rPr>
                          <m:t>=1</m:t>
                        </m:r>
                      </m:sub>
                      <m:sup>
                        <m:r>
                          <a:rPr lang="en-US" sz="2000" b="0" i="1" dirty="0" smtClean="0">
                            <a:latin typeface="Cambria Math"/>
                          </a:rPr>
                          <m:t>𝑘</m:t>
                        </m:r>
                      </m:sup>
                      <m:e>
                        <m:f>
                          <m:fPr>
                            <m:ctrlPr>
                              <a:rPr lang="en-US" sz="2000" b="0" i="1" dirty="0" smtClean="0">
                                <a:latin typeface="Cambria Math" panose="02040503050406030204" pitchFamily="18" charset="0"/>
                              </a:rPr>
                            </m:ctrlPr>
                          </m:fPr>
                          <m:num>
                            <m:d>
                              <m:dPr>
                                <m:ctrlPr>
                                  <a:rPr lang="en-US" sz="2000" b="0" i="1" dirty="0" smtClean="0">
                                    <a:latin typeface="Cambria Math" panose="02040503050406030204" pitchFamily="18" charset="0"/>
                                  </a:rPr>
                                </m:ctrlPr>
                              </m:dPr>
                              <m:e>
                                <m:sSub>
                                  <m:sSubPr>
                                    <m:ctrlPr>
                                      <a:rPr lang="en-US" sz="2000" b="0" i="1" dirty="0" smtClean="0">
                                        <a:latin typeface="Cambria Math" panose="02040503050406030204" pitchFamily="18" charset="0"/>
                                      </a:rPr>
                                    </m:ctrlPr>
                                  </m:sSubPr>
                                  <m:e>
                                    <m:r>
                                      <a:rPr lang="en-US" sz="2000" b="0" i="1" dirty="0" smtClean="0">
                                        <a:latin typeface="Cambria Math"/>
                                      </a:rPr>
                                      <m:t>𝑎</m:t>
                                    </m:r>
                                  </m:e>
                                  <m:sub>
                                    <m:r>
                                      <a:rPr lang="en-US" sz="2000" b="0" i="1" dirty="0" smtClean="0">
                                        <a:latin typeface="Cambria Math"/>
                                      </a:rPr>
                                      <m:t>𝑖</m:t>
                                    </m:r>
                                  </m:sub>
                                </m:sSub>
                                <m:r>
                                  <a:rPr lang="en-US" sz="2000" b="0" i="1" dirty="0" smtClean="0">
                                    <a:latin typeface="Cambria Math"/>
                                  </a:rPr>
                                  <m:t>+</m:t>
                                </m:r>
                                <m:sSub>
                                  <m:sSubPr>
                                    <m:ctrlPr>
                                      <a:rPr lang="en-US" sz="2000" b="0" i="1" dirty="0" smtClean="0">
                                        <a:latin typeface="Cambria Math" panose="02040503050406030204" pitchFamily="18" charset="0"/>
                                      </a:rPr>
                                    </m:ctrlPr>
                                  </m:sSubPr>
                                  <m:e>
                                    <m:r>
                                      <a:rPr lang="en-US" sz="2000" b="0" i="1" dirty="0" smtClean="0">
                                        <a:latin typeface="Cambria Math"/>
                                      </a:rPr>
                                      <m:t>𝑏</m:t>
                                    </m:r>
                                  </m:e>
                                  <m:sub>
                                    <m:r>
                                      <a:rPr lang="en-US" sz="2000" b="0" i="1" dirty="0" smtClean="0">
                                        <a:latin typeface="Cambria Math"/>
                                      </a:rPr>
                                      <m:t>𝑖</m:t>
                                    </m:r>
                                  </m:sub>
                                </m:sSub>
                              </m:e>
                            </m:d>
                            <m:d>
                              <m:dPr>
                                <m:ctrlPr>
                                  <a:rPr lang="en-US" sz="2000" b="0" i="1" dirty="0" smtClean="0">
                                    <a:latin typeface="Cambria Math" panose="02040503050406030204" pitchFamily="18" charset="0"/>
                                  </a:rPr>
                                </m:ctrlPr>
                              </m:dPr>
                              <m:e>
                                <m:sSub>
                                  <m:sSubPr>
                                    <m:ctrlPr>
                                      <a:rPr lang="en-US" sz="2000" b="0" i="1" dirty="0" smtClean="0">
                                        <a:latin typeface="Cambria Math" panose="02040503050406030204" pitchFamily="18" charset="0"/>
                                      </a:rPr>
                                    </m:ctrlPr>
                                  </m:sSubPr>
                                  <m:e>
                                    <m:r>
                                      <a:rPr lang="en-US" sz="2000" b="0" i="1" dirty="0" smtClean="0">
                                        <a:latin typeface="Cambria Math"/>
                                      </a:rPr>
                                      <m:t>𝑐</m:t>
                                    </m:r>
                                  </m:e>
                                  <m:sub>
                                    <m:r>
                                      <a:rPr lang="en-US" sz="2000" b="0" i="1" dirty="0" smtClean="0">
                                        <a:latin typeface="Cambria Math"/>
                                      </a:rPr>
                                      <m:t>𝑖</m:t>
                                    </m:r>
                                  </m:sub>
                                </m:sSub>
                                <m:r>
                                  <a:rPr lang="en-US" sz="2000" b="0" i="1" dirty="0" smtClean="0">
                                    <a:latin typeface="Cambria Math"/>
                                  </a:rPr>
                                  <m:t>+</m:t>
                                </m:r>
                                <m:sSub>
                                  <m:sSubPr>
                                    <m:ctrlPr>
                                      <a:rPr lang="en-US" sz="2000" b="0" i="1" dirty="0" smtClean="0">
                                        <a:latin typeface="Cambria Math" panose="02040503050406030204" pitchFamily="18" charset="0"/>
                                      </a:rPr>
                                    </m:ctrlPr>
                                  </m:sSubPr>
                                  <m:e>
                                    <m:r>
                                      <a:rPr lang="en-US" sz="2000" b="0" i="1" dirty="0" smtClean="0">
                                        <a:latin typeface="Cambria Math"/>
                                      </a:rPr>
                                      <m:t>𝑑</m:t>
                                    </m:r>
                                  </m:e>
                                  <m:sub>
                                    <m:r>
                                      <a:rPr lang="en-US" sz="2000" b="0" i="1" dirty="0" smtClean="0">
                                        <a:latin typeface="Cambria Math"/>
                                      </a:rPr>
                                      <m:t>𝑖</m:t>
                                    </m:r>
                                  </m:sub>
                                </m:sSub>
                              </m:e>
                            </m:d>
                            <m:d>
                              <m:dPr>
                                <m:ctrlPr>
                                  <a:rPr lang="en-US" sz="2000" b="0" i="1" dirty="0" smtClean="0">
                                    <a:latin typeface="Cambria Math" panose="02040503050406030204" pitchFamily="18" charset="0"/>
                                  </a:rPr>
                                </m:ctrlPr>
                              </m:dPr>
                              <m:e>
                                <m:sSub>
                                  <m:sSubPr>
                                    <m:ctrlPr>
                                      <a:rPr lang="en-US" sz="2000" b="0" i="1" dirty="0" smtClean="0">
                                        <a:latin typeface="Cambria Math" panose="02040503050406030204" pitchFamily="18" charset="0"/>
                                      </a:rPr>
                                    </m:ctrlPr>
                                  </m:sSubPr>
                                  <m:e>
                                    <m:r>
                                      <a:rPr lang="en-US" sz="2000" b="0" i="1" dirty="0" smtClean="0">
                                        <a:latin typeface="Cambria Math"/>
                                      </a:rPr>
                                      <m:t>𝑎</m:t>
                                    </m:r>
                                  </m:e>
                                  <m:sub>
                                    <m:r>
                                      <a:rPr lang="en-US" sz="2000" b="0" i="1" dirty="0" smtClean="0">
                                        <a:latin typeface="Cambria Math"/>
                                      </a:rPr>
                                      <m:t>𝑖</m:t>
                                    </m:r>
                                  </m:sub>
                                </m:sSub>
                                <m:r>
                                  <a:rPr lang="en-US" sz="2000" b="0" i="1" dirty="0" smtClean="0">
                                    <a:latin typeface="Cambria Math"/>
                                  </a:rPr>
                                  <m:t>+</m:t>
                                </m:r>
                                <m:sSub>
                                  <m:sSubPr>
                                    <m:ctrlPr>
                                      <a:rPr lang="en-US" sz="2000" b="0" i="1" dirty="0" smtClean="0">
                                        <a:latin typeface="Cambria Math" panose="02040503050406030204" pitchFamily="18" charset="0"/>
                                      </a:rPr>
                                    </m:ctrlPr>
                                  </m:sSubPr>
                                  <m:e>
                                    <m:r>
                                      <a:rPr lang="en-US" sz="2000" b="0" i="1" dirty="0" smtClean="0">
                                        <a:latin typeface="Cambria Math"/>
                                      </a:rPr>
                                      <m:t>𝑐</m:t>
                                    </m:r>
                                  </m:e>
                                  <m:sub>
                                    <m:r>
                                      <a:rPr lang="en-US" sz="2000" b="0" i="1" dirty="0" smtClean="0">
                                        <a:latin typeface="Cambria Math"/>
                                      </a:rPr>
                                      <m:t>𝑖</m:t>
                                    </m:r>
                                  </m:sub>
                                </m:sSub>
                              </m:e>
                            </m:d>
                            <m:d>
                              <m:dPr>
                                <m:ctrlPr>
                                  <a:rPr lang="en-US" sz="2000" b="0" i="1" dirty="0" smtClean="0">
                                    <a:latin typeface="Cambria Math" panose="02040503050406030204" pitchFamily="18" charset="0"/>
                                  </a:rPr>
                                </m:ctrlPr>
                              </m:dPr>
                              <m:e>
                                <m:sSub>
                                  <m:sSubPr>
                                    <m:ctrlPr>
                                      <a:rPr lang="en-US" sz="2000" b="0" i="1" dirty="0" smtClean="0">
                                        <a:latin typeface="Cambria Math" panose="02040503050406030204" pitchFamily="18" charset="0"/>
                                      </a:rPr>
                                    </m:ctrlPr>
                                  </m:sSubPr>
                                  <m:e>
                                    <m:r>
                                      <a:rPr lang="en-US" sz="2000" b="0" i="1" dirty="0" smtClean="0">
                                        <a:latin typeface="Cambria Math"/>
                                      </a:rPr>
                                      <m:t>𝑏</m:t>
                                    </m:r>
                                  </m:e>
                                  <m:sub>
                                    <m:r>
                                      <a:rPr lang="en-US" sz="2000" b="0" i="1" dirty="0" smtClean="0">
                                        <a:latin typeface="Cambria Math"/>
                                      </a:rPr>
                                      <m:t>𝑖</m:t>
                                    </m:r>
                                  </m:sub>
                                </m:sSub>
                                <m:r>
                                  <a:rPr lang="en-US" sz="2000" b="0" i="1" dirty="0" smtClean="0">
                                    <a:latin typeface="Cambria Math"/>
                                  </a:rPr>
                                  <m:t>+</m:t>
                                </m:r>
                                <m:sSub>
                                  <m:sSubPr>
                                    <m:ctrlPr>
                                      <a:rPr lang="en-US" sz="2000" b="0" i="1" dirty="0" smtClean="0">
                                        <a:latin typeface="Cambria Math" panose="02040503050406030204" pitchFamily="18" charset="0"/>
                                      </a:rPr>
                                    </m:ctrlPr>
                                  </m:sSubPr>
                                  <m:e>
                                    <m:r>
                                      <a:rPr lang="en-US" sz="2000" b="0" i="1" dirty="0" smtClean="0">
                                        <a:latin typeface="Cambria Math"/>
                                      </a:rPr>
                                      <m:t>𝑑</m:t>
                                    </m:r>
                                  </m:e>
                                  <m:sub>
                                    <m:r>
                                      <a:rPr lang="en-US" sz="2000" b="0" i="1" dirty="0" smtClean="0">
                                        <a:latin typeface="Cambria Math"/>
                                      </a:rPr>
                                      <m:t>𝑖</m:t>
                                    </m:r>
                                  </m:sub>
                                </m:sSub>
                              </m:e>
                            </m:d>
                          </m:num>
                          <m:den>
                            <m:sSubSup>
                              <m:sSubSupPr>
                                <m:ctrlPr>
                                  <a:rPr lang="en-US" sz="2000" b="0" i="1" dirty="0" smtClean="0">
                                    <a:latin typeface="Cambria Math" panose="02040503050406030204" pitchFamily="18" charset="0"/>
                                  </a:rPr>
                                </m:ctrlPr>
                              </m:sSubSupPr>
                              <m:e>
                                <m:r>
                                  <a:rPr lang="en-US" sz="2000" b="0" i="1" dirty="0" smtClean="0">
                                    <a:latin typeface="Cambria Math"/>
                                  </a:rPr>
                                  <m:t>𝑛</m:t>
                                </m:r>
                              </m:e>
                              <m:sub>
                                <m:r>
                                  <a:rPr lang="en-US" sz="2000" b="0" i="1" dirty="0" smtClean="0">
                                    <a:latin typeface="Cambria Math"/>
                                  </a:rPr>
                                  <m:t>𝑖</m:t>
                                </m:r>
                              </m:sub>
                              <m:sup>
                                <m:r>
                                  <a:rPr lang="en-US" sz="2000" b="0" i="1" dirty="0" smtClean="0">
                                    <a:latin typeface="Cambria Math"/>
                                  </a:rPr>
                                  <m:t>2</m:t>
                                </m:r>
                              </m:sup>
                            </m:sSubSup>
                            <m:d>
                              <m:dPr>
                                <m:ctrlPr>
                                  <a:rPr lang="en-US" sz="2000" b="0" i="1" dirty="0" smtClean="0">
                                    <a:latin typeface="Cambria Math" panose="02040503050406030204" pitchFamily="18" charset="0"/>
                                  </a:rPr>
                                </m:ctrlPr>
                              </m:dPr>
                              <m:e>
                                <m:sSub>
                                  <m:sSubPr>
                                    <m:ctrlPr>
                                      <a:rPr lang="en-US" sz="2000" b="0" i="1" dirty="0" smtClean="0">
                                        <a:latin typeface="Cambria Math" panose="02040503050406030204" pitchFamily="18" charset="0"/>
                                      </a:rPr>
                                    </m:ctrlPr>
                                  </m:sSubPr>
                                  <m:e>
                                    <m:r>
                                      <a:rPr lang="en-US" sz="2000" b="0" i="1" dirty="0" smtClean="0">
                                        <a:latin typeface="Cambria Math"/>
                                      </a:rPr>
                                      <m:t>𝑛</m:t>
                                    </m:r>
                                  </m:e>
                                  <m:sub>
                                    <m:r>
                                      <a:rPr lang="en-US" sz="2000" b="0" i="1" dirty="0" smtClean="0">
                                        <a:latin typeface="Cambria Math"/>
                                      </a:rPr>
                                      <m:t>𝑖</m:t>
                                    </m:r>
                                  </m:sub>
                                </m:sSub>
                                <m:r>
                                  <a:rPr lang="en-US" sz="2000" b="0" i="1" dirty="0" smtClean="0">
                                    <a:latin typeface="Cambria Math"/>
                                  </a:rPr>
                                  <m:t>−1</m:t>
                                </m:r>
                              </m:e>
                            </m:d>
                          </m:den>
                        </m:f>
                      </m:e>
                    </m:nary>
                  </m:oMath>
                </a14:m>
                <a:endParaRPr lang="en-US" sz="2000"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534400" cy="4525963"/>
              </a:xfrm>
              <a:blipFill rotWithShape="0">
                <a:blip r:embed="rId2"/>
                <a:stretch>
                  <a:fillRect l="-714"/>
                </a:stretch>
              </a:blipFill>
            </p:spPr>
            <p:txBody>
              <a:bodyPr/>
              <a:lstStyle/>
              <a:p>
                <a:r>
                  <a:rPr lang="en-US">
                    <a:noFill/>
                  </a:rPr>
                  <a:t> </a:t>
                </a:r>
              </a:p>
            </p:txBody>
          </p:sp>
        </mc:Fallback>
      </mc:AlternateContent>
    </p:spTree>
    <p:extLst>
      <p:ext uri="{BB962C8B-B14F-4D97-AF65-F5344CB8AC3E}">
        <p14:creationId xmlns:p14="http://schemas.microsoft.com/office/powerpoint/2010/main" val="909664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 and outcomes</a:t>
            </a:r>
            <a:endParaRPr lang="en-US" dirty="0"/>
          </a:p>
        </p:txBody>
      </p:sp>
      <p:sp>
        <p:nvSpPr>
          <p:cNvPr id="3" name="Content Placeholder 2"/>
          <p:cNvSpPr>
            <a:spLocks noGrp="1"/>
          </p:cNvSpPr>
          <p:nvPr>
            <p:ph idx="1"/>
          </p:nvPr>
        </p:nvSpPr>
        <p:spPr/>
        <p:txBody>
          <a:bodyPr/>
          <a:lstStyle/>
          <a:p>
            <a:r>
              <a:rPr lang="en-US" dirty="0" smtClean="0"/>
              <a:t>Know how to calculate odds ratio and relative risk</a:t>
            </a:r>
          </a:p>
          <a:p>
            <a:r>
              <a:rPr lang="en-US" dirty="0" smtClean="0"/>
              <a:t>Know how to perform Mantel-</a:t>
            </a:r>
            <a:r>
              <a:rPr lang="en-US" dirty="0" err="1" smtClean="0"/>
              <a:t>Haenszel</a:t>
            </a:r>
            <a:r>
              <a:rPr lang="en-US" dirty="0" smtClean="0"/>
              <a:t> test using SPSS</a:t>
            </a:r>
            <a:endParaRPr lang="en-US" dirty="0"/>
          </a:p>
        </p:txBody>
      </p:sp>
    </p:spTree>
    <p:extLst>
      <p:ext uri="{BB962C8B-B14F-4D97-AF65-F5344CB8AC3E}">
        <p14:creationId xmlns:p14="http://schemas.microsoft.com/office/powerpoint/2010/main" val="25731111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SPSS for Mantel-</a:t>
            </a:r>
            <a:r>
              <a:rPr lang="en-US" dirty="0" err="1" smtClean="0"/>
              <a:t>Haenszel</a:t>
            </a:r>
            <a:r>
              <a:rPr lang="en-US" dirty="0" smtClean="0"/>
              <a:t> test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Enter four variables</a:t>
            </a:r>
          </a:p>
          <a:p>
            <a:pPr lvl="1"/>
            <a:r>
              <a:rPr lang="en-US" dirty="0" smtClean="0"/>
              <a:t>Three </a:t>
            </a:r>
            <a:r>
              <a:rPr lang="en-US" dirty="0" err="1" smtClean="0"/>
              <a:t>Ivs</a:t>
            </a:r>
            <a:endParaRPr lang="en-US" dirty="0" smtClean="0"/>
          </a:p>
          <a:p>
            <a:pPr lvl="1"/>
            <a:r>
              <a:rPr lang="en-US" dirty="0" smtClean="0"/>
              <a:t>One count</a:t>
            </a:r>
          </a:p>
          <a:p>
            <a:r>
              <a:rPr lang="en-US" dirty="0" smtClean="0"/>
              <a:t>Weight cases by count</a:t>
            </a:r>
          </a:p>
          <a:p>
            <a:r>
              <a:rPr lang="en-US" dirty="0" smtClean="0"/>
              <a:t>Descriptive statistics-&gt;crosstab-&gt; choose disease as column and exposure as row and the confounding variable (separating the tables) as layer</a:t>
            </a:r>
          </a:p>
          <a:p>
            <a:r>
              <a:rPr lang="en-US" dirty="0" smtClean="0"/>
              <a:t>Check Cochran’s and Mantel-</a:t>
            </a:r>
            <a:r>
              <a:rPr lang="en-US" dirty="0" err="1" smtClean="0"/>
              <a:t>Haenszel</a:t>
            </a:r>
            <a:r>
              <a:rPr lang="en-US" dirty="0" smtClean="0"/>
              <a:t> statistics and Risk</a:t>
            </a:r>
            <a:endParaRPr lang="en-US" dirty="0"/>
          </a:p>
        </p:txBody>
      </p:sp>
    </p:spTree>
    <p:extLst>
      <p:ext uri="{BB962C8B-B14F-4D97-AF65-F5344CB8AC3E}">
        <p14:creationId xmlns:p14="http://schemas.microsoft.com/office/powerpoint/2010/main" val="9234231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Mantel-</a:t>
            </a:r>
            <a:r>
              <a:rPr lang="en-US" dirty="0" err="1" smtClean="0"/>
              <a:t>Haenszel</a:t>
            </a:r>
            <a:r>
              <a:rPr lang="en-US" dirty="0" smtClean="0"/>
              <a:t> test</a:t>
            </a:r>
            <a:endParaRPr lang="en-US" dirty="0"/>
          </a:p>
        </p:txBody>
      </p:sp>
      <p:sp>
        <p:nvSpPr>
          <p:cNvPr id="3" name="Content Placeholder 2"/>
          <p:cNvSpPr>
            <a:spLocks noGrp="1"/>
          </p:cNvSpPr>
          <p:nvPr>
            <p:ph idx="1"/>
          </p:nvPr>
        </p:nvSpPr>
        <p:spPr>
          <a:xfrm>
            <a:off x="457200" y="1600200"/>
            <a:ext cx="8229600" cy="2971800"/>
          </a:xfrm>
        </p:spPr>
        <p:txBody>
          <a:bodyPr>
            <a:normAutofit fontScale="85000" lnSpcReduction="20000"/>
          </a:bodyPr>
          <a:lstStyle/>
          <a:p>
            <a:pPr marL="0" indent="0">
              <a:buNone/>
            </a:pPr>
            <a:r>
              <a:rPr lang="en-US" dirty="0" smtClean="0"/>
              <a:t>Example 2: Back to the example2, use SPSS Mantel-</a:t>
            </a:r>
            <a:r>
              <a:rPr lang="en-US" dirty="0" err="1" smtClean="0"/>
              <a:t>Haenzel</a:t>
            </a:r>
            <a:r>
              <a:rPr lang="en-US" dirty="0" smtClean="0"/>
              <a:t> test to see if there is an association between coffee drinking and myocardial infarction.</a:t>
            </a:r>
          </a:p>
          <a:p>
            <a:r>
              <a:rPr lang="en-US" dirty="0" smtClean="0"/>
              <a:t>What does the test of homogeneity tell us?</a:t>
            </a:r>
          </a:p>
          <a:p>
            <a:r>
              <a:rPr lang="en-US" dirty="0" smtClean="0"/>
              <a:t>What can you conclude from the test?</a:t>
            </a:r>
          </a:p>
          <a:p>
            <a:pPr lvl="1"/>
            <a:r>
              <a:rPr lang="en-US" dirty="0" smtClean="0"/>
              <a:t>The </a:t>
            </a:r>
            <a:r>
              <a:rPr lang="en-US" dirty="0" err="1" smtClean="0"/>
              <a:t>homeogeneity</a:t>
            </a:r>
            <a:r>
              <a:rPr lang="en-US" dirty="0" smtClean="0"/>
              <a:t> of odds ratio is violated, can not use Mantel-</a:t>
            </a:r>
            <a:r>
              <a:rPr lang="en-US" dirty="0" err="1" smtClean="0"/>
              <a:t>Haenszel</a:t>
            </a:r>
            <a:r>
              <a:rPr lang="en-US" dirty="0" smtClean="0"/>
              <a:t> common odds ratio</a:t>
            </a:r>
          </a:p>
          <a:p>
            <a:pPr lvl="1"/>
            <a:r>
              <a:rPr lang="en-US" dirty="0" smtClean="0"/>
              <a:t>The confounding variable, smoking status, is significant.</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4800600"/>
            <a:ext cx="5076998"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627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a:t>
            </a:r>
            <a:endParaRPr lang="en-US" dirty="0"/>
          </a:p>
        </p:txBody>
      </p:sp>
      <p:pic>
        <p:nvPicPr>
          <p:cNvPr id="3" name="Picture 2"/>
          <p:cNvPicPr>
            <a:picLocks noChangeAspect="1"/>
          </p:cNvPicPr>
          <p:nvPr/>
        </p:nvPicPr>
        <p:blipFill>
          <a:blip r:embed="rId2"/>
          <a:stretch>
            <a:fillRect/>
          </a:stretch>
        </p:blipFill>
        <p:spPr>
          <a:xfrm>
            <a:off x="1447800" y="1219200"/>
            <a:ext cx="5916896" cy="4529138"/>
          </a:xfrm>
          <a:prstGeom prst="rect">
            <a:avLst/>
          </a:prstGeom>
        </p:spPr>
      </p:pic>
    </p:spTree>
    <p:extLst>
      <p:ext uri="{BB962C8B-B14F-4D97-AF65-F5344CB8AC3E}">
        <p14:creationId xmlns:p14="http://schemas.microsoft.com/office/powerpoint/2010/main" val="11324046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Mantel-</a:t>
            </a:r>
            <a:r>
              <a:rPr lang="en-US" dirty="0" err="1" smtClean="0"/>
              <a:t>Haenszel</a:t>
            </a:r>
            <a:r>
              <a:rPr lang="en-US" dirty="0" smtClean="0"/>
              <a:t> test</a:t>
            </a:r>
            <a:endParaRPr lang="en-US" dirty="0"/>
          </a:p>
        </p:txBody>
      </p:sp>
      <p:sp>
        <p:nvSpPr>
          <p:cNvPr id="3" name="Content Placeholder 2"/>
          <p:cNvSpPr>
            <a:spLocks noGrp="1"/>
          </p:cNvSpPr>
          <p:nvPr>
            <p:ph idx="1"/>
          </p:nvPr>
        </p:nvSpPr>
        <p:spPr>
          <a:xfrm>
            <a:off x="457200" y="1600200"/>
            <a:ext cx="8229600" cy="4800600"/>
          </a:xfrm>
        </p:spPr>
        <p:txBody>
          <a:bodyPr>
            <a:normAutofit fontScale="62500" lnSpcReduction="20000"/>
          </a:bodyPr>
          <a:lstStyle/>
          <a:p>
            <a:pPr marL="0" indent="0">
              <a:buNone/>
            </a:pPr>
            <a:r>
              <a:rPr lang="en-US" dirty="0" smtClean="0"/>
              <a:t>Example 3: </a:t>
            </a:r>
            <a:r>
              <a:rPr lang="en-US" dirty="0"/>
              <a:t>The data set </a:t>
            </a:r>
            <a:r>
              <a:rPr lang="en-US" i="1" dirty="0"/>
              <a:t>Migraine</a:t>
            </a:r>
            <a:r>
              <a:rPr lang="en-US" dirty="0"/>
              <a:t> contains hypothetical data for a clinical trial of migraine treatment. Subjects of both genders receive either a new drug therapy or a placebo. </a:t>
            </a:r>
            <a:r>
              <a:rPr lang="en-US" dirty="0" smtClean="0"/>
              <a:t>Consider placebo as “no exposure” and drug therapy as “exposure”. Their disease status is recorded as “migraine” or “no migraine”. Gender is a confounding variable. The </a:t>
            </a:r>
            <a:r>
              <a:rPr lang="en-US" dirty="0"/>
              <a:t>data are recorded as cell counts, and the number of subjects for each treatment and response combination is recorded in the variable </a:t>
            </a:r>
            <a:r>
              <a:rPr lang="en-US" i="1" dirty="0"/>
              <a:t>Count</a:t>
            </a:r>
            <a:r>
              <a:rPr lang="en-US" dirty="0" smtClean="0"/>
              <a:t>. Data is given in the next slide. Test</a:t>
            </a:r>
          </a:p>
          <a:p>
            <a:pPr marL="514350" indent="-514350">
              <a:buAutoNum type="alphaLcParenR"/>
            </a:pPr>
            <a:r>
              <a:rPr lang="en-US" dirty="0" smtClean="0"/>
              <a:t>Do you think gender has a significant effect?</a:t>
            </a:r>
          </a:p>
          <a:p>
            <a:pPr marL="514350" indent="-514350">
              <a:buAutoNum type="alphaLcParenR"/>
            </a:pPr>
            <a:r>
              <a:rPr lang="en-US" dirty="0" smtClean="0"/>
              <a:t>What can you conclude on the relationship between drug therapy and response to migraine?</a:t>
            </a:r>
          </a:p>
          <a:p>
            <a:pPr marL="514350" indent="-514350">
              <a:buAutoNum type="alphaLcParenR"/>
            </a:pPr>
            <a:r>
              <a:rPr lang="en-US" dirty="0" smtClean="0"/>
              <a:t>What is the Mantel-</a:t>
            </a:r>
            <a:r>
              <a:rPr lang="en-US" dirty="0" err="1" smtClean="0"/>
              <a:t>Haenszel</a:t>
            </a:r>
            <a:r>
              <a:rPr lang="en-US" dirty="0" smtClean="0"/>
              <a:t> odds ratio relating drug therapy and the response to migraine? </a:t>
            </a:r>
          </a:p>
          <a:p>
            <a:pPr marL="514350" indent="-514350">
              <a:buAutoNum type="alphaLcParenR"/>
            </a:pPr>
            <a:r>
              <a:rPr lang="en-US" dirty="0" smtClean="0"/>
              <a:t>What conclusion can you draw about the odds of migraine with taking the drug versus the odds of migraine without taking the drug?</a:t>
            </a:r>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10566574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3</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989888568"/>
              </p:ext>
            </p:extLst>
          </p:nvPr>
        </p:nvGraphicFramePr>
        <p:xfrm>
          <a:off x="1828800" y="1905000"/>
          <a:ext cx="4876800" cy="1112520"/>
        </p:xfrm>
        <a:graphic>
          <a:graphicData uri="http://schemas.openxmlformats.org/drawingml/2006/table">
            <a:tbl>
              <a:tblPr firstRow="1" bandRow="1">
                <a:tableStyleId>{5C22544A-7EE6-4342-B048-85BDC9FD1C3A}</a:tableStyleId>
              </a:tblPr>
              <a:tblGrid>
                <a:gridCol w="1625600"/>
                <a:gridCol w="1625600"/>
                <a:gridCol w="1625600"/>
              </a:tblGrid>
              <a:tr h="370840">
                <a:tc>
                  <a:txBody>
                    <a:bodyPr/>
                    <a:lstStyle/>
                    <a:p>
                      <a:endParaRPr lang="en-US" dirty="0"/>
                    </a:p>
                  </a:txBody>
                  <a:tcPr/>
                </a:tc>
                <a:tc>
                  <a:txBody>
                    <a:bodyPr/>
                    <a:lstStyle/>
                    <a:p>
                      <a:r>
                        <a:rPr lang="en-US" dirty="0" smtClean="0"/>
                        <a:t>Migraine</a:t>
                      </a:r>
                      <a:endParaRPr lang="en-US" dirty="0"/>
                    </a:p>
                  </a:txBody>
                  <a:tcPr/>
                </a:tc>
                <a:tc>
                  <a:txBody>
                    <a:bodyPr/>
                    <a:lstStyle/>
                    <a:p>
                      <a:r>
                        <a:rPr lang="en-US" dirty="0" smtClean="0"/>
                        <a:t>No Migraine</a:t>
                      </a:r>
                      <a:endParaRPr lang="en-US" dirty="0"/>
                    </a:p>
                  </a:txBody>
                  <a:tcPr/>
                </a:tc>
              </a:tr>
              <a:tr h="370840">
                <a:tc>
                  <a:txBody>
                    <a:bodyPr/>
                    <a:lstStyle/>
                    <a:p>
                      <a:r>
                        <a:rPr lang="en-US" dirty="0" smtClean="0"/>
                        <a:t>Active</a:t>
                      </a:r>
                      <a:endParaRPr lang="en-US" dirty="0"/>
                    </a:p>
                  </a:txBody>
                  <a:tcPr/>
                </a:tc>
                <a:tc>
                  <a:txBody>
                    <a:bodyPr/>
                    <a:lstStyle/>
                    <a:p>
                      <a:r>
                        <a:rPr lang="en-US" dirty="0" smtClean="0"/>
                        <a:t>11</a:t>
                      </a:r>
                      <a:endParaRPr lang="en-US" dirty="0"/>
                    </a:p>
                  </a:txBody>
                  <a:tcPr/>
                </a:tc>
                <a:tc>
                  <a:txBody>
                    <a:bodyPr/>
                    <a:lstStyle/>
                    <a:p>
                      <a:r>
                        <a:rPr lang="en-US" dirty="0" smtClean="0"/>
                        <a:t>16</a:t>
                      </a:r>
                      <a:endParaRPr lang="en-US" dirty="0"/>
                    </a:p>
                  </a:txBody>
                  <a:tcPr/>
                </a:tc>
              </a:tr>
              <a:tr h="370840">
                <a:tc>
                  <a:txBody>
                    <a:bodyPr/>
                    <a:lstStyle/>
                    <a:p>
                      <a:r>
                        <a:rPr lang="en-US" dirty="0" smtClean="0"/>
                        <a:t>Placebo</a:t>
                      </a:r>
                      <a:endParaRPr lang="en-US" dirty="0"/>
                    </a:p>
                  </a:txBody>
                  <a:tcPr/>
                </a:tc>
                <a:tc>
                  <a:txBody>
                    <a:bodyPr/>
                    <a:lstStyle/>
                    <a:p>
                      <a:r>
                        <a:rPr lang="en-US" dirty="0" smtClean="0"/>
                        <a:t>20</a:t>
                      </a:r>
                      <a:endParaRPr lang="en-US" dirty="0"/>
                    </a:p>
                  </a:txBody>
                  <a:tcPr/>
                </a:tc>
                <a:tc>
                  <a:txBody>
                    <a:bodyPr/>
                    <a:lstStyle/>
                    <a:p>
                      <a:r>
                        <a:rPr lang="en-US" dirty="0" smtClean="0"/>
                        <a:t>5</a:t>
                      </a:r>
                      <a:endParaRPr lang="en-US" dirty="0"/>
                    </a:p>
                  </a:txBody>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184248571"/>
              </p:ext>
            </p:extLst>
          </p:nvPr>
        </p:nvGraphicFramePr>
        <p:xfrm>
          <a:off x="1828800" y="3886200"/>
          <a:ext cx="4876800" cy="1112520"/>
        </p:xfrm>
        <a:graphic>
          <a:graphicData uri="http://schemas.openxmlformats.org/drawingml/2006/table">
            <a:tbl>
              <a:tblPr firstRow="1" bandRow="1">
                <a:tableStyleId>{5C22544A-7EE6-4342-B048-85BDC9FD1C3A}</a:tableStyleId>
              </a:tblPr>
              <a:tblGrid>
                <a:gridCol w="1625600"/>
                <a:gridCol w="1625600"/>
                <a:gridCol w="1625600"/>
              </a:tblGrid>
              <a:tr h="370840">
                <a:tc>
                  <a:txBody>
                    <a:bodyPr/>
                    <a:lstStyle/>
                    <a:p>
                      <a:endParaRPr lang="en-US" dirty="0"/>
                    </a:p>
                  </a:txBody>
                  <a:tcPr/>
                </a:tc>
                <a:tc>
                  <a:txBody>
                    <a:bodyPr/>
                    <a:lstStyle/>
                    <a:p>
                      <a:r>
                        <a:rPr lang="en-US" dirty="0" smtClean="0"/>
                        <a:t>Migraine</a:t>
                      </a:r>
                      <a:endParaRPr lang="en-US" dirty="0"/>
                    </a:p>
                  </a:txBody>
                  <a:tcPr/>
                </a:tc>
                <a:tc>
                  <a:txBody>
                    <a:bodyPr/>
                    <a:lstStyle/>
                    <a:p>
                      <a:r>
                        <a:rPr lang="en-US" dirty="0" smtClean="0"/>
                        <a:t>No Migraine</a:t>
                      </a:r>
                      <a:endParaRPr lang="en-US" dirty="0"/>
                    </a:p>
                  </a:txBody>
                  <a:tcPr/>
                </a:tc>
              </a:tr>
              <a:tr h="370840">
                <a:tc>
                  <a:txBody>
                    <a:bodyPr/>
                    <a:lstStyle/>
                    <a:p>
                      <a:r>
                        <a:rPr lang="en-US" dirty="0" smtClean="0"/>
                        <a:t>Active</a:t>
                      </a:r>
                      <a:endParaRPr lang="en-US" dirty="0"/>
                    </a:p>
                  </a:txBody>
                  <a:tcPr/>
                </a:tc>
                <a:tc>
                  <a:txBody>
                    <a:bodyPr/>
                    <a:lstStyle/>
                    <a:p>
                      <a:r>
                        <a:rPr lang="en-US" dirty="0" smtClean="0"/>
                        <a:t>12</a:t>
                      </a:r>
                      <a:endParaRPr lang="en-US" dirty="0"/>
                    </a:p>
                  </a:txBody>
                  <a:tcPr/>
                </a:tc>
                <a:tc>
                  <a:txBody>
                    <a:bodyPr/>
                    <a:lstStyle/>
                    <a:p>
                      <a:r>
                        <a:rPr lang="en-US" dirty="0" smtClean="0"/>
                        <a:t>16</a:t>
                      </a:r>
                      <a:endParaRPr lang="en-US" dirty="0"/>
                    </a:p>
                  </a:txBody>
                  <a:tcPr/>
                </a:tc>
              </a:tr>
              <a:tr h="370840">
                <a:tc>
                  <a:txBody>
                    <a:bodyPr/>
                    <a:lstStyle/>
                    <a:p>
                      <a:r>
                        <a:rPr lang="en-US" dirty="0" smtClean="0"/>
                        <a:t>Placebo</a:t>
                      </a:r>
                      <a:endParaRPr lang="en-US" dirty="0"/>
                    </a:p>
                  </a:txBody>
                  <a:tcPr/>
                </a:tc>
                <a:tc>
                  <a:txBody>
                    <a:bodyPr/>
                    <a:lstStyle/>
                    <a:p>
                      <a:r>
                        <a:rPr lang="en-US" dirty="0" smtClean="0"/>
                        <a:t>19</a:t>
                      </a:r>
                      <a:endParaRPr lang="en-US" dirty="0"/>
                    </a:p>
                  </a:txBody>
                  <a:tcPr/>
                </a:tc>
                <a:tc>
                  <a:txBody>
                    <a:bodyPr/>
                    <a:lstStyle/>
                    <a:p>
                      <a:r>
                        <a:rPr lang="en-US" dirty="0" smtClean="0"/>
                        <a:t>7</a:t>
                      </a:r>
                      <a:endParaRPr lang="en-US" dirty="0"/>
                    </a:p>
                  </a:txBody>
                  <a:tcPr/>
                </a:tc>
              </a:tr>
            </a:tbl>
          </a:graphicData>
        </a:graphic>
      </p:graphicFrame>
      <p:sp>
        <p:nvSpPr>
          <p:cNvPr id="6" name="TextBox 5"/>
          <p:cNvSpPr txBox="1"/>
          <p:nvPr/>
        </p:nvSpPr>
        <p:spPr>
          <a:xfrm>
            <a:off x="1219200" y="1295400"/>
            <a:ext cx="2438400" cy="369332"/>
          </a:xfrm>
          <a:prstGeom prst="rect">
            <a:avLst/>
          </a:prstGeom>
          <a:noFill/>
        </p:spPr>
        <p:txBody>
          <a:bodyPr wrap="square" rtlCol="0">
            <a:spAutoFit/>
          </a:bodyPr>
          <a:lstStyle/>
          <a:p>
            <a:r>
              <a:rPr lang="en-US" dirty="0" smtClean="0"/>
              <a:t>Female</a:t>
            </a:r>
            <a:endParaRPr lang="en-US" dirty="0"/>
          </a:p>
        </p:txBody>
      </p:sp>
      <p:sp>
        <p:nvSpPr>
          <p:cNvPr id="7" name="TextBox 6"/>
          <p:cNvSpPr txBox="1"/>
          <p:nvPr/>
        </p:nvSpPr>
        <p:spPr>
          <a:xfrm>
            <a:off x="1143000" y="3267194"/>
            <a:ext cx="2438400" cy="369332"/>
          </a:xfrm>
          <a:prstGeom prst="rect">
            <a:avLst/>
          </a:prstGeom>
          <a:noFill/>
        </p:spPr>
        <p:txBody>
          <a:bodyPr wrap="square" rtlCol="0">
            <a:spAutoFit/>
          </a:bodyPr>
          <a:lstStyle/>
          <a:p>
            <a:r>
              <a:rPr lang="en-US" dirty="0" smtClean="0"/>
              <a:t>Male</a:t>
            </a:r>
            <a:endParaRPr lang="en-US" dirty="0"/>
          </a:p>
        </p:txBody>
      </p:sp>
    </p:spTree>
    <p:extLst>
      <p:ext uri="{BB962C8B-B14F-4D97-AF65-F5344CB8AC3E}">
        <p14:creationId xmlns:p14="http://schemas.microsoft.com/office/powerpoint/2010/main" val="40143515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Output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6171" y="962866"/>
            <a:ext cx="4876800" cy="153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499966"/>
            <a:ext cx="4731543" cy="2958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853761" y="1828800"/>
            <a:ext cx="6858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853761" y="3582566"/>
            <a:ext cx="685800" cy="2667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stretch>
            <a:fillRect/>
          </a:stretch>
        </p:blipFill>
        <p:spPr>
          <a:xfrm>
            <a:off x="1600200" y="3889760"/>
            <a:ext cx="5542128" cy="2765327"/>
          </a:xfrm>
          <a:prstGeom prst="rect">
            <a:avLst/>
          </a:prstGeom>
        </p:spPr>
      </p:pic>
    </p:spTree>
    <p:extLst>
      <p:ext uri="{BB962C8B-B14F-4D97-AF65-F5344CB8AC3E}">
        <p14:creationId xmlns:p14="http://schemas.microsoft.com/office/powerpoint/2010/main" val="28225173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Mantel-</a:t>
            </a:r>
            <a:r>
              <a:rPr lang="en-US" dirty="0" err="1" smtClean="0"/>
              <a:t>Haenszel</a:t>
            </a:r>
            <a:r>
              <a:rPr lang="en-US" dirty="0" smtClean="0"/>
              <a:t> test</a:t>
            </a:r>
            <a:endParaRPr lang="en-US" dirty="0"/>
          </a:p>
        </p:txBody>
      </p:sp>
      <p:sp>
        <p:nvSpPr>
          <p:cNvPr id="3" name="Content Placeholder 2"/>
          <p:cNvSpPr>
            <a:spLocks noGrp="1"/>
          </p:cNvSpPr>
          <p:nvPr>
            <p:ph idx="1"/>
          </p:nvPr>
        </p:nvSpPr>
        <p:spPr>
          <a:xfrm>
            <a:off x="457200" y="1371601"/>
            <a:ext cx="8229600" cy="2209800"/>
          </a:xfrm>
        </p:spPr>
        <p:txBody>
          <a:bodyPr>
            <a:normAutofit fontScale="70000" lnSpcReduction="20000"/>
          </a:bodyPr>
          <a:lstStyle/>
          <a:p>
            <a:r>
              <a:rPr lang="en-US" dirty="0" smtClean="0"/>
              <a:t>Activity 2</a:t>
            </a:r>
          </a:p>
          <a:p>
            <a:pPr marL="0" indent="0">
              <a:buNone/>
            </a:pPr>
            <a:r>
              <a:rPr lang="en-US" dirty="0" smtClean="0"/>
              <a:t>The following data come from two studies, both conducted in San Francisco, that investigate risk factors for epithelial ovarian cancer. Consider the terminated pregnancy as “exposure” and cancer as “disease”. Use SPSS Mantel-</a:t>
            </a:r>
            <a:r>
              <a:rPr lang="en-US" dirty="0" err="1" smtClean="0"/>
              <a:t>Haenszel</a:t>
            </a:r>
            <a:r>
              <a:rPr lang="en-US" dirty="0" smtClean="0"/>
              <a:t> test to see if there is an association between the pregnancy and ovarian cancer</a:t>
            </a:r>
            <a:endParaRPr lang="en-US" dirty="0"/>
          </a:p>
        </p:txBody>
      </p:sp>
      <p:sp>
        <p:nvSpPr>
          <p:cNvPr id="6" name="TextBox 5"/>
          <p:cNvSpPr txBox="1"/>
          <p:nvPr/>
        </p:nvSpPr>
        <p:spPr>
          <a:xfrm>
            <a:off x="533400" y="3886200"/>
            <a:ext cx="1219200" cy="369332"/>
          </a:xfrm>
          <a:prstGeom prst="rect">
            <a:avLst/>
          </a:prstGeom>
          <a:noFill/>
        </p:spPr>
        <p:txBody>
          <a:bodyPr wrap="square" rtlCol="0">
            <a:spAutoFit/>
          </a:bodyPr>
          <a:lstStyle/>
          <a:p>
            <a:r>
              <a:rPr lang="en-US" dirty="0" smtClean="0"/>
              <a:t>Study 1</a:t>
            </a:r>
            <a:endParaRPr lang="en-US" dirty="0"/>
          </a:p>
        </p:txBody>
      </p:sp>
      <p:sp>
        <p:nvSpPr>
          <p:cNvPr id="7" name="TextBox 6"/>
          <p:cNvSpPr txBox="1"/>
          <p:nvPr/>
        </p:nvSpPr>
        <p:spPr>
          <a:xfrm>
            <a:off x="533400" y="5334000"/>
            <a:ext cx="1219200" cy="369332"/>
          </a:xfrm>
          <a:prstGeom prst="rect">
            <a:avLst/>
          </a:prstGeom>
          <a:noFill/>
        </p:spPr>
        <p:txBody>
          <a:bodyPr wrap="square" rtlCol="0">
            <a:spAutoFit/>
          </a:bodyPr>
          <a:lstStyle/>
          <a:p>
            <a:r>
              <a:rPr lang="en-US" dirty="0" smtClean="0"/>
              <a:t>Study 2</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723684762"/>
              </p:ext>
            </p:extLst>
          </p:nvPr>
        </p:nvGraphicFramePr>
        <p:xfrm>
          <a:off x="1752600" y="3591269"/>
          <a:ext cx="5000625" cy="1347068"/>
        </p:xfrm>
        <a:graphic>
          <a:graphicData uri="http://schemas.openxmlformats.org/drawingml/2006/table">
            <a:tbl>
              <a:tblPr firstRow="1" firstCol="1" bandRow="1">
                <a:tableStyleId>{5C22544A-7EE6-4342-B048-85BDC9FD1C3A}</a:tableStyleId>
              </a:tblPr>
              <a:tblGrid>
                <a:gridCol w="1432104"/>
                <a:gridCol w="1737306"/>
                <a:gridCol w="1831215"/>
              </a:tblGrid>
              <a:tr h="358066">
                <a:tc>
                  <a:txBody>
                    <a:bodyPr/>
                    <a:lstStyle/>
                    <a:p>
                      <a:pPr marL="0" marR="0">
                        <a:lnSpc>
                          <a:spcPct val="115000"/>
                        </a:lnSpc>
                        <a:spcBef>
                          <a:spcPts val="0"/>
                        </a:spcBef>
                        <a:spcAft>
                          <a:spcPts val="0"/>
                        </a:spcAft>
                      </a:pPr>
                      <a:r>
                        <a:rPr lang="en-US" sz="1800" dirty="0">
                          <a:effectLst/>
                        </a:rPr>
                        <a:t> </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latin typeface="+mn-lt"/>
                          <a:ea typeface="+mn-ea"/>
                          <a:cs typeface="+mn-cs"/>
                        </a:rPr>
                        <a:t>Terminated pregnancy</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latin typeface="+mn-lt"/>
                          <a:ea typeface="+mn-ea"/>
                          <a:cs typeface="+mn-cs"/>
                        </a:rPr>
                        <a:t>Full</a:t>
                      </a:r>
                      <a:r>
                        <a:rPr lang="en-US" sz="1800" baseline="0" dirty="0" smtClean="0">
                          <a:effectLst/>
                          <a:latin typeface="+mn-lt"/>
                          <a:ea typeface="+mn-ea"/>
                          <a:cs typeface="+mn-cs"/>
                        </a:rPr>
                        <a:t> term</a:t>
                      </a:r>
                      <a:endParaRPr lang="en-US" sz="1800" dirty="0">
                        <a:effectLst/>
                        <a:latin typeface="Calibri"/>
                        <a:ea typeface="SimSun"/>
                        <a:cs typeface="Times New Roman"/>
                      </a:endParaRPr>
                    </a:p>
                  </a:txBody>
                  <a:tcPr marL="68580" marR="68580" marT="0" marB="0"/>
                </a:tc>
              </a:tr>
              <a:tr h="358066">
                <a:tc>
                  <a:txBody>
                    <a:bodyPr/>
                    <a:lstStyle/>
                    <a:p>
                      <a:pPr marL="0" marR="0">
                        <a:lnSpc>
                          <a:spcPct val="115000"/>
                        </a:lnSpc>
                        <a:spcBef>
                          <a:spcPts val="0"/>
                        </a:spcBef>
                        <a:spcAft>
                          <a:spcPts val="0"/>
                        </a:spcAft>
                      </a:pPr>
                      <a:r>
                        <a:rPr lang="en-US" sz="1800" dirty="0">
                          <a:effectLst/>
                        </a:rPr>
                        <a:t>Cancer</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80</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31</a:t>
                      </a:r>
                      <a:endParaRPr lang="en-US" sz="1800" dirty="0">
                        <a:effectLst/>
                        <a:latin typeface="Calibri"/>
                        <a:ea typeface="SimSun"/>
                        <a:cs typeface="Times New Roman"/>
                      </a:endParaRPr>
                    </a:p>
                  </a:txBody>
                  <a:tcPr marL="68580" marR="68580" marT="0" marB="0"/>
                </a:tc>
              </a:tr>
              <a:tr h="358066">
                <a:tc>
                  <a:txBody>
                    <a:bodyPr/>
                    <a:lstStyle/>
                    <a:p>
                      <a:pPr marL="0" marR="0">
                        <a:lnSpc>
                          <a:spcPct val="115000"/>
                        </a:lnSpc>
                        <a:spcBef>
                          <a:spcPts val="0"/>
                        </a:spcBef>
                        <a:spcAft>
                          <a:spcPts val="0"/>
                        </a:spcAft>
                      </a:pPr>
                      <a:r>
                        <a:rPr lang="en-US" sz="1800">
                          <a:effectLst/>
                        </a:rPr>
                        <a:t>No cancer</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a:effectLst/>
                        </a:rPr>
                        <a:t>379</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rPr>
                        <a:t>930</a:t>
                      </a:r>
                      <a:endParaRPr lang="en-US" sz="1800" dirty="0">
                        <a:effectLst/>
                        <a:latin typeface="Calibri"/>
                        <a:ea typeface="SimSun"/>
                        <a:cs typeface="Times New Roman"/>
                      </a:endParaRPr>
                    </a:p>
                  </a:txBody>
                  <a:tcPr marL="68580" marR="68580" marT="0" marB="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956066426"/>
              </p:ext>
            </p:extLst>
          </p:nvPr>
        </p:nvGraphicFramePr>
        <p:xfrm>
          <a:off x="1752600" y="5181600"/>
          <a:ext cx="4953001" cy="1526574"/>
        </p:xfrm>
        <a:graphic>
          <a:graphicData uri="http://schemas.openxmlformats.org/drawingml/2006/table">
            <a:tbl>
              <a:tblPr firstRow="1" firstCol="1" bandRow="1">
                <a:tableStyleId>{5C22544A-7EE6-4342-B048-85BDC9FD1C3A}</a:tableStyleId>
              </a:tblPr>
              <a:tblGrid>
                <a:gridCol w="1418465"/>
                <a:gridCol w="1720761"/>
                <a:gridCol w="1813775"/>
              </a:tblGrid>
              <a:tr h="447819">
                <a:tc>
                  <a:txBody>
                    <a:bodyPr/>
                    <a:lstStyle/>
                    <a:p>
                      <a:pPr marL="0" marR="0">
                        <a:lnSpc>
                          <a:spcPct val="115000"/>
                        </a:lnSpc>
                        <a:spcBef>
                          <a:spcPts val="0"/>
                        </a:spcBef>
                        <a:spcAft>
                          <a:spcPts val="0"/>
                        </a:spcAft>
                      </a:pPr>
                      <a:r>
                        <a:rPr lang="en-US" sz="1800" dirty="0">
                          <a:effectLst/>
                        </a:rPr>
                        <a:t> </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rPr>
                        <a:t>Terminated </a:t>
                      </a:r>
                      <a:r>
                        <a:rPr lang="en-US" sz="1800" dirty="0">
                          <a:effectLst/>
                        </a:rPr>
                        <a:t>pregnancy</a:t>
                      </a:r>
                      <a:endParaRPr lang="en-US" sz="1800" dirty="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latin typeface="+mn-lt"/>
                          <a:ea typeface="+mn-ea"/>
                          <a:cs typeface="+mn-cs"/>
                        </a:rPr>
                        <a:t>Full</a:t>
                      </a:r>
                      <a:r>
                        <a:rPr lang="en-US" sz="1800" baseline="0" dirty="0" smtClean="0">
                          <a:effectLst/>
                          <a:latin typeface="+mn-lt"/>
                          <a:ea typeface="+mn-ea"/>
                          <a:cs typeface="+mn-cs"/>
                        </a:rPr>
                        <a:t> term</a:t>
                      </a:r>
                      <a:endParaRPr lang="en-US" sz="1800" dirty="0">
                        <a:effectLst/>
                        <a:latin typeface="Calibri"/>
                        <a:ea typeface="SimSun"/>
                        <a:cs typeface="Times New Roman"/>
                      </a:endParaRPr>
                    </a:p>
                  </a:txBody>
                  <a:tcPr marL="68580" marR="68580" marT="0" marB="0"/>
                </a:tc>
              </a:tr>
              <a:tr h="447819">
                <a:tc>
                  <a:txBody>
                    <a:bodyPr/>
                    <a:lstStyle/>
                    <a:p>
                      <a:pPr marL="0" marR="0">
                        <a:lnSpc>
                          <a:spcPct val="115000"/>
                        </a:lnSpc>
                        <a:spcBef>
                          <a:spcPts val="0"/>
                        </a:spcBef>
                        <a:spcAft>
                          <a:spcPts val="0"/>
                        </a:spcAft>
                      </a:pPr>
                      <a:r>
                        <a:rPr lang="en-US" sz="1800">
                          <a:effectLst/>
                        </a:rPr>
                        <a:t>Cancer</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149</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39</a:t>
                      </a:r>
                      <a:endParaRPr lang="en-US" sz="1800">
                        <a:effectLst/>
                        <a:latin typeface="Calibri"/>
                        <a:ea typeface="SimSun"/>
                        <a:cs typeface="Times New Roman"/>
                      </a:endParaRPr>
                    </a:p>
                  </a:txBody>
                  <a:tcPr marL="68580" marR="68580" marT="0" marB="0"/>
                </a:tc>
              </a:tr>
              <a:tr h="447819">
                <a:tc>
                  <a:txBody>
                    <a:bodyPr/>
                    <a:lstStyle/>
                    <a:p>
                      <a:pPr marL="0" marR="0">
                        <a:lnSpc>
                          <a:spcPct val="115000"/>
                        </a:lnSpc>
                        <a:spcBef>
                          <a:spcPts val="0"/>
                        </a:spcBef>
                        <a:spcAft>
                          <a:spcPts val="0"/>
                        </a:spcAft>
                      </a:pPr>
                      <a:r>
                        <a:rPr lang="en-US" sz="1800">
                          <a:effectLst/>
                        </a:rPr>
                        <a:t>No cancer</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465</a:t>
                      </a:r>
                      <a:endParaRPr lang="en-US" sz="1800">
                        <a:effectLst/>
                        <a:latin typeface="Calibri"/>
                        <a:ea typeface="SimSun"/>
                        <a:cs typeface="Times New Roman"/>
                      </a:endParaRPr>
                    </a:p>
                  </a:txBody>
                  <a:tcPr marL="68580" marR="68580" marT="0" marB="0"/>
                </a:tc>
                <a:tc>
                  <a:txBody>
                    <a:bodyPr/>
                    <a:lstStyle/>
                    <a:p>
                      <a:pPr marL="0" marR="0">
                        <a:lnSpc>
                          <a:spcPct val="115000"/>
                        </a:lnSpc>
                        <a:spcBef>
                          <a:spcPts val="0"/>
                        </a:spcBef>
                        <a:spcAft>
                          <a:spcPts val="0"/>
                        </a:spcAft>
                      </a:pPr>
                      <a:r>
                        <a:rPr lang="en-US" sz="1800" dirty="0" smtClean="0">
                          <a:effectLst/>
                        </a:rPr>
                        <a:t>740</a:t>
                      </a:r>
                      <a:endParaRPr lang="en-US" sz="1800" dirty="0">
                        <a:effectLst/>
                        <a:latin typeface="Calibri"/>
                        <a:ea typeface="SimSun"/>
                        <a:cs typeface="Times New Roman"/>
                      </a:endParaRPr>
                    </a:p>
                  </a:txBody>
                  <a:tcPr marL="68580" marR="68580" marT="0" marB="0"/>
                </a:tc>
              </a:tr>
            </a:tbl>
          </a:graphicData>
        </a:graphic>
      </p:graphicFrame>
    </p:spTree>
    <p:extLst>
      <p:ext uri="{BB962C8B-B14F-4D97-AF65-F5344CB8AC3E}">
        <p14:creationId xmlns:p14="http://schemas.microsoft.com/office/powerpoint/2010/main" val="5381554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 output</a:t>
            </a:r>
            <a:endParaRPr lang="en-US" dirty="0"/>
          </a:p>
        </p:txBody>
      </p:sp>
      <p:pic>
        <p:nvPicPr>
          <p:cNvPr id="7" name="Picture 6"/>
          <p:cNvPicPr>
            <a:picLocks noChangeAspect="1"/>
          </p:cNvPicPr>
          <p:nvPr/>
        </p:nvPicPr>
        <p:blipFill>
          <a:blip r:embed="rId2"/>
          <a:stretch>
            <a:fillRect/>
          </a:stretch>
        </p:blipFill>
        <p:spPr>
          <a:xfrm>
            <a:off x="2438400" y="1190683"/>
            <a:ext cx="4282831" cy="1329996"/>
          </a:xfrm>
          <a:prstGeom prst="rect">
            <a:avLst/>
          </a:prstGeom>
        </p:spPr>
      </p:pic>
      <p:pic>
        <p:nvPicPr>
          <p:cNvPr id="8" name="Picture 7"/>
          <p:cNvPicPr>
            <a:picLocks noChangeAspect="1"/>
          </p:cNvPicPr>
          <p:nvPr/>
        </p:nvPicPr>
        <p:blipFill>
          <a:blip r:embed="rId3"/>
          <a:stretch>
            <a:fillRect/>
          </a:stretch>
        </p:blipFill>
        <p:spPr>
          <a:xfrm>
            <a:off x="2413379" y="2492109"/>
            <a:ext cx="4748213" cy="2940582"/>
          </a:xfrm>
          <a:prstGeom prst="rect">
            <a:avLst/>
          </a:prstGeom>
        </p:spPr>
      </p:pic>
      <p:pic>
        <p:nvPicPr>
          <p:cNvPr id="9" name="Picture 8"/>
          <p:cNvPicPr>
            <a:picLocks noChangeAspect="1"/>
          </p:cNvPicPr>
          <p:nvPr/>
        </p:nvPicPr>
        <p:blipFill>
          <a:blip r:embed="rId4"/>
          <a:stretch>
            <a:fillRect/>
          </a:stretch>
        </p:blipFill>
        <p:spPr>
          <a:xfrm>
            <a:off x="2120656" y="3912358"/>
            <a:ext cx="5499344" cy="2743979"/>
          </a:xfrm>
          <a:prstGeom prst="rect">
            <a:avLst/>
          </a:prstGeom>
        </p:spPr>
      </p:pic>
    </p:spTree>
    <p:extLst>
      <p:ext uri="{BB962C8B-B14F-4D97-AF65-F5344CB8AC3E}">
        <p14:creationId xmlns:p14="http://schemas.microsoft.com/office/powerpoint/2010/main" val="4274170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Relative risk (Risk ratio)</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1371600"/>
                <a:ext cx="8229600" cy="3505200"/>
              </a:xfrm>
            </p:spPr>
            <p:txBody>
              <a:bodyPr>
                <a:normAutofit fontScale="77500" lnSpcReduction="20000"/>
              </a:bodyPr>
              <a:lstStyle/>
              <a:p>
                <a:r>
                  <a:rPr lang="en-US" dirty="0" smtClean="0"/>
                  <a:t>Definition: Suppose the number of counts for disease, no disease, exposed to a condition and unexposed to a condition is listed in the table below:</a:t>
                </a:r>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𝑝</m:t>
                        </m:r>
                      </m:e>
                      <m:sub>
                        <m:r>
                          <a:rPr lang="en-US" b="0" i="1" smtClean="0">
                            <a:latin typeface="Cambria Math"/>
                          </a:rPr>
                          <m:t>1</m:t>
                        </m:r>
                      </m:sub>
                    </m:sSub>
                  </m:oMath>
                </a14:m>
                <a:r>
                  <a:rPr lang="en-US" dirty="0" smtClean="0"/>
                  <a:t>=probability of developing disease for exposed individuals </a:t>
                </a:r>
                <a14:m>
                  <m:oMath xmlns:m="http://schemas.openxmlformats.org/officeDocument/2006/math">
                    <m:r>
                      <a:rPr lang="en-US" b="0" i="1" smtClean="0">
                        <a:latin typeface="Cambria Math"/>
                      </a:rPr>
                      <m:t>𝑃</m:t>
                    </m:r>
                    <m:d>
                      <m:dPr>
                        <m:ctrlPr>
                          <a:rPr lang="en-US" b="0" i="1" smtClean="0">
                            <a:latin typeface="Cambria Math" panose="02040503050406030204" pitchFamily="18" charset="0"/>
                          </a:rPr>
                        </m:ctrlPr>
                      </m:dPr>
                      <m:e>
                        <m:r>
                          <a:rPr lang="en-US" b="0" i="1" smtClean="0">
                            <a:latin typeface="Cambria Math"/>
                          </a:rPr>
                          <m:t>𝑑𝑖𝑠𝑒𝑎𝑠𝑒</m:t>
                        </m:r>
                      </m:e>
                      <m:e>
                        <m:r>
                          <a:rPr lang="en-US" b="0" i="1" smtClean="0">
                            <a:latin typeface="Cambria Math"/>
                          </a:rPr>
                          <m:t>𝑒𝑥𝑝𝑜𝑠𝑒𝑑</m:t>
                        </m:r>
                      </m:e>
                    </m:d>
                    <m:r>
                      <a:rPr lang="en-US" b="0" i="0" smtClean="0">
                        <a:latin typeface="Cambria Math"/>
                      </a:rPr>
                      <m:t>=</m:t>
                    </m:r>
                    <m:f>
                      <m:fPr>
                        <m:ctrlPr>
                          <a:rPr lang="en-US" b="0" i="1" smtClean="0">
                            <a:latin typeface="Cambria Math" panose="02040503050406030204" pitchFamily="18" charset="0"/>
                          </a:rPr>
                        </m:ctrlPr>
                      </m:fPr>
                      <m:num>
                        <m:r>
                          <m:rPr>
                            <m:sty m:val="p"/>
                          </m:rPr>
                          <a:rPr lang="en-US" b="0" i="0" smtClean="0">
                            <a:latin typeface="Cambria Math"/>
                          </a:rPr>
                          <m:t>a</m:t>
                        </m:r>
                      </m:num>
                      <m:den>
                        <m:r>
                          <m:rPr>
                            <m:sty m:val="p"/>
                          </m:rPr>
                          <a:rPr lang="en-US" b="0" i="0" smtClean="0">
                            <a:latin typeface="Cambria Math"/>
                          </a:rPr>
                          <m:t>a</m:t>
                        </m:r>
                        <m:r>
                          <a:rPr lang="en-US" b="0" i="0" smtClean="0">
                            <a:latin typeface="Cambria Math"/>
                          </a:rPr>
                          <m:t>+</m:t>
                        </m:r>
                        <m:r>
                          <m:rPr>
                            <m:sty m:val="p"/>
                          </m:rPr>
                          <a:rPr lang="en-US" b="0" i="0" smtClean="0">
                            <a:latin typeface="Cambria Math"/>
                          </a:rPr>
                          <m:t>b</m:t>
                        </m:r>
                      </m:den>
                    </m:f>
                  </m:oMath>
                </a14:m>
                <a:endParaRPr lang="en-US" dirty="0" smtClean="0"/>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𝑝</m:t>
                        </m:r>
                      </m:e>
                      <m:sub>
                        <m:r>
                          <a:rPr lang="en-US" b="0" i="1" smtClean="0">
                            <a:latin typeface="Cambria Math"/>
                          </a:rPr>
                          <m:t>2</m:t>
                        </m:r>
                      </m:sub>
                    </m:sSub>
                  </m:oMath>
                </a14:m>
                <a:r>
                  <a:rPr lang="en-US" dirty="0" smtClean="0"/>
                  <a:t>=probability of developing disease for unexposed individuals </a:t>
                </a:r>
                <a14:m>
                  <m:oMath xmlns:m="http://schemas.openxmlformats.org/officeDocument/2006/math">
                    <m:r>
                      <a:rPr lang="en-US" b="0" i="1" smtClean="0">
                        <a:latin typeface="Cambria Math"/>
                      </a:rPr>
                      <m:t>𝑃</m:t>
                    </m:r>
                    <m:d>
                      <m:dPr>
                        <m:ctrlPr>
                          <a:rPr lang="en-US" b="0" i="1" smtClean="0">
                            <a:latin typeface="Cambria Math" panose="02040503050406030204" pitchFamily="18" charset="0"/>
                          </a:rPr>
                        </m:ctrlPr>
                      </m:dPr>
                      <m:e>
                        <m:r>
                          <a:rPr lang="en-US" b="0" i="1" smtClean="0">
                            <a:latin typeface="Cambria Math"/>
                          </a:rPr>
                          <m:t>𝑑𝑖𝑠𝑒𝑎𝑠𝑒</m:t>
                        </m:r>
                      </m:e>
                      <m:e>
                        <m:r>
                          <a:rPr lang="en-US" b="0" i="1" smtClean="0">
                            <a:latin typeface="Cambria Math"/>
                          </a:rPr>
                          <m:t>𝑢𝑛𝑒𝑥𝑝𝑜𝑠𝑒𝑑</m:t>
                        </m:r>
                      </m:e>
                    </m:d>
                    <m:r>
                      <a:rPr lang="en-US" b="0" i="0" smtClean="0">
                        <a:latin typeface="Cambria Math"/>
                      </a:rPr>
                      <m:t>=</m:t>
                    </m:r>
                    <m:f>
                      <m:fPr>
                        <m:ctrlPr>
                          <a:rPr lang="en-US" b="0" i="1" smtClean="0">
                            <a:latin typeface="Cambria Math" panose="02040503050406030204" pitchFamily="18" charset="0"/>
                          </a:rPr>
                        </m:ctrlPr>
                      </m:fPr>
                      <m:num>
                        <m:r>
                          <m:rPr>
                            <m:sty m:val="p"/>
                          </m:rPr>
                          <a:rPr lang="en-US" b="0" i="0" smtClean="0">
                            <a:latin typeface="Cambria Math"/>
                          </a:rPr>
                          <m:t>c</m:t>
                        </m:r>
                      </m:num>
                      <m:den>
                        <m:r>
                          <m:rPr>
                            <m:sty m:val="p"/>
                          </m:rPr>
                          <a:rPr lang="en-US" b="0" i="0" smtClean="0">
                            <a:latin typeface="Cambria Math"/>
                          </a:rPr>
                          <m:t>c</m:t>
                        </m:r>
                        <m:r>
                          <a:rPr lang="en-US" b="0" i="0" smtClean="0">
                            <a:latin typeface="Cambria Math"/>
                          </a:rPr>
                          <m:t>+</m:t>
                        </m:r>
                        <m:r>
                          <m:rPr>
                            <m:sty m:val="p"/>
                          </m:rPr>
                          <a:rPr lang="en-US" b="0" i="0" smtClean="0">
                            <a:latin typeface="Cambria Math"/>
                          </a:rPr>
                          <m:t>d</m:t>
                        </m:r>
                      </m:den>
                    </m:f>
                  </m:oMath>
                </a14:m>
                <a:endParaRPr lang="en-US" dirty="0" smtClean="0"/>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𝑝</m:t>
                        </m:r>
                      </m:e>
                      <m:sub>
                        <m:r>
                          <a:rPr lang="en-US" b="0" i="1" smtClean="0">
                            <a:latin typeface="Cambria Math"/>
                          </a:rPr>
                          <m:t>1</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𝑝</m:t>
                        </m:r>
                      </m:e>
                      <m:sub>
                        <m:r>
                          <a:rPr lang="en-US" b="0" i="1" smtClean="0">
                            <a:latin typeface="Cambria Math"/>
                          </a:rPr>
                          <m:t>2</m:t>
                        </m:r>
                      </m:sub>
                    </m:sSub>
                  </m:oMath>
                </a14:m>
                <a:r>
                  <a:rPr lang="en-US" dirty="0" smtClean="0"/>
                  <a:t> is defined as the risk difference</a:t>
                </a:r>
              </a:p>
              <a:p>
                <a:pPr lvl="1"/>
                <a14:m>
                  <m:oMath xmlns:m="http://schemas.openxmlformats.org/officeDocument/2006/math">
                    <m:r>
                      <a:rPr lang="en-US" b="0" i="1" smtClean="0">
                        <a:latin typeface="Cambria Math"/>
                      </a:rPr>
                      <m:t>𝑅𝑅</m:t>
                    </m:r>
                    <m:r>
                      <a:rPr lang="en-US" b="0" i="1" dirty="0" smtClean="0">
                        <a:latin typeface="Cambria Math"/>
                      </a:rPr>
                      <m:t>=</m:t>
                    </m:r>
                    <m:f>
                      <m:fPr>
                        <m:ctrlPr>
                          <a:rPr lang="en-US" b="0" i="1" dirty="0" smtClean="0">
                            <a:latin typeface="Cambria Math" panose="02040503050406030204" pitchFamily="18" charset="0"/>
                          </a:rPr>
                        </m:ctrlPr>
                      </m:fPr>
                      <m:num>
                        <m:sSub>
                          <m:sSubPr>
                            <m:ctrlPr>
                              <a:rPr lang="en-US" b="0" i="1" dirty="0" smtClean="0">
                                <a:latin typeface="Cambria Math" panose="02040503050406030204" pitchFamily="18" charset="0"/>
                              </a:rPr>
                            </m:ctrlPr>
                          </m:sSubPr>
                          <m:e>
                            <m:r>
                              <a:rPr lang="en-US" b="0" i="1" dirty="0" smtClean="0">
                                <a:latin typeface="Cambria Math"/>
                              </a:rPr>
                              <m:t>𝑝</m:t>
                            </m:r>
                          </m:e>
                          <m:sub>
                            <m:r>
                              <a:rPr lang="en-US" b="0" i="1" dirty="0" smtClean="0">
                                <a:latin typeface="Cambria Math"/>
                              </a:rPr>
                              <m:t>1</m:t>
                            </m:r>
                          </m:sub>
                        </m:sSub>
                      </m:num>
                      <m:den>
                        <m:sSub>
                          <m:sSubPr>
                            <m:ctrlPr>
                              <a:rPr lang="en-US" b="0" i="1" dirty="0" smtClean="0">
                                <a:latin typeface="Cambria Math" panose="02040503050406030204" pitchFamily="18" charset="0"/>
                              </a:rPr>
                            </m:ctrlPr>
                          </m:sSubPr>
                          <m:e>
                            <m:r>
                              <a:rPr lang="en-US" b="0" i="1" dirty="0" smtClean="0">
                                <a:latin typeface="Cambria Math"/>
                              </a:rPr>
                              <m:t>𝑝</m:t>
                            </m:r>
                          </m:e>
                          <m:sub>
                            <m:r>
                              <a:rPr lang="en-US" b="0" i="1" dirty="0" smtClean="0">
                                <a:latin typeface="Cambria Math"/>
                              </a:rPr>
                              <m:t>2</m:t>
                            </m:r>
                          </m:sub>
                        </m:sSub>
                      </m:den>
                    </m:f>
                    <m:r>
                      <a:rPr lang="en-US" b="0" i="1" dirty="0" smtClean="0">
                        <a:latin typeface="Cambria Math"/>
                      </a:rPr>
                      <m:t>=</m:t>
                    </m:r>
                    <m:f>
                      <m:fPr>
                        <m:ctrlPr>
                          <a:rPr lang="en-US" b="0" i="1" dirty="0" smtClean="0">
                            <a:latin typeface="Cambria Math" panose="02040503050406030204" pitchFamily="18" charset="0"/>
                          </a:rPr>
                        </m:ctrlPr>
                      </m:fPr>
                      <m:num>
                        <m:f>
                          <m:fPr>
                            <m:ctrlPr>
                              <a:rPr lang="en-US" b="0" i="1" dirty="0" smtClean="0">
                                <a:latin typeface="Cambria Math" panose="02040503050406030204" pitchFamily="18" charset="0"/>
                              </a:rPr>
                            </m:ctrlPr>
                          </m:fPr>
                          <m:num>
                            <m:r>
                              <a:rPr lang="en-US" b="0" i="1" dirty="0" smtClean="0">
                                <a:latin typeface="Cambria Math"/>
                              </a:rPr>
                              <m:t>𝑎</m:t>
                            </m:r>
                          </m:num>
                          <m:den>
                            <m:r>
                              <a:rPr lang="en-US" b="0" i="1" dirty="0" smtClean="0">
                                <a:latin typeface="Cambria Math"/>
                              </a:rPr>
                              <m:t>𝑎</m:t>
                            </m:r>
                            <m:r>
                              <a:rPr lang="en-US" b="0" i="1" dirty="0" smtClean="0">
                                <a:latin typeface="Cambria Math"/>
                              </a:rPr>
                              <m:t>+</m:t>
                            </m:r>
                            <m:r>
                              <a:rPr lang="en-US" b="0" i="1" dirty="0" smtClean="0">
                                <a:latin typeface="Cambria Math"/>
                              </a:rPr>
                              <m:t>𝑏</m:t>
                            </m:r>
                          </m:den>
                        </m:f>
                      </m:num>
                      <m:den>
                        <m:f>
                          <m:fPr>
                            <m:ctrlPr>
                              <a:rPr lang="en-US" b="0" i="1" dirty="0" smtClean="0">
                                <a:latin typeface="Cambria Math" panose="02040503050406030204" pitchFamily="18" charset="0"/>
                              </a:rPr>
                            </m:ctrlPr>
                          </m:fPr>
                          <m:num>
                            <m:r>
                              <a:rPr lang="en-US" b="0" i="1" dirty="0" smtClean="0">
                                <a:latin typeface="Cambria Math"/>
                              </a:rPr>
                              <m:t>𝑐</m:t>
                            </m:r>
                          </m:num>
                          <m:den>
                            <m:r>
                              <a:rPr lang="en-US" b="0" i="1" dirty="0" smtClean="0">
                                <a:latin typeface="Cambria Math"/>
                              </a:rPr>
                              <m:t>𝑐</m:t>
                            </m:r>
                            <m:r>
                              <a:rPr lang="en-US" b="0" i="1" dirty="0" smtClean="0">
                                <a:latin typeface="Cambria Math"/>
                              </a:rPr>
                              <m:t>+</m:t>
                            </m:r>
                            <m:r>
                              <a:rPr lang="en-US" b="0" i="1" dirty="0" smtClean="0">
                                <a:latin typeface="Cambria Math"/>
                              </a:rPr>
                              <m:t>𝑑</m:t>
                            </m:r>
                          </m:den>
                        </m:f>
                      </m:den>
                    </m:f>
                    <m:r>
                      <a:rPr lang="en-US" b="0" i="1" dirty="0" smtClean="0">
                        <a:latin typeface="Cambria Math"/>
                      </a:rPr>
                      <m:t>=</m:t>
                    </m:r>
                    <m:f>
                      <m:fPr>
                        <m:ctrlPr>
                          <a:rPr lang="en-US" b="0" i="1" dirty="0" smtClean="0">
                            <a:latin typeface="Cambria Math" panose="02040503050406030204" pitchFamily="18" charset="0"/>
                          </a:rPr>
                        </m:ctrlPr>
                      </m:fPr>
                      <m:num>
                        <m:r>
                          <a:rPr lang="en-US" b="0" i="1" dirty="0" smtClean="0">
                            <a:latin typeface="Cambria Math"/>
                          </a:rPr>
                          <m:t>𝑎</m:t>
                        </m:r>
                        <m:d>
                          <m:dPr>
                            <m:ctrlPr>
                              <a:rPr lang="en-US" b="0" i="1" dirty="0" smtClean="0">
                                <a:latin typeface="Cambria Math" panose="02040503050406030204" pitchFamily="18" charset="0"/>
                              </a:rPr>
                            </m:ctrlPr>
                          </m:dPr>
                          <m:e>
                            <m:r>
                              <a:rPr lang="en-US" b="0" i="1" dirty="0" smtClean="0">
                                <a:latin typeface="Cambria Math"/>
                              </a:rPr>
                              <m:t>𝑐</m:t>
                            </m:r>
                            <m:r>
                              <a:rPr lang="en-US" b="0" i="1" dirty="0" smtClean="0">
                                <a:latin typeface="Cambria Math"/>
                              </a:rPr>
                              <m:t>+</m:t>
                            </m:r>
                            <m:r>
                              <a:rPr lang="en-US" b="0" i="1" dirty="0" smtClean="0">
                                <a:latin typeface="Cambria Math"/>
                              </a:rPr>
                              <m:t>𝑑</m:t>
                            </m:r>
                          </m:e>
                        </m:d>
                      </m:num>
                      <m:den>
                        <m:r>
                          <a:rPr lang="en-US" b="0" i="1" dirty="0" smtClean="0">
                            <a:latin typeface="Cambria Math"/>
                          </a:rPr>
                          <m:t>𝑐</m:t>
                        </m:r>
                        <m:d>
                          <m:dPr>
                            <m:ctrlPr>
                              <a:rPr lang="en-US" b="0" i="1" dirty="0" smtClean="0">
                                <a:latin typeface="Cambria Math" panose="02040503050406030204" pitchFamily="18" charset="0"/>
                              </a:rPr>
                            </m:ctrlPr>
                          </m:dPr>
                          <m:e>
                            <m:r>
                              <a:rPr lang="en-US" b="0" i="1" dirty="0" smtClean="0">
                                <a:latin typeface="Cambria Math"/>
                              </a:rPr>
                              <m:t>𝑎</m:t>
                            </m:r>
                            <m:r>
                              <a:rPr lang="en-US" b="0" i="1" dirty="0" smtClean="0">
                                <a:latin typeface="Cambria Math"/>
                              </a:rPr>
                              <m:t>+</m:t>
                            </m:r>
                            <m:r>
                              <a:rPr lang="en-US" b="0" i="1" dirty="0" smtClean="0">
                                <a:latin typeface="Cambria Math"/>
                              </a:rPr>
                              <m:t>𝑏</m:t>
                            </m:r>
                          </m:e>
                        </m:d>
                      </m:den>
                    </m:f>
                    <m:r>
                      <a:rPr lang="en-US" b="0" i="1" dirty="0" smtClean="0">
                        <a:latin typeface="Cambria Math"/>
                      </a:rPr>
                      <m:t> </m:t>
                    </m:r>
                  </m:oMath>
                </a14:m>
                <a:r>
                  <a:rPr lang="en-US" dirty="0" smtClean="0"/>
                  <a:t>is defined as relative risk</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1371600"/>
                <a:ext cx="8229600" cy="3505200"/>
              </a:xfrm>
              <a:blipFill rotWithShape="1">
                <a:blip r:embed="rId2"/>
                <a:stretch>
                  <a:fillRect l="-1111" t="-3130"/>
                </a:stretch>
              </a:blipFill>
            </p:spPr>
            <p:txBody>
              <a:bodyPr/>
              <a:lstStyle/>
              <a:p>
                <a:r>
                  <a:rPr lang="en-US">
                    <a:noFill/>
                  </a:rPr>
                  <a:t> </a:t>
                </a:r>
              </a:p>
            </p:txBody>
          </p:sp>
        </mc:Fallback>
      </mc:AlternateContent>
      <p:graphicFrame>
        <p:nvGraphicFramePr>
          <p:cNvPr id="4" name="Table 3"/>
          <p:cNvGraphicFramePr>
            <a:graphicFrameLocks noGrp="1"/>
          </p:cNvGraphicFramePr>
          <p:nvPr>
            <p:extLst>
              <p:ext uri="{D42A27DB-BD31-4B8C-83A1-F6EECF244321}">
                <p14:modId xmlns:p14="http://schemas.microsoft.com/office/powerpoint/2010/main" val="2294409955"/>
              </p:ext>
            </p:extLst>
          </p:nvPr>
        </p:nvGraphicFramePr>
        <p:xfrm>
          <a:off x="914400" y="4953000"/>
          <a:ext cx="6172200" cy="1584960"/>
        </p:xfrm>
        <a:graphic>
          <a:graphicData uri="http://schemas.openxmlformats.org/drawingml/2006/table">
            <a:tbl>
              <a:tblPr firstRow="1" bandRow="1">
                <a:tableStyleId>{5C22544A-7EE6-4342-B048-85BDC9FD1C3A}</a:tableStyleId>
              </a:tblPr>
              <a:tblGrid>
                <a:gridCol w="1543050"/>
                <a:gridCol w="1543050"/>
                <a:gridCol w="1543050"/>
                <a:gridCol w="1543050"/>
              </a:tblGrid>
              <a:tr h="388620">
                <a:tc>
                  <a:txBody>
                    <a:bodyPr/>
                    <a:lstStyle/>
                    <a:p>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Disease</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No disease</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Total</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Exposure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a</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b</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a+b</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No</a:t>
                      </a:r>
                      <a:r>
                        <a:rPr lang="en-US" sz="2000" baseline="0" dirty="0" smtClean="0"/>
                        <a:t> exposure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c</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c+d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Total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a+c</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smtClean="0"/>
                        <a:t>b+d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93917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Relative risk (RR)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a:rPr lang="en-US" i="1" smtClean="0">
                        <a:latin typeface="Cambria Math"/>
                      </a:rPr>
                      <m:t>𝑅𝑅</m:t>
                    </m:r>
                    <m:r>
                      <a:rPr lang="en-US" i="1" dirty="0">
                        <a:latin typeface="Cambria Math"/>
                      </a:rPr>
                      <m:t>=</m:t>
                    </m:r>
                    <m:f>
                      <m:fPr>
                        <m:ctrlPr>
                          <a:rPr lang="en-US" i="1" dirty="0">
                            <a:latin typeface="Cambria Math" panose="02040503050406030204" pitchFamily="18" charset="0"/>
                          </a:rPr>
                        </m:ctrlPr>
                      </m:fPr>
                      <m:num>
                        <m:r>
                          <a:rPr lang="en-US" i="1">
                            <a:latin typeface="Cambria Math"/>
                          </a:rPr>
                          <m:t>𝑃</m:t>
                        </m:r>
                        <m:d>
                          <m:dPr>
                            <m:ctrlPr>
                              <a:rPr lang="en-US" i="1">
                                <a:latin typeface="Cambria Math" panose="02040503050406030204" pitchFamily="18" charset="0"/>
                              </a:rPr>
                            </m:ctrlPr>
                          </m:dPr>
                          <m:e>
                            <m:r>
                              <a:rPr lang="en-US" i="1">
                                <a:latin typeface="Cambria Math"/>
                              </a:rPr>
                              <m:t>𝑑𝑖𝑠𝑒𝑎𝑠𝑒</m:t>
                            </m:r>
                          </m:e>
                          <m:e>
                            <m:r>
                              <a:rPr lang="en-US" i="1">
                                <a:latin typeface="Cambria Math"/>
                              </a:rPr>
                              <m:t>𝑒𝑥𝑝𝑜𝑠𝑒𝑑</m:t>
                            </m:r>
                          </m:e>
                        </m:d>
                      </m:num>
                      <m:den>
                        <m:r>
                          <a:rPr lang="en-US" i="1">
                            <a:latin typeface="Cambria Math"/>
                          </a:rPr>
                          <m:t>𝑃</m:t>
                        </m:r>
                        <m:d>
                          <m:dPr>
                            <m:ctrlPr>
                              <a:rPr lang="en-US" i="1">
                                <a:latin typeface="Cambria Math" panose="02040503050406030204" pitchFamily="18" charset="0"/>
                              </a:rPr>
                            </m:ctrlPr>
                          </m:dPr>
                          <m:e>
                            <m:r>
                              <a:rPr lang="en-US" i="1">
                                <a:latin typeface="Cambria Math"/>
                              </a:rPr>
                              <m:t>𝑑𝑖𝑠𝑒𝑎𝑠𝑒</m:t>
                            </m:r>
                          </m:e>
                          <m:e>
                            <m:r>
                              <a:rPr lang="en-US" b="0" i="1" smtClean="0">
                                <a:latin typeface="Cambria Math" panose="02040503050406030204" pitchFamily="18" charset="0"/>
                              </a:rPr>
                              <m:t>𝑢𝑛</m:t>
                            </m:r>
                            <m:r>
                              <a:rPr lang="en-US" i="1">
                                <a:latin typeface="Cambria Math"/>
                              </a:rPr>
                              <m:t>𝑒𝑥𝑝𝑜𝑠𝑒𝑑</m:t>
                            </m:r>
                          </m:e>
                        </m:d>
                      </m:den>
                    </m:f>
                    <m:r>
                      <a:rPr lang="en-US" i="1" dirty="0">
                        <a:latin typeface="Cambria Math"/>
                      </a:rPr>
                      <m:t>=</m:t>
                    </m:r>
                    <m:f>
                      <m:fPr>
                        <m:ctrlPr>
                          <a:rPr lang="en-US" i="1" dirty="0">
                            <a:latin typeface="Cambria Math" panose="02040503050406030204" pitchFamily="18" charset="0"/>
                          </a:rPr>
                        </m:ctrlPr>
                      </m:fPr>
                      <m:num>
                        <m:r>
                          <a:rPr lang="en-US" i="1" dirty="0">
                            <a:latin typeface="Cambria Math"/>
                          </a:rPr>
                          <m:t>𝑎</m:t>
                        </m:r>
                        <m:d>
                          <m:dPr>
                            <m:ctrlPr>
                              <a:rPr lang="en-US" i="1" dirty="0">
                                <a:latin typeface="Cambria Math" panose="02040503050406030204" pitchFamily="18" charset="0"/>
                              </a:rPr>
                            </m:ctrlPr>
                          </m:dPr>
                          <m:e>
                            <m:r>
                              <a:rPr lang="en-US" i="1" dirty="0">
                                <a:latin typeface="Cambria Math"/>
                              </a:rPr>
                              <m:t>𝑐</m:t>
                            </m:r>
                            <m:r>
                              <a:rPr lang="en-US" i="1" dirty="0">
                                <a:latin typeface="Cambria Math"/>
                              </a:rPr>
                              <m:t>+</m:t>
                            </m:r>
                            <m:r>
                              <a:rPr lang="en-US" i="1" dirty="0">
                                <a:latin typeface="Cambria Math"/>
                              </a:rPr>
                              <m:t>𝑑</m:t>
                            </m:r>
                          </m:e>
                        </m:d>
                      </m:num>
                      <m:den>
                        <m:r>
                          <a:rPr lang="en-US" i="1" dirty="0">
                            <a:latin typeface="Cambria Math"/>
                          </a:rPr>
                          <m:t>𝑐</m:t>
                        </m:r>
                        <m:d>
                          <m:dPr>
                            <m:ctrlPr>
                              <a:rPr lang="en-US" i="1" dirty="0">
                                <a:latin typeface="Cambria Math" panose="02040503050406030204" pitchFamily="18" charset="0"/>
                              </a:rPr>
                            </m:ctrlPr>
                          </m:dPr>
                          <m:e>
                            <m:r>
                              <a:rPr lang="en-US" i="1" dirty="0">
                                <a:latin typeface="Cambria Math"/>
                              </a:rPr>
                              <m:t>𝑎</m:t>
                            </m:r>
                            <m:r>
                              <a:rPr lang="en-US" i="1" dirty="0">
                                <a:latin typeface="Cambria Math"/>
                              </a:rPr>
                              <m:t>+</m:t>
                            </m:r>
                            <m:r>
                              <a:rPr lang="en-US" i="1" dirty="0">
                                <a:latin typeface="Cambria Math"/>
                              </a:rPr>
                              <m:t>𝑏</m:t>
                            </m:r>
                          </m:e>
                        </m:d>
                      </m:den>
                    </m:f>
                  </m:oMath>
                </a14:m>
                <a:endParaRPr lang="en-US" dirty="0" smtClean="0"/>
              </a:p>
              <a:p>
                <a:r>
                  <a:rPr lang="en-US" dirty="0" smtClean="0"/>
                  <a:t>What </a:t>
                </a:r>
                <a:r>
                  <a:rPr lang="en-US" dirty="0"/>
                  <a:t>does the RR tell us?</a:t>
                </a:r>
              </a:p>
              <a:p>
                <a:pPr lvl="1"/>
                <a:r>
                  <a:rPr lang="en-US" dirty="0"/>
                  <a:t>The risk of developing the disease when exposed to the condition is RR times higher than those who were not exposed to the condition</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704"/>
                </a:stretch>
              </a:blipFill>
            </p:spPr>
            <p:txBody>
              <a:bodyPr/>
              <a:lstStyle/>
              <a:p>
                <a:r>
                  <a:rPr lang="en-US">
                    <a:noFill/>
                  </a:rPr>
                  <a:t> </a:t>
                </a:r>
              </a:p>
            </p:txBody>
          </p:sp>
        </mc:Fallback>
      </mc:AlternateContent>
    </p:spTree>
    <p:extLst>
      <p:ext uri="{BB962C8B-B14F-4D97-AF65-F5344CB8AC3E}">
        <p14:creationId xmlns:p14="http://schemas.microsoft.com/office/powerpoint/2010/main" val="1627575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Confidence interval of relative risk</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828800"/>
                <a:ext cx="8229600" cy="3581400"/>
              </a:xfrm>
            </p:spPr>
            <p:txBody>
              <a:bodyPr>
                <a:noAutofit/>
              </a:bodyPr>
              <a:lstStyle/>
              <a:p>
                <a:r>
                  <a:rPr lang="en-US" sz="2800" dirty="0" smtClean="0"/>
                  <a:t>The 95% confidence interval of RR is</a:t>
                </a:r>
              </a:p>
              <a:p>
                <a:pPr marL="0" indent="0">
                  <a:buNone/>
                </a:pPr>
                <a14:m>
                  <m:oMathPara xmlns:m="http://schemas.openxmlformats.org/officeDocument/2006/math">
                    <m:oMathParaPr>
                      <m:jc m:val="centerGroup"/>
                    </m:oMathParaPr>
                    <m:oMath xmlns:m="http://schemas.openxmlformats.org/officeDocument/2006/math">
                      <m:r>
                        <a:rPr lang="en-US" sz="2800" b="0" i="1" smtClean="0">
                          <a:latin typeface="Cambria Math"/>
                        </a:rPr>
                        <m:t>[</m:t>
                      </m:r>
                      <m:sSup>
                        <m:sSupPr>
                          <m:ctrlPr>
                            <a:rPr lang="en-US" sz="2800" b="0" i="1" smtClean="0">
                              <a:latin typeface="Cambria Math" panose="02040503050406030204" pitchFamily="18" charset="0"/>
                            </a:rPr>
                          </m:ctrlPr>
                        </m:sSupPr>
                        <m:e>
                          <m:r>
                            <a:rPr lang="en-US" sz="2800" b="0" i="1" smtClean="0">
                              <a:latin typeface="Cambria Math"/>
                            </a:rPr>
                            <m:t>𝑒</m:t>
                          </m:r>
                        </m:e>
                        <m:sup>
                          <m:func>
                            <m:funcPr>
                              <m:ctrlPr>
                                <a:rPr lang="en-US" sz="2800" b="0" i="1" smtClean="0">
                                  <a:latin typeface="Cambria Math" panose="02040503050406030204" pitchFamily="18" charset="0"/>
                                </a:rPr>
                              </m:ctrlPr>
                            </m:funcPr>
                            <m:fName>
                              <m:r>
                                <m:rPr>
                                  <m:sty m:val="p"/>
                                </m:rPr>
                                <a:rPr lang="en-US" sz="2800" b="0" i="0" smtClean="0">
                                  <a:latin typeface="Cambria Math"/>
                                </a:rPr>
                                <m:t>ln</m:t>
                              </m:r>
                            </m:fName>
                            <m:e>
                              <m:d>
                                <m:dPr>
                                  <m:ctrlPr>
                                    <a:rPr lang="en-US" sz="2800" b="0" i="1" smtClean="0">
                                      <a:latin typeface="Cambria Math" panose="02040503050406030204" pitchFamily="18" charset="0"/>
                                    </a:rPr>
                                  </m:ctrlPr>
                                </m:dPr>
                                <m:e>
                                  <m:r>
                                    <a:rPr lang="en-US" sz="2800" b="0" i="1" smtClean="0">
                                      <a:latin typeface="Cambria Math"/>
                                    </a:rPr>
                                    <m:t>𝑅𝑅</m:t>
                                  </m:r>
                                </m:e>
                              </m:d>
                            </m:e>
                          </m:func>
                          <m:r>
                            <a:rPr lang="en-US" sz="2800" b="0" i="1" smtClean="0">
                              <a:latin typeface="Cambria Math"/>
                            </a:rPr>
                            <m:t>−1.96</m:t>
                          </m:r>
                          <m:rad>
                            <m:radPr>
                              <m:degHide m:val="on"/>
                              <m:ctrlPr>
                                <a:rPr lang="en-US" sz="2800" b="0" i="1" smtClean="0">
                                  <a:latin typeface="Cambria Math" panose="02040503050406030204" pitchFamily="18" charset="0"/>
                                </a:rPr>
                              </m:ctrlPr>
                            </m:radPr>
                            <m:deg/>
                            <m:e>
                              <m:f>
                                <m:fPr>
                                  <m:ctrlPr>
                                    <a:rPr lang="en-US" sz="2800" b="0" i="1" smtClean="0">
                                      <a:latin typeface="Cambria Math" panose="02040503050406030204" pitchFamily="18" charset="0"/>
                                    </a:rPr>
                                  </m:ctrlPr>
                                </m:fPr>
                                <m:num>
                                  <m:r>
                                    <a:rPr lang="en-US" sz="2800" b="0" i="1" smtClean="0">
                                      <a:latin typeface="Cambria Math"/>
                                    </a:rPr>
                                    <m:t>𝑏</m:t>
                                  </m:r>
                                </m:num>
                                <m:den>
                                  <m:r>
                                    <a:rPr lang="en-US" sz="2800" b="0" i="1" smtClean="0">
                                      <a:latin typeface="Cambria Math"/>
                                    </a:rPr>
                                    <m:t>𝑎</m:t>
                                  </m:r>
                                  <m:d>
                                    <m:dPr>
                                      <m:ctrlPr>
                                        <a:rPr lang="en-US" sz="2800" b="0" i="1" smtClean="0">
                                          <a:latin typeface="Cambria Math" panose="02040503050406030204" pitchFamily="18" charset="0"/>
                                        </a:rPr>
                                      </m:ctrlPr>
                                    </m:dPr>
                                    <m:e>
                                      <m:r>
                                        <a:rPr lang="en-US" sz="2800" b="0" i="1" smtClean="0">
                                          <a:latin typeface="Cambria Math"/>
                                        </a:rPr>
                                        <m:t>𝑎</m:t>
                                      </m:r>
                                      <m:r>
                                        <a:rPr lang="en-US" sz="2800" b="0" i="1" smtClean="0">
                                          <a:latin typeface="Cambria Math"/>
                                        </a:rPr>
                                        <m:t>+</m:t>
                                      </m:r>
                                      <m:r>
                                        <a:rPr lang="en-US" sz="2800" b="0" i="1" smtClean="0">
                                          <a:latin typeface="Cambria Math"/>
                                        </a:rPr>
                                        <m:t>𝑏</m:t>
                                      </m:r>
                                    </m:e>
                                  </m:d>
                                </m:den>
                              </m:f>
                              <m:r>
                                <a:rPr lang="en-US" sz="2800" b="0" i="1" smtClean="0">
                                  <a:latin typeface="Cambria Math"/>
                                </a:rPr>
                                <m:t>+</m:t>
                              </m:r>
                              <m:f>
                                <m:fPr>
                                  <m:ctrlPr>
                                    <a:rPr lang="en-US" sz="2800" b="0" i="1" smtClean="0">
                                      <a:latin typeface="Cambria Math" panose="02040503050406030204" pitchFamily="18" charset="0"/>
                                    </a:rPr>
                                  </m:ctrlPr>
                                </m:fPr>
                                <m:num>
                                  <m:r>
                                    <a:rPr lang="en-US" sz="2800" b="0" i="1" smtClean="0">
                                      <a:latin typeface="Cambria Math"/>
                                    </a:rPr>
                                    <m:t>𝑑</m:t>
                                  </m:r>
                                </m:num>
                                <m:den>
                                  <m:r>
                                    <a:rPr lang="en-US" sz="2800" b="0" i="1" smtClean="0">
                                      <a:latin typeface="Cambria Math"/>
                                    </a:rPr>
                                    <m:t>𝑐</m:t>
                                  </m:r>
                                  <m:d>
                                    <m:dPr>
                                      <m:ctrlPr>
                                        <a:rPr lang="en-US" sz="2800" b="0" i="1" smtClean="0">
                                          <a:latin typeface="Cambria Math" panose="02040503050406030204" pitchFamily="18" charset="0"/>
                                        </a:rPr>
                                      </m:ctrlPr>
                                    </m:dPr>
                                    <m:e>
                                      <m:r>
                                        <a:rPr lang="en-US" sz="2800" b="0" i="1" smtClean="0">
                                          <a:latin typeface="Cambria Math"/>
                                        </a:rPr>
                                        <m:t>𝑐</m:t>
                                      </m:r>
                                      <m:r>
                                        <a:rPr lang="en-US" sz="2800" b="0" i="1" smtClean="0">
                                          <a:latin typeface="Cambria Math"/>
                                        </a:rPr>
                                        <m:t>+</m:t>
                                      </m:r>
                                      <m:r>
                                        <a:rPr lang="en-US" sz="2800" b="0" i="1" smtClean="0">
                                          <a:latin typeface="Cambria Math"/>
                                        </a:rPr>
                                        <m:t>𝑑</m:t>
                                      </m:r>
                                    </m:e>
                                  </m:d>
                                </m:den>
                              </m:f>
                            </m:e>
                          </m:rad>
                        </m:sup>
                      </m:sSup>
                      <m:r>
                        <a:rPr lang="en-US" sz="2800" b="0" i="1" smtClean="0">
                          <a:latin typeface="Cambria Math"/>
                        </a:rPr>
                        <m:t>, </m:t>
                      </m:r>
                      <m:sSup>
                        <m:sSupPr>
                          <m:ctrlPr>
                            <a:rPr lang="en-US" sz="2800" b="0" i="1" smtClean="0">
                              <a:latin typeface="Cambria Math" panose="02040503050406030204" pitchFamily="18" charset="0"/>
                            </a:rPr>
                          </m:ctrlPr>
                        </m:sSupPr>
                        <m:e>
                          <m:r>
                            <a:rPr lang="en-US" sz="2800" b="0" i="1" smtClean="0">
                              <a:latin typeface="Cambria Math"/>
                            </a:rPr>
                            <m:t>𝑒</m:t>
                          </m:r>
                        </m:e>
                        <m:sup>
                          <m:func>
                            <m:funcPr>
                              <m:ctrlPr>
                                <a:rPr lang="en-US" sz="2800" b="0" i="1" smtClean="0">
                                  <a:latin typeface="Cambria Math" panose="02040503050406030204" pitchFamily="18" charset="0"/>
                                </a:rPr>
                              </m:ctrlPr>
                            </m:funcPr>
                            <m:fName>
                              <m:r>
                                <m:rPr>
                                  <m:sty m:val="p"/>
                                </m:rPr>
                                <a:rPr lang="en-US" sz="2800" b="0" i="0" smtClean="0">
                                  <a:latin typeface="Cambria Math"/>
                                </a:rPr>
                                <m:t>ln</m:t>
                              </m:r>
                            </m:fName>
                            <m:e>
                              <m:d>
                                <m:dPr>
                                  <m:ctrlPr>
                                    <a:rPr lang="en-US" sz="2800" b="0" i="1" smtClean="0">
                                      <a:latin typeface="Cambria Math" panose="02040503050406030204" pitchFamily="18" charset="0"/>
                                    </a:rPr>
                                  </m:ctrlPr>
                                </m:dPr>
                                <m:e>
                                  <m:r>
                                    <a:rPr lang="en-US" sz="2800" b="0" i="1" smtClean="0">
                                      <a:latin typeface="Cambria Math"/>
                                    </a:rPr>
                                    <m:t>𝑅𝑅</m:t>
                                  </m:r>
                                </m:e>
                              </m:d>
                            </m:e>
                          </m:func>
                          <m:r>
                            <a:rPr lang="en-US" sz="2800" b="0" i="1" smtClean="0">
                              <a:latin typeface="Cambria Math"/>
                            </a:rPr>
                            <m:t>+1.96</m:t>
                          </m:r>
                          <m:rad>
                            <m:radPr>
                              <m:degHide m:val="on"/>
                              <m:ctrlPr>
                                <a:rPr lang="en-US" sz="2800" b="0" i="1" smtClean="0">
                                  <a:latin typeface="Cambria Math" panose="02040503050406030204" pitchFamily="18" charset="0"/>
                                </a:rPr>
                              </m:ctrlPr>
                            </m:radPr>
                            <m:deg/>
                            <m:e>
                              <m:f>
                                <m:fPr>
                                  <m:ctrlPr>
                                    <a:rPr lang="en-US" sz="2800" b="0" i="1" smtClean="0">
                                      <a:latin typeface="Cambria Math" panose="02040503050406030204" pitchFamily="18" charset="0"/>
                                    </a:rPr>
                                  </m:ctrlPr>
                                </m:fPr>
                                <m:num>
                                  <m:r>
                                    <a:rPr lang="en-US" sz="2800" b="0" i="1" smtClean="0">
                                      <a:latin typeface="Cambria Math"/>
                                    </a:rPr>
                                    <m:t>𝑏</m:t>
                                  </m:r>
                                </m:num>
                                <m:den>
                                  <m:r>
                                    <a:rPr lang="en-US" sz="2800" b="0" i="1" smtClean="0">
                                      <a:latin typeface="Cambria Math"/>
                                    </a:rPr>
                                    <m:t>𝑎</m:t>
                                  </m:r>
                                  <m:d>
                                    <m:dPr>
                                      <m:ctrlPr>
                                        <a:rPr lang="en-US" sz="2800" b="0" i="1" smtClean="0">
                                          <a:latin typeface="Cambria Math" panose="02040503050406030204" pitchFamily="18" charset="0"/>
                                        </a:rPr>
                                      </m:ctrlPr>
                                    </m:dPr>
                                    <m:e>
                                      <m:r>
                                        <a:rPr lang="en-US" sz="2800" b="0" i="1" smtClean="0">
                                          <a:latin typeface="Cambria Math"/>
                                        </a:rPr>
                                        <m:t>𝑎</m:t>
                                      </m:r>
                                      <m:r>
                                        <a:rPr lang="en-US" sz="2800" b="0" i="1" smtClean="0">
                                          <a:latin typeface="Cambria Math"/>
                                        </a:rPr>
                                        <m:t>+</m:t>
                                      </m:r>
                                      <m:r>
                                        <a:rPr lang="en-US" sz="2800" b="0" i="1" smtClean="0">
                                          <a:latin typeface="Cambria Math"/>
                                        </a:rPr>
                                        <m:t>𝑏</m:t>
                                      </m:r>
                                    </m:e>
                                  </m:d>
                                </m:den>
                              </m:f>
                              <m:r>
                                <a:rPr lang="en-US" sz="2800" b="0" i="1" smtClean="0">
                                  <a:latin typeface="Cambria Math"/>
                                </a:rPr>
                                <m:t>+</m:t>
                              </m:r>
                              <m:f>
                                <m:fPr>
                                  <m:ctrlPr>
                                    <a:rPr lang="en-US" sz="2800" b="0" i="1" smtClean="0">
                                      <a:latin typeface="Cambria Math" panose="02040503050406030204" pitchFamily="18" charset="0"/>
                                    </a:rPr>
                                  </m:ctrlPr>
                                </m:fPr>
                                <m:num>
                                  <m:r>
                                    <a:rPr lang="en-US" sz="2800" b="0" i="1" smtClean="0">
                                      <a:latin typeface="Cambria Math"/>
                                    </a:rPr>
                                    <m:t>𝑑</m:t>
                                  </m:r>
                                </m:num>
                                <m:den>
                                  <m:r>
                                    <a:rPr lang="en-US" sz="2800" b="0" i="1" smtClean="0">
                                      <a:latin typeface="Cambria Math"/>
                                    </a:rPr>
                                    <m:t>𝑐</m:t>
                                  </m:r>
                                  <m:d>
                                    <m:dPr>
                                      <m:ctrlPr>
                                        <a:rPr lang="en-US" sz="2800" b="0" i="1" smtClean="0">
                                          <a:latin typeface="Cambria Math" panose="02040503050406030204" pitchFamily="18" charset="0"/>
                                        </a:rPr>
                                      </m:ctrlPr>
                                    </m:dPr>
                                    <m:e>
                                      <m:r>
                                        <a:rPr lang="en-US" sz="2800" b="0" i="1" smtClean="0">
                                          <a:latin typeface="Cambria Math"/>
                                        </a:rPr>
                                        <m:t>𝑐</m:t>
                                      </m:r>
                                      <m:r>
                                        <a:rPr lang="en-US" sz="2800" b="0" i="1" smtClean="0">
                                          <a:latin typeface="Cambria Math"/>
                                        </a:rPr>
                                        <m:t>+</m:t>
                                      </m:r>
                                      <m:r>
                                        <a:rPr lang="en-US" sz="2800" b="0" i="1" smtClean="0">
                                          <a:latin typeface="Cambria Math"/>
                                        </a:rPr>
                                        <m:t>𝑑</m:t>
                                      </m:r>
                                    </m:e>
                                  </m:d>
                                </m:den>
                              </m:f>
                            </m:e>
                          </m:rad>
                        </m:sup>
                      </m:sSup>
                      <m:r>
                        <a:rPr lang="en-US" sz="2800" b="0" i="1" smtClean="0">
                          <a:latin typeface="Cambria Math"/>
                        </a:rPr>
                        <m:t>]</m:t>
                      </m:r>
                    </m:oMath>
                  </m:oMathPara>
                </a14:m>
                <a:endParaRPr lang="en-US" sz="2800" b="0" dirty="0" smtClean="0"/>
              </a:p>
              <a:p>
                <a:r>
                  <a:rPr lang="en-US" sz="2800" dirty="0" smtClean="0"/>
                  <a:t>What can the 95% CI of RR tell us?</a:t>
                </a:r>
              </a:p>
              <a:p>
                <a:pPr lvl="1"/>
                <a:r>
                  <a:rPr lang="en-US" sz="2400" dirty="0" smtClean="0"/>
                  <a:t>If the 95% CI are all larger than 1, the risk of developing the disease when exposed to the condition is significantly higher than the risk when not exposed to the condition.</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828800"/>
                <a:ext cx="8229600" cy="3581400"/>
              </a:xfrm>
              <a:blipFill rotWithShape="0">
                <a:blip r:embed="rId2"/>
                <a:stretch>
                  <a:fillRect l="-1333" t="-1531"/>
                </a:stretch>
              </a:blipFill>
            </p:spPr>
            <p:txBody>
              <a:bodyPr/>
              <a:lstStyle/>
              <a:p>
                <a:r>
                  <a:rPr lang="en-US">
                    <a:noFill/>
                  </a:rPr>
                  <a:t> </a:t>
                </a:r>
              </a:p>
            </p:txBody>
          </p:sp>
        </mc:Fallback>
      </mc:AlternateContent>
    </p:spTree>
    <p:extLst>
      <p:ext uri="{BB962C8B-B14F-4D97-AF65-F5344CB8AC3E}">
        <p14:creationId xmlns:p14="http://schemas.microsoft.com/office/powerpoint/2010/main" val="2143399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Odds ratio</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95400"/>
                <a:ext cx="8382000" cy="3352801"/>
              </a:xfrm>
            </p:spPr>
            <p:txBody>
              <a:bodyPr>
                <a:normAutofit fontScale="70000" lnSpcReduction="20000"/>
              </a:bodyPr>
              <a:lstStyle/>
              <a:p>
                <a:r>
                  <a:rPr lang="en-US" dirty="0" smtClean="0"/>
                  <a:t>Definition: </a:t>
                </a:r>
              </a:p>
              <a:p>
                <a:pPr marL="0" indent="0">
                  <a:buNone/>
                </a:pPr>
                <a:r>
                  <a:rPr lang="en-US" dirty="0" smtClean="0"/>
                  <a:t>Odds ratio OR=</a:t>
                </a:r>
                <a14:m>
                  <m:oMath xmlns:m="http://schemas.openxmlformats.org/officeDocument/2006/math">
                    <m:f>
                      <m:fPr>
                        <m:ctrlPr>
                          <a:rPr lang="en-US" i="1" dirty="0">
                            <a:latin typeface="Cambria Math" panose="02040503050406030204" pitchFamily="18" charset="0"/>
                          </a:rPr>
                        </m:ctrlPr>
                      </m:fPr>
                      <m:num>
                        <m:f>
                          <m:fPr>
                            <m:ctrlPr>
                              <a:rPr lang="en-US" i="1" dirty="0">
                                <a:latin typeface="Cambria Math" panose="02040503050406030204" pitchFamily="18" charset="0"/>
                              </a:rPr>
                            </m:ctrlPr>
                          </m:fPr>
                          <m:num>
                            <m:r>
                              <a:rPr lang="en-US" i="1" dirty="0">
                                <a:latin typeface="Cambria Math"/>
                              </a:rPr>
                              <m:t>𝑃</m:t>
                            </m:r>
                            <m:d>
                              <m:dPr>
                                <m:ctrlPr>
                                  <a:rPr lang="en-US" i="1" dirty="0">
                                    <a:latin typeface="Cambria Math" panose="02040503050406030204" pitchFamily="18" charset="0"/>
                                  </a:rPr>
                                </m:ctrlPr>
                              </m:dPr>
                              <m:e>
                                <m:r>
                                  <a:rPr lang="en-US" i="1" dirty="0">
                                    <a:latin typeface="Cambria Math"/>
                                  </a:rPr>
                                  <m:t>𝑑𝑖𝑠𝑒𝑎𝑠𝑒</m:t>
                                </m:r>
                              </m:e>
                              <m:e>
                                <m:r>
                                  <a:rPr lang="en-US" i="1" dirty="0">
                                    <a:latin typeface="Cambria Math"/>
                                  </a:rPr>
                                  <m:t>𝑒𝑥𝑝𝑜𝑠𝑒𝑑</m:t>
                                </m:r>
                              </m:e>
                            </m:d>
                          </m:num>
                          <m:den>
                            <m:d>
                              <m:dPr>
                                <m:begChr m:val="["/>
                                <m:endChr m:val="]"/>
                                <m:ctrlPr>
                                  <a:rPr lang="en-US" i="1" dirty="0">
                                    <a:latin typeface="Cambria Math" panose="02040503050406030204" pitchFamily="18" charset="0"/>
                                  </a:rPr>
                                </m:ctrlPr>
                              </m:dPr>
                              <m:e>
                                <m:r>
                                  <a:rPr lang="en-US" i="1" dirty="0">
                                    <a:latin typeface="Cambria Math"/>
                                  </a:rPr>
                                  <m:t>1−</m:t>
                                </m:r>
                                <m:r>
                                  <a:rPr lang="en-US" i="1" dirty="0">
                                    <a:latin typeface="Cambria Math"/>
                                  </a:rPr>
                                  <m:t>𝑃</m:t>
                                </m:r>
                                <m:d>
                                  <m:dPr>
                                    <m:ctrlPr>
                                      <a:rPr lang="en-US" i="1" dirty="0">
                                        <a:latin typeface="Cambria Math" panose="02040503050406030204" pitchFamily="18" charset="0"/>
                                      </a:rPr>
                                    </m:ctrlPr>
                                  </m:dPr>
                                  <m:e>
                                    <m:r>
                                      <a:rPr lang="en-US" i="1" dirty="0">
                                        <a:latin typeface="Cambria Math"/>
                                      </a:rPr>
                                      <m:t>𝑑𝑖𝑠𝑒𝑎𝑠𝑒</m:t>
                                    </m:r>
                                  </m:e>
                                  <m:e>
                                    <m:r>
                                      <a:rPr lang="en-US" i="1" dirty="0">
                                        <a:latin typeface="Cambria Math"/>
                                      </a:rPr>
                                      <m:t>𝑒𝑥𝑝𝑜𝑠𝑒𝑑</m:t>
                                    </m:r>
                                  </m:e>
                                </m:d>
                              </m:e>
                            </m:d>
                          </m:den>
                        </m:f>
                      </m:num>
                      <m:den>
                        <m:f>
                          <m:fPr>
                            <m:ctrlPr>
                              <a:rPr lang="en-US" i="1" dirty="0">
                                <a:latin typeface="Cambria Math" panose="02040503050406030204" pitchFamily="18" charset="0"/>
                              </a:rPr>
                            </m:ctrlPr>
                          </m:fPr>
                          <m:num>
                            <m:r>
                              <a:rPr lang="en-US" i="1" dirty="0">
                                <a:latin typeface="Cambria Math"/>
                              </a:rPr>
                              <m:t>𝑃</m:t>
                            </m:r>
                            <m:d>
                              <m:dPr>
                                <m:ctrlPr>
                                  <a:rPr lang="en-US" i="1" dirty="0">
                                    <a:latin typeface="Cambria Math" panose="02040503050406030204" pitchFamily="18" charset="0"/>
                                  </a:rPr>
                                </m:ctrlPr>
                              </m:dPr>
                              <m:e>
                                <m:r>
                                  <a:rPr lang="en-US" i="1" dirty="0">
                                    <a:latin typeface="Cambria Math"/>
                                  </a:rPr>
                                  <m:t>𝑑𝑖𝑠𝑒𝑎𝑠𝑒</m:t>
                                </m:r>
                              </m:e>
                              <m:e>
                                <m:r>
                                  <a:rPr lang="en-US" i="1" dirty="0">
                                    <a:latin typeface="Cambria Math"/>
                                  </a:rPr>
                                  <m:t>𝑢𝑛𝑒𝑥𝑝𝑜𝑠𝑒𝑑</m:t>
                                </m:r>
                              </m:e>
                            </m:d>
                          </m:num>
                          <m:den>
                            <m:d>
                              <m:dPr>
                                <m:begChr m:val="["/>
                                <m:endChr m:val="]"/>
                                <m:ctrlPr>
                                  <a:rPr lang="en-US" i="1" dirty="0">
                                    <a:latin typeface="Cambria Math" panose="02040503050406030204" pitchFamily="18" charset="0"/>
                                  </a:rPr>
                                </m:ctrlPr>
                              </m:dPr>
                              <m:e>
                                <m:r>
                                  <a:rPr lang="en-US" i="1" dirty="0">
                                    <a:latin typeface="Cambria Math"/>
                                  </a:rPr>
                                  <m:t>1−</m:t>
                                </m:r>
                                <m:r>
                                  <a:rPr lang="en-US" i="1" dirty="0">
                                    <a:latin typeface="Cambria Math"/>
                                  </a:rPr>
                                  <m:t>𝑃</m:t>
                                </m:r>
                                <m:d>
                                  <m:dPr>
                                    <m:ctrlPr>
                                      <a:rPr lang="en-US" i="1" dirty="0">
                                        <a:latin typeface="Cambria Math" panose="02040503050406030204" pitchFamily="18" charset="0"/>
                                      </a:rPr>
                                    </m:ctrlPr>
                                  </m:dPr>
                                  <m:e>
                                    <m:r>
                                      <a:rPr lang="en-US" i="1" dirty="0">
                                        <a:latin typeface="Cambria Math"/>
                                      </a:rPr>
                                      <m:t>𝑑𝑖𝑠𝑒𝑎𝑠𝑒</m:t>
                                    </m:r>
                                  </m:e>
                                  <m:e>
                                    <m:r>
                                      <a:rPr lang="en-US" i="1" dirty="0">
                                        <a:latin typeface="Cambria Math"/>
                                      </a:rPr>
                                      <m:t>𝑢𝑛𝑒𝑥𝑝𝑜𝑠𝑒𝑑</m:t>
                                    </m:r>
                                  </m:e>
                                </m:d>
                              </m:e>
                            </m:d>
                          </m:den>
                        </m:f>
                      </m:den>
                    </m:f>
                    <m:r>
                      <a:rPr lang="en-US" b="0" i="1" dirty="0" smtClean="0">
                        <a:latin typeface="Cambria Math"/>
                      </a:rPr>
                      <m:t>=</m:t>
                    </m:r>
                    <m:f>
                      <m:fPr>
                        <m:ctrlPr>
                          <a:rPr lang="en-US" b="0" i="1" dirty="0" smtClean="0">
                            <a:latin typeface="Cambria Math" panose="02040503050406030204" pitchFamily="18" charset="0"/>
                          </a:rPr>
                        </m:ctrlPr>
                      </m:fPr>
                      <m:num>
                        <m:f>
                          <m:fPr>
                            <m:ctrlPr>
                              <a:rPr lang="en-US" b="0" i="1" dirty="0" smtClean="0">
                                <a:latin typeface="Cambria Math" panose="02040503050406030204" pitchFamily="18" charset="0"/>
                              </a:rPr>
                            </m:ctrlPr>
                          </m:fPr>
                          <m:num>
                            <m:f>
                              <m:fPr>
                                <m:ctrlPr>
                                  <a:rPr lang="en-US" b="0" i="1" dirty="0" smtClean="0">
                                    <a:latin typeface="Cambria Math" panose="02040503050406030204" pitchFamily="18" charset="0"/>
                                  </a:rPr>
                                </m:ctrlPr>
                              </m:fPr>
                              <m:num>
                                <m:r>
                                  <a:rPr lang="en-US" b="0" i="1" dirty="0" smtClean="0">
                                    <a:latin typeface="Cambria Math"/>
                                  </a:rPr>
                                  <m:t>𝑎</m:t>
                                </m:r>
                              </m:num>
                              <m:den>
                                <m:r>
                                  <a:rPr lang="en-US" b="0" i="1" dirty="0" smtClean="0">
                                    <a:latin typeface="Cambria Math"/>
                                  </a:rPr>
                                  <m:t>𝑎</m:t>
                                </m:r>
                                <m:r>
                                  <a:rPr lang="en-US" b="0" i="1" dirty="0" smtClean="0">
                                    <a:latin typeface="Cambria Math"/>
                                  </a:rPr>
                                  <m:t>+</m:t>
                                </m:r>
                                <m:r>
                                  <a:rPr lang="en-US" b="0" i="1" dirty="0" smtClean="0">
                                    <a:latin typeface="Cambria Math"/>
                                  </a:rPr>
                                  <m:t>𝑏</m:t>
                                </m:r>
                              </m:den>
                            </m:f>
                          </m:num>
                          <m:den>
                            <m:r>
                              <a:rPr lang="en-US" b="0" i="1" dirty="0" smtClean="0">
                                <a:latin typeface="Cambria Math"/>
                              </a:rPr>
                              <m:t>1−</m:t>
                            </m:r>
                            <m:f>
                              <m:fPr>
                                <m:ctrlPr>
                                  <a:rPr lang="en-US" b="0" i="1" dirty="0" smtClean="0">
                                    <a:latin typeface="Cambria Math" panose="02040503050406030204" pitchFamily="18" charset="0"/>
                                  </a:rPr>
                                </m:ctrlPr>
                              </m:fPr>
                              <m:num>
                                <m:r>
                                  <a:rPr lang="en-US" b="0" i="1" dirty="0" smtClean="0">
                                    <a:latin typeface="Cambria Math"/>
                                  </a:rPr>
                                  <m:t>𝑎</m:t>
                                </m:r>
                              </m:num>
                              <m:den>
                                <m:r>
                                  <a:rPr lang="en-US" b="0" i="1" dirty="0" smtClean="0">
                                    <a:latin typeface="Cambria Math"/>
                                  </a:rPr>
                                  <m:t>𝑎</m:t>
                                </m:r>
                                <m:r>
                                  <a:rPr lang="en-US" b="0" i="1" dirty="0" smtClean="0">
                                    <a:latin typeface="Cambria Math"/>
                                  </a:rPr>
                                  <m:t>+</m:t>
                                </m:r>
                                <m:r>
                                  <a:rPr lang="en-US" b="0" i="1" dirty="0" smtClean="0">
                                    <a:latin typeface="Cambria Math"/>
                                  </a:rPr>
                                  <m:t>𝑏</m:t>
                                </m:r>
                              </m:den>
                            </m:f>
                          </m:den>
                        </m:f>
                      </m:num>
                      <m:den>
                        <m:f>
                          <m:fPr>
                            <m:ctrlPr>
                              <a:rPr lang="en-US" b="0" i="1" dirty="0" smtClean="0">
                                <a:latin typeface="Cambria Math" panose="02040503050406030204" pitchFamily="18" charset="0"/>
                              </a:rPr>
                            </m:ctrlPr>
                          </m:fPr>
                          <m:num>
                            <m:f>
                              <m:fPr>
                                <m:ctrlPr>
                                  <a:rPr lang="en-US" b="0" i="1" dirty="0" smtClean="0">
                                    <a:latin typeface="Cambria Math" panose="02040503050406030204" pitchFamily="18" charset="0"/>
                                  </a:rPr>
                                </m:ctrlPr>
                              </m:fPr>
                              <m:num>
                                <m:r>
                                  <a:rPr lang="en-US" b="0" i="1" dirty="0" smtClean="0">
                                    <a:latin typeface="Cambria Math"/>
                                  </a:rPr>
                                  <m:t>𝑐</m:t>
                                </m:r>
                              </m:num>
                              <m:den>
                                <m:r>
                                  <a:rPr lang="en-US" b="0" i="1" dirty="0" smtClean="0">
                                    <a:latin typeface="Cambria Math"/>
                                  </a:rPr>
                                  <m:t>𝑐</m:t>
                                </m:r>
                                <m:r>
                                  <a:rPr lang="en-US" b="0" i="1" dirty="0" smtClean="0">
                                    <a:latin typeface="Cambria Math"/>
                                  </a:rPr>
                                  <m:t>+</m:t>
                                </m:r>
                                <m:r>
                                  <a:rPr lang="en-US" b="0" i="1" dirty="0" smtClean="0">
                                    <a:latin typeface="Cambria Math"/>
                                  </a:rPr>
                                  <m:t>𝑑</m:t>
                                </m:r>
                              </m:den>
                            </m:f>
                          </m:num>
                          <m:den>
                            <m:r>
                              <a:rPr lang="en-US" b="0" i="1" dirty="0" smtClean="0">
                                <a:latin typeface="Cambria Math"/>
                              </a:rPr>
                              <m:t>1−</m:t>
                            </m:r>
                            <m:f>
                              <m:fPr>
                                <m:ctrlPr>
                                  <a:rPr lang="en-US" b="0" i="1" dirty="0" smtClean="0">
                                    <a:latin typeface="Cambria Math" panose="02040503050406030204" pitchFamily="18" charset="0"/>
                                  </a:rPr>
                                </m:ctrlPr>
                              </m:fPr>
                              <m:num>
                                <m:r>
                                  <a:rPr lang="en-US" b="0" i="1" dirty="0" smtClean="0">
                                    <a:latin typeface="Cambria Math"/>
                                  </a:rPr>
                                  <m:t>𝑐</m:t>
                                </m:r>
                              </m:num>
                              <m:den>
                                <m:r>
                                  <a:rPr lang="en-US" b="0" i="1" dirty="0" smtClean="0">
                                    <a:latin typeface="Cambria Math"/>
                                  </a:rPr>
                                  <m:t>𝑐</m:t>
                                </m:r>
                                <m:r>
                                  <a:rPr lang="en-US" b="0" i="1" dirty="0" smtClean="0">
                                    <a:latin typeface="Cambria Math"/>
                                  </a:rPr>
                                  <m:t>+</m:t>
                                </m:r>
                                <m:r>
                                  <a:rPr lang="en-US" b="0" i="1" dirty="0" smtClean="0">
                                    <a:latin typeface="Cambria Math"/>
                                  </a:rPr>
                                  <m:t>𝑑</m:t>
                                </m:r>
                              </m:den>
                            </m:f>
                          </m:den>
                        </m:f>
                      </m:den>
                    </m:f>
                    <m:r>
                      <a:rPr lang="en-US" b="0" i="1" dirty="0" smtClean="0">
                        <a:latin typeface="Cambria Math"/>
                      </a:rPr>
                      <m:t>=</m:t>
                    </m:r>
                    <m:f>
                      <m:fPr>
                        <m:ctrlPr>
                          <a:rPr lang="en-US" b="0" i="1" dirty="0" smtClean="0">
                            <a:latin typeface="Cambria Math" panose="02040503050406030204" pitchFamily="18" charset="0"/>
                          </a:rPr>
                        </m:ctrlPr>
                      </m:fPr>
                      <m:num>
                        <m:r>
                          <a:rPr lang="en-US" b="0" i="1" dirty="0" smtClean="0">
                            <a:latin typeface="Cambria Math"/>
                          </a:rPr>
                          <m:t>𝑎𝑑</m:t>
                        </m:r>
                      </m:num>
                      <m:den>
                        <m:r>
                          <a:rPr lang="en-US" b="0" i="1" dirty="0" smtClean="0">
                            <a:latin typeface="Cambria Math"/>
                          </a:rPr>
                          <m:t>𝑏𝑐</m:t>
                        </m:r>
                      </m:den>
                    </m:f>
                  </m:oMath>
                </a14:m>
                <a:endParaRPr lang="en-US" dirty="0" smtClean="0"/>
              </a:p>
              <a:p>
                <a:r>
                  <a:rPr lang="en-US" dirty="0" smtClean="0"/>
                  <a:t>If the study is a case-control study and the disease is rare (e.g. cancer), then </a:t>
                </a:r>
                <a14:m>
                  <m:oMath xmlns:m="http://schemas.openxmlformats.org/officeDocument/2006/math">
                    <m:r>
                      <a:rPr lang="en-US" b="0" i="1" smtClean="0">
                        <a:latin typeface="Cambria Math"/>
                      </a:rPr>
                      <m:t>𝑅𝑅</m:t>
                    </m:r>
                    <m:r>
                      <a:rPr lang="en-US" b="0" i="1" smtClean="0">
                        <a:latin typeface="Cambria Math"/>
                        <a:ea typeface="Cambria Math"/>
                      </a:rPr>
                      <m:t>≅</m:t>
                    </m:r>
                    <m:r>
                      <a:rPr lang="en-US" b="0" i="1" smtClean="0">
                        <a:latin typeface="Cambria Math"/>
                        <a:ea typeface="Cambria Math"/>
                      </a:rPr>
                      <m:t>𝑂𝑅</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𝑎𝑑</m:t>
                        </m:r>
                      </m:num>
                      <m:den>
                        <m:r>
                          <a:rPr lang="en-US" b="0" i="1" smtClean="0">
                            <a:latin typeface="Cambria Math"/>
                            <a:ea typeface="Cambria Math"/>
                          </a:rPr>
                          <m:t>𝑏𝑐</m:t>
                        </m:r>
                      </m:den>
                    </m:f>
                  </m:oMath>
                </a14:m>
                <a:endParaRPr lang="en-US" dirty="0" smtClean="0"/>
              </a:p>
              <a:p>
                <a:r>
                  <a:rPr lang="en-US" dirty="0" smtClean="0"/>
                  <a:t>What does an OR tell us?</a:t>
                </a:r>
              </a:p>
              <a:p>
                <a:pPr lvl="1"/>
                <a:r>
                  <a:rPr lang="en-US" dirty="0" smtClean="0"/>
                  <a:t>The odds of developing the disease when exposed to the condition is OR times higher than when not exposed to the condition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95400"/>
                <a:ext cx="8382000" cy="3352801"/>
              </a:xfrm>
              <a:blipFill rotWithShape="1">
                <a:blip r:embed="rId2"/>
                <a:stretch>
                  <a:fillRect l="-873" t="-2909"/>
                </a:stretch>
              </a:blipFill>
            </p:spPr>
            <p:txBody>
              <a:bodyPr/>
              <a:lstStyle/>
              <a:p>
                <a:r>
                  <a:rPr lang="en-US">
                    <a:noFill/>
                  </a:rPr>
                  <a:t> </a:t>
                </a:r>
              </a:p>
            </p:txBody>
          </p:sp>
        </mc:Fallback>
      </mc:AlternateContent>
      <p:graphicFrame>
        <p:nvGraphicFramePr>
          <p:cNvPr id="5" name="Table 4"/>
          <p:cNvGraphicFramePr>
            <a:graphicFrameLocks noGrp="1"/>
          </p:cNvGraphicFramePr>
          <p:nvPr>
            <p:extLst>
              <p:ext uri="{D42A27DB-BD31-4B8C-83A1-F6EECF244321}">
                <p14:modId xmlns:p14="http://schemas.microsoft.com/office/powerpoint/2010/main" val="3590209836"/>
              </p:ext>
            </p:extLst>
          </p:nvPr>
        </p:nvGraphicFramePr>
        <p:xfrm>
          <a:off x="1295400" y="4876800"/>
          <a:ext cx="6172200" cy="1584960"/>
        </p:xfrm>
        <a:graphic>
          <a:graphicData uri="http://schemas.openxmlformats.org/drawingml/2006/table">
            <a:tbl>
              <a:tblPr firstRow="1" bandRow="1">
                <a:tableStyleId>{5C22544A-7EE6-4342-B048-85BDC9FD1C3A}</a:tableStyleId>
              </a:tblPr>
              <a:tblGrid>
                <a:gridCol w="1543050"/>
                <a:gridCol w="1543050"/>
                <a:gridCol w="1543050"/>
                <a:gridCol w="1543050"/>
              </a:tblGrid>
              <a:tr h="388620">
                <a:tc>
                  <a:txBody>
                    <a:bodyPr/>
                    <a:lstStyle/>
                    <a:p>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Disease</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No disease</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dirty="0" smtClean="0">
                          <a:solidFill>
                            <a:schemeClr val="tx1"/>
                          </a:solidFill>
                        </a:rPr>
                        <a:t>Total</a:t>
                      </a:r>
                      <a:endParaRPr lang="en-US" sz="20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Exposure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a</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b</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a+b</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No</a:t>
                      </a:r>
                      <a:r>
                        <a:rPr lang="en-US" sz="2000" baseline="0" dirty="0" smtClean="0"/>
                        <a:t> exposure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c</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c+d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88620">
                <a:tc>
                  <a:txBody>
                    <a:bodyPr/>
                    <a:lstStyle/>
                    <a:p>
                      <a:r>
                        <a:rPr lang="en-US" sz="2000" dirty="0" smtClean="0"/>
                        <a:t>Total</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err="1" smtClean="0"/>
                        <a:t>a+c</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smtClean="0"/>
                        <a:t>b+d</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75331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Confidence interval of odds ratio</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229600" cy="4953000"/>
              </a:xfrm>
            </p:spPr>
            <p:txBody>
              <a:bodyPr>
                <a:normAutofit lnSpcReduction="10000"/>
              </a:bodyPr>
              <a:lstStyle/>
              <a:p>
                <a:r>
                  <a:rPr lang="en-US" dirty="0" smtClean="0"/>
                  <a:t>The 95% confidence interval for OR is </a:t>
                </a:r>
                <a14:m>
                  <m:oMath xmlns:m="http://schemas.openxmlformats.org/officeDocument/2006/math">
                    <m:d>
                      <m:dPr>
                        <m:begChr m:val="["/>
                        <m:endChr m:val="]"/>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a:rPr>
                              <m:t>𝑒</m:t>
                            </m:r>
                          </m:e>
                          <m:sup>
                            <m:func>
                              <m:funcPr>
                                <m:ctrlPr>
                                  <a:rPr lang="en-US" b="0" i="1" smtClean="0">
                                    <a:latin typeface="Cambria Math" panose="02040503050406030204" pitchFamily="18" charset="0"/>
                                  </a:rPr>
                                </m:ctrlPr>
                              </m:funcPr>
                              <m:fName>
                                <m:r>
                                  <m:rPr>
                                    <m:sty m:val="p"/>
                                  </m:rPr>
                                  <a:rPr lang="en-US" b="0" i="0" smtClean="0">
                                    <a:latin typeface="Cambria Math"/>
                                  </a:rPr>
                                  <m:t>ln</m:t>
                                </m:r>
                              </m:fName>
                              <m:e>
                                <m:d>
                                  <m:dPr>
                                    <m:ctrlPr>
                                      <a:rPr lang="en-US" b="0" i="1" smtClean="0">
                                        <a:latin typeface="Cambria Math" panose="02040503050406030204" pitchFamily="18" charset="0"/>
                                      </a:rPr>
                                    </m:ctrlPr>
                                  </m:dPr>
                                  <m:e>
                                    <m:r>
                                      <a:rPr lang="en-US" b="0" i="1" smtClean="0">
                                        <a:latin typeface="Cambria Math"/>
                                      </a:rPr>
                                      <m:t>𝑂𝑅</m:t>
                                    </m:r>
                                  </m:e>
                                </m:d>
                              </m:e>
                            </m:func>
                            <m:r>
                              <a:rPr lang="en-US" b="0" i="1" smtClean="0">
                                <a:latin typeface="Cambria Math"/>
                              </a:rPr>
                              <m:t>−1.96</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𝑎</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𝑏</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𝑐</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𝑑</m:t>
                                    </m:r>
                                  </m:den>
                                </m:f>
                              </m:e>
                            </m:rad>
                          </m:sup>
                        </m:sSup>
                        <m:r>
                          <a:rPr lang="en-US" b="0" i="1" smtClean="0">
                            <a:latin typeface="Cambria Math"/>
                          </a:rPr>
                          <m:t>, </m:t>
                        </m:r>
                        <m:sSup>
                          <m:sSupPr>
                            <m:ctrlPr>
                              <a:rPr lang="en-US" b="0" i="1" smtClean="0">
                                <a:latin typeface="Cambria Math" panose="02040503050406030204" pitchFamily="18" charset="0"/>
                              </a:rPr>
                            </m:ctrlPr>
                          </m:sSupPr>
                          <m:e>
                            <m:r>
                              <a:rPr lang="en-US" b="0" i="1" smtClean="0">
                                <a:latin typeface="Cambria Math"/>
                              </a:rPr>
                              <m:t>𝑒</m:t>
                            </m:r>
                          </m:e>
                          <m:sup>
                            <m:func>
                              <m:funcPr>
                                <m:ctrlPr>
                                  <a:rPr lang="en-US" b="0" i="1" smtClean="0">
                                    <a:latin typeface="Cambria Math" panose="02040503050406030204" pitchFamily="18" charset="0"/>
                                  </a:rPr>
                                </m:ctrlPr>
                              </m:funcPr>
                              <m:fName>
                                <m:r>
                                  <m:rPr>
                                    <m:sty m:val="p"/>
                                  </m:rPr>
                                  <a:rPr lang="en-US" b="0" i="0" smtClean="0">
                                    <a:latin typeface="Cambria Math"/>
                                  </a:rPr>
                                  <m:t>ln</m:t>
                                </m:r>
                              </m:fName>
                              <m:e>
                                <m:d>
                                  <m:dPr>
                                    <m:ctrlPr>
                                      <a:rPr lang="en-US" b="0" i="1" smtClean="0">
                                        <a:latin typeface="Cambria Math" panose="02040503050406030204" pitchFamily="18" charset="0"/>
                                      </a:rPr>
                                    </m:ctrlPr>
                                  </m:dPr>
                                  <m:e>
                                    <m:r>
                                      <a:rPr lang="en-US" b="0" i="1" smtClean="0">
                                        <a:latin typeface="Cambria Math"/>
                                      </a:rPr>
                                      <m:t>𝑂𝑅</m:t>
                                    </m:r>
                                  </m:e>
                                </m:d>
                              </m:e>
                            </m:func>
                            <m:r>
                              <a:rPr lang="en-US" b="0" i="1" smtClean="0">
                                <a:latin typeface="Cambria Math"/>
                              </a:rPr>
                              <m:t>+1.96</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𝑎</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𝑏</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𝑐</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𝑑</m:t>
                                    </m:r>
                                  </m:den>
                                </m:f>
                              </m:e>
                            </m:rad>
                          </m:sup>
                        </m:sSup>
                      </m:e>
                    </m:d>
                  </m:oMath>
                </a14:m>
                <a:endParaRPr lang="en-US" b="0" dirty="0" smtClean="0"/>
              </a:p>
              <a:p>
                <a:r>
                  <a:rPr lang="en-US" dirty="0" smtClean="0"/>
                  <a:t>What does the 95% CI of OR tell us</a:t>
                </a:r>
                <a:r>
                  <a:rPr lang="en-US" dirty="0"/>
                  <a:t>?</a:t>
                </a:r>
                <a:endParaRPr lang="en-US" dirty="0" smtClean="0"/>
              </a:p>
              <a:p>
                <a:pPr lvl="1"/>
                <a:r>
                  <a:rPr lang="en-US" dirty="0" smtClean="0"/>
                  <a:t>If the 95% CI of OR are all &gt;1, the odds of developing the disease when exposing to the condition is significantly bigger than the odds of developing the disease when not exposing to the condition</a:t>
                </a:r>
              </a:p>
              <a:p>
                <a:pPr lvl="1"/>
                <a:r>
                  <a:rPr lang="en-US" dirty="0"/>
                  <a:t>T</a:t>
                </a:r>
                <a:r>
                  <a:rPr lang="en-US" dirty="0" smtClean="0"/>
                  <a:t>he confidence interval of OR and RR are telling us the same thing.</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4953000"/>
              </a:xfrm>
              <a:blipFill rotWithShape="0">
                <a:blip r:embed="rId2"/>
                <a:stretch>
                  <a:fillRect l="-1704" t="-2586" r="-2148"/>
                </a:stretch>
              </a:blipFill>
            </p:spPr>
            <p:txBody>
              <a:bodyPr/>
              <a:lstStyle/>
              <a:p>
                <a:r>
                  <a:rPr lang="en-US">
                    <a:noFill/>
                  </a:rPr>
                  <a:t> </a:t>
                </a:r>
              </a:p>
            </p:txBody>
          </p:sp>
        </mc:Fallback>
      </mc:AlternateContent>
    </p:spTree>
    <p:extLst>
      <p:ext uri="{BB962C8B-B14F-4D97-AF65-F5344CB8AC3E}">
        <p14:creationId xmlns:p14="http://schemas.microsoft.com/office/powerpoint/2010/main" val="1599756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1</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r>
                  <a:rPr lang="en-US" dirty="0" smtClean="0"/>
                  <a:t>A </a:t>
                </a:r>
                <a:r>
                  <a:rPr lang="en-US" dirty="0"/>
                  <a:t>study was conducted in Wales relating blood pressure and blood lead levels. It was reported that 10 of 1118 people with blood lead levels &lt;11 </a:t>
                </a:r>
                <a14:m>
                  <m:oMath xmlns:m="http://schemas.openxmlformats.org/officeDocument/2006/math">
                    <m:r>
                      <a:rPr lang="en-US" i="1">
                        <a:latin typeface="Cambria Math"/>
                      </a:rPr>
                      <m:t>𝜇</m:t>
                    </m:r>
                    <m:r>
                      <a:rPr lang="en-US" i="1">
                        <a:latin typeface="Cambria Math"/>
                      </a:rPr>
                      <m:t>𝑔</m:t>
                    </m:r>
                    <m:r>
                      <a:rPr lang="en-US" i="1">
                        <a:latin typeface="Cambria Math"/>
                      </a:rPr>
                      <m:t>/100</m:t>
                    </m:r>
                    <m:r>
                      <a:rPr lang="en-US" i="1">
                        <a:latin typeface="Cambria Math"/>
                      </a:rPr>
                      <m:t>𝑚𝑙</m:t>
                    </m:r>
                  </m:oMath>
                </a14:m>
                <a:r>
                  <a:rPr lang="en-US" dirty="0"/>
                  <a:t> had elevated SBP, whereas 17of 602 people with blood lead levels &gt;12 </a:t>
                </a:r>
                <a14:m>
                  <m:oMath xmlns:m="http://schemas.openxmlformats.org/officeDocument/2006/math">
                    <m:r>
                      <a:rPr lang="en-US" i="1">
                        <a:latin typeface="Cambria Math"/>
                      </a:rPr>
                      <m:t>𝜇</m:t>
                    </m:r>
                    <m:r>
                      <a:rPr lang="en-US" i="1">
                        <a:latin typeface="Cambria Math"/>
                      </a:rPr>
                      <m:t>/100</m:t>
                    </m:r>
                    <m:r>
                      <a:rPr lang="en-US" i="1">
                        <a:latin typeface="Cambria Math"/>
                      </a:rPr>
                      <m:t>𝑚𝑙</m:t>
                    </m:r>
                  </m:oMath>
                </a14:m>
                <a:r>
                  <a:rPr lang="en-US" dirty="0"/>
                  <a:t> also had elevated SBP. </a:t>
                </a:r>
              </a:p>
              <a:p>
                <a:r>
                  <a:rPr lang="en-US" dirty="0"/>
                  <a:t>What is the RR relating blood pressure to blood lead?</a:t>
                </a:r>
              </a:p>
              <a:p>
                <a:r>
                  <a:rPr lang="en-US" dirty="0"/>
                  <a:t>What is the OR relating blood pressure to blood lead?</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81" t="-2695" r="-1852" b="-1213"/>
                </a:stretch>
              </a:blipFill>
            </p:spPr>
            <p:txBody>
              <a:bodyPr/>
              <a:lstStyle/>
              <a:p>
                <a:r>
                  <a:rPr lang="en-US">
                    <a:noFill/>
                  </a:rPr>
                  <a:t> </a:t>
                </a:r>
              </a:p>
            </p:txBody>
          </p:sp>
        </mc:Fallback>
      </mc:AlternateContent>
    </p:spTree>
    <p:extLst>
      <p:ext uri="{BB962C8B-B14F-4D97-AF65-F5344CB8AC3E}">
        <p14:creationId xmlns:p14="http://schemas.microsoft.com/office/powerpoint/2010/main" val="1134038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Consider </a:t>
            </a:r>
            <a:r>
              <a:rPr lang="en-US" dirty="0"/>
              <a:t>a hypothesis that breast cancer is related to the age at first childbirth. Presumably, the older age at first childbirth, the higher chance to develop breast </a:t>
            </a:r>
            <a:r>
              <a:rPr lang="en-US" dirty="0" smtClean="0"/>
              <a:t>cancer.</a:t>
            </a:r>
            <a:r>
              <a:rPr lang="en-US" dirty="0"/>
              <a:t> </a:t>
            </a:r>
            <a:r>
              <a:rPr lang="en-US" dirty="0" smtClean="0"/>
              <a:t>In a study, there are 683 women with breast cancer whose age at first birth is &gt;30 and 1498 healthy women whose age at first birth is &gt;30. In the same study, there are  2537 </a:t>
            </a:r>
            <a:r>
              <a:rPr lang="en-US" dirty="0"/>
              <a:t>women with breast cancer whose age at first birth is &lt;30, </a:t>
            </a:r>
            <a:r>
              <a:rPr lang="en-US" dirty="0" smtClean="0"/>
              <a:t>and </a:t>
            </a:r>
            <a:r>
              <a:rPr lang="en-US" dirty="0"/>
              <a:t>8747 </a:t>
            </a:r>
            <a:r>
              <a:rPr lang="en-US" dirty="0" smtClean="0"/>
              <a:t>healthy women </a:t>
            </a:r>
            <a:r>
              <a:rPr lang="en-US" dirty="0"/>
              <a:t>whose age at first birth is &lt;30.</a:t>
            </a:r>
          </a:p>
          <a:p>
            <a:pPr marL="514350" indent="-514350">
              <a:buAutoNum type="alphaLcParenR"/>
            </a:pPr>
            <a:r>
              <a:rPr lang="en-US" dirty="0"/>
              <a:t>Draw a table to allocate the counts.</a:t>
            </a:r>
          </a:p>
          <a:p>
            <a:pPr marL="514350" indent="-514350">
              <a:buAutoNum type="alphaLcParenR"/>
            </a:pPr>
            <a:r>
              <a:rPr lang="en-US" dirty="0"/>
              <a:t>Calculate the relative risk relating age at first birth to breast cancer.</a:t>
            </a:r>
          </a:p>
          <a:p>
            <a:pPr marL="514350" indent="-514350">
              <a:buAutoNum type="alphaLcParenR"/>
            </a:pPr>
            <a:r>
              <a:rPr lang="en-US" dirty="0"/>
              <a:t>Calculate the odds ratio relating age at first birth to breast cancer.</a:t>
            </a:r>
          </a:p>
          <a:p>
            <a:endParaRPr lang="en-US" dirty="0"/>
          </a:p>
        </p:txBody>
      </p:sp>
    </p:spTree>
    <p:extLst>
      <p:ext uri="{BB962C8B-B14F-4D97-AF65-F5344CB8AC3E}">
        <p14:creationId xmlns:p14="http://schemas.microsoft.com/office/powerpoint/2010/main" val="344286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1549</TotalTime>
  <Words>1432</Words>
  <Application>Microsoft Office PowerPoint</Application>
  <PresentationFormat>On-screen Show (4:3)</PresentationFormat>
  <Paragraphs>224</Paragraphs>
  <Slides>27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SimSun</vt:lpstr>
      <vt:lpstr>Arial</vt:lpstr>
      <vt:lpstr>Calibri</vt:lpstr>
      <vt:lpstr>Cambria Math</vt:lpstr>
      <vt:lpstr>Times New Roman</vt:lpstr>
      <vt:lpstr>Office Theme</vt:lpstr>
      <vt:lpstr>Module 5 odds ratio and Mantel-Haenszel test</vt:lpstr>
      <vt:lpstr>Learning objectives and outcomes</vt:lpstr>
      <vt:lpstr>Relative risk (Risk ratio)</vt:lpstr>
      <vt:lpstr>Relative risk (RR)</vt:lpstr>
      <vt:lpstr>Confidence interval of relative risk</vt:lpstr>
      <vt:lpstr>Odds ratio</vt:lpstr>
      <vt:lpstr>Confidence interval of odds ratio</vt:lpstr>
      <vt:lpstr>Example 1</vt:lpstr>
      <vt:lpstr>Activity 1</vt:lpstr>
      <vt:lpstr>Use SPSS to get odds ratio, relative risk  and CI</vt:lpstr>
      <vt:lpstr>Example 1-SPSS</vt:lpstr>
      <vt:lpstr>Output</vt:lpstr>
      <vt:lpstr>Activity 1-continue </vt:lpstr>
      <vt:lpstr>Activity 1 output</vt:lpstr>
      <vt:lpstr>Confounding variable</vt:lpstr>
      <vt:lpstr>Confounding variable example</vt:lpstr>
      <vt:lpstr>Without considering smoking factor</vt:lpstr>
      <vt:lpstr>Mantel-Haenszel test</vt:lpstr>
      <vt:lpstr>Mantel-Haenszel Estimate of  odds ratio</vt:lpstr>
      <vt:lpstr>Use SPSS for Mantel-Haenszel test</vt:lpstr>
      <vt:lpstr>Mantel-Haenszel test</vt:lpstr>
      <vt:lpstr>output</vt:lpstr>
      <vt:lpstr>Mantel-Haenszel test</vt:lpstr>
      <vt:lpstr>Example 3</vt:lpstr>
      <vt:lpstr>Output</vt:lpstr>
      <vt:lpstr>Mantel-Haenszel test</vt:lpstr>
      <vt:lpstr>Activity 2 output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13 Part I model selection and odds ratio</dc:title>
  <dc:creator>Wei Wei</dc:creator>
  <cp:lastModifiedBy>Wei Wei</cp:lastModifiedBy>
  <cp:revision>131</cp:revision>
  <dcterms:created xsi:type="dcterms:W3CDTF">2006-08-16T00:00:00Z</dcterms:created>
  <dcterms:modified xsi:type="dcterms:W3CDTF">2016-07-07T07:15:29Z</dcterms:modified>
</cp:coreProperties>
</file>